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8"/>
  </p:notesMasterIdLst>
  <p:sldIdLst>
    <p:sldId id="260" r:id="rId2"/>
    <p:sldId id="257" r:id="rId3"/>
    <p:sldId id="261" r:id="rId4"/>
    <p:sldId id="262" r:id="rId5"/>
    <p:sldId id="263" r:id="rId6"/>
    <p:sldId id="259" r:id="rId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019" autoAdjust="0"/>
    <p:restoredTop sz="79454" autoAdjust="0"/>
  </p:normalViewPr>
  <p:slideViewPr>
    <p:cSldViewPr snapToGrid="0" snapToObjects="1">
      <p:cViewPr varScale="1">
        <p:scale>
          <a:sx n="44" d="100"/>
          <a:sy n="44" d="100"/>
        </p:scale>
        <p:origin x="1320" y="38"/>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snapToObjects="1">
      <p:cViewPr varScale="1">
        <p:scale>
          <a:sx n="111" d="100"/>
          <a:sy n="111" d="100"/>
        </p:scale>
        <p:origin x="72" y="61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15D76E01-3452-49EA-A71F-D29BF6EA7937}" type="datetimeFigureOut">
              <a:rPr lang="en-US" smtClean="0"/>
              <a:t>1/18/2018</a:t>
            </a:fld>
            <a:endParaRPr lang="en-US"/>
          </a:p>
        </p:txBody>
      </p:sp>
      <p:sp>
        <p:nvSpPr>
          <p:cNvPr id="4" name="Slide Image Placeholder 3"/>
          <p:cNvSpPr>
            <a:spLocks noGrp="1" noRot="1" noChangeAspect="1"/>
          </p:cNvSpPr>
          <p:nvPr>
            <p:ph type="sldImg" idx="2"/>
          </p:nvPr>
        </p:nvSpPr>
        <p:spPr>
          <a:xfrm>
            <a:off x="1414463" y="1162050"/>
            <a:ext cx="4181475"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F73E5528-A980-4586-9B2D-F0E094B7A324}" type="slidenum">
              <a:rPr lang="en-US" smtClean="0"/>
              <a:t>‹#›</a:t>
            </a:fld>
            <a:endParaRPr lang="en-US"/>
          </a:p>
        </p:txBody>
      </p:sp>
    </p:spTree>
    <p:extLst>
      <p:ext uri="{BB962C8B-B14F-4D97-AF65-F5344CB8AC3E}">
        <p14:creationId xmlns:p14="http://schemas.microsoft.com/office/powerpoint/2010/main" val="39627742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Only one road into Prudhoe</a:t>
            </a:r>
            <a:r>
              <a:rPr lang="en-US" baseline="0" dirty="0"/>
              <a:t> Bay area, all other markets are air or barge access (two per year best case)</a:t>
            </a:r>
          </a:p>
          <a:p>
            <a:endParaRPr lang="en-US" baseline="0" dirty="0"/>
          </a:p>
          <a:p>
            <a:r>
              <a:rPr lang="en-US" dirty="0"/>
              <a:t>~600 miles from point</a:t>
            </a:r>
            <a:r>
              <a:rPr lang="en-US" baseline="0" dirty="0"/>
              <a:t> hope to Kaktovik</a:t>
            </a:r>
          </a:p>
          <a:p>
            <a:r>
              <a:rPr lang="en-US" baseline="0" dirty="0"/>
              <a:t>~250 miles Utqiagvik to AKP</a:t>
            </a:r>
          </a:p>
          <a:p>
            <a:endParaRPr lang="en-US" baseline="0" dirty="0"/>
          </a:p>
          <a:p>
            <a:r>
              <a:rPr lang="en-US" baseline="0" dirty="0"/>
              <a:t>Anchorage to Prudhoe airfare is ~$800 </a:t>
            </a:r>
          </a:p>
          <a:p>
            <a:endParaRPr lang="en-US" dirty="0"/>
          </a:p>
        </p:txBody>
      </p:sp>
      <p:sp>
        <p:nvSpPr>
          <p:cNvPr id="4" name="Slide Number Placeholder 3"/>
          <p:cNvSpPr>
            <a:spLocks noGrp="1"/>
          </p:cNvSpPr>
          <p:nvPr>
            <p:ph type="sldNum" sz="quarter" idx="10"/>
          </p:nvPr>
        </p:nvSpPr>
        <p:spPr/>
        <p:txBody>
          <a:bodyPr/>
          <a:lstStyle/>
          <a:p>
            <a:fld id="{F73E5528-A980-4586-9B2D-F0E094B7A324}" type="slidenum">
              <a:rPr lang="en-US" smtClean="0"/>
              <a:t>1</a:t>
            </a:fld>
            <a:endParaRPr lang="en-US"/>
          </a:p>
        </p:txBody>
      </p:sp>
    </p:spTree>
    <p:extLst>
      <p:ext uri="{BB962C8B-B14F-4D97-AF65-F5344CB8AC3E}">
        <p14:creationId xmlns:p14="http://schemas.microsoft.com/office/powerpoint/2010/main" val="6194995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ASTAC</a:t>
            </a:r>
            <a:r>
              <a:rPr lang="en-US" baseline="0" dirty="0"/>
              <a:t> Internet utilizes a hub and spoke design, Spoke go to our villages, some spokes remain on satellite, and 3 are now on QN subsea fiber.  The “Hub” is in Anchorage where all Internet traffic is aggregated and from there connected via fiber to Seattle, the closest Internet Exchange Point (IXP). </a:t>
            </a:r>
            <a:r>
              <a:rPr lang="en-US" dirty="0"/>
              <a:t>(Possible discussion point for performance testing challenges here). There is no Internet Peering inside of Alaska.</a:t>
            </a:r>
          </a:p>
          <a:p>
            <a:endParaRPr lang="en-US" dirty="0"/>
          </a:p>
          <a:p>
            <a:r>
              <a:rPr lang="en-US" dirty="0"/>
              <a:t>Small Red line is the cross-town tail circuits between QN termination point</a:t>
            </a:r>
            <a:r>
              <a:rPr lang="en-US" baseline="0" dirty="0"/>
              <a:t> in Anchorage and t</a:t>
            </a:r>
            <a:r>
              <a:rPr lang="en-US" dirty="0"/>
              <a:t>he ASTAC hub</a:t>
            </a:r>
          </a:p>
          <a:p>
            <a:endParaRPr lang="en-US" dirty="0"/>
          </a:p>
        </p:txBody>
      </p:sp>
      <p:sp>
        <p:nvSpPr>
          <p:cNvPr id="4" name="Slide Number Placeholder 3"/>
          <p:cNvSpPr>
            <a:spLocks noGrp="1"/>
          </p:cNvSpPr>
          <p:nvPr>
            <p:ph type="sldNum" sz="quarter" idx="10"/>
          </p:nvPr>
        </p:nvSpPr>
        <p:spPr/>
        <p:txBody>
          <a:bodyPr/>
          <a:lstStyle/>
          <a:p>
            <a:fld id="{F73E5528-A980-4586-9B2D-F0E094B7A324}" type="slidenum">
              <a:rPr lang="en-US" smtClean="0"/>
              <a:t>2</a:t>
            </a:fld>
            <a:endParaRPr lang="en-US"/>
          </a:p>
        </p:txBody>
      </p:sp>
    </p:spTree>
    <p:extLst>
      <p:ext uri="{BB962C8B-B14F-4D97-AF65-F5344CB8AC3E}">
        <p14:creationId xmlns:p14="http://schemas.microsoft.com/office/powerpoint/2010/main" val="40848318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New products being launched this month. </a:t>
            </a:r>
          </a:p>
          <a:p>
            <a:endParaRPr lang="en-US" dirty="0"/>
          </a:p>
          <a:p>
            <a:r>
              <a:rPr lang="en-US" dirty="0"/>
              <a:t>First three are fixed rate</a:t>
            </a:r>
            <a:r>
              <a:rPr lang="en-US" baseline="0" dirty="0"/>
              <a:t> </a:t>
            </a:r>
            <a:r>
              <a:rPr lang="en-US" dirty="0"/>
              <a:t>“Unlimited”</a:t>
            </a:r>
          </a:p>
          <a:p>
            <a:endParaRPr lang="en-US" dirty="0"/>
          </a:p>
          <a:p>
            <a:r>
              <a:rPr lang="en-US" dirty="0"/>
              <a:t>Last one is Variable rate (usage Based) Unlimited</a:t>
            </a:r>
          </a:p>
          <a:p>
            <a:endParaRPr lang="en-US" dirty="0"/>
          </a:p>
          <a:p>
            <a:endParaRPr lang="en-US" dirty="0"/>
          </a:p>
        </p:txBody>
      </p:sp>
      <p:sp>
        <p:nvSpPr>
          <p:cNvPr id="4" name="Slide Number Placeholder 3"/>
          <p:cNvSpPr>
            <a:spLocks noGrp="1"/>
          </p:cNvSpPr>
          <p:nvPr>
            <p:ph type="sldNum" sz="quarter" idx="10"/>
          </p:nvPr>
        </p:nvSpPr>
        <p:spPr/>
        <p:txBody>
          <a:bodyPr/>
          <a:lstStyle/>
          <a:p>
            <a:fld id="{F73E5528-A980-4586-9B2D-F0E094B7A324}" type="slidenum">
              <a:rPr lang="en-US" smtClean="0"/>
              <a:t>3</a:t>
            </a:fld>
            <a:endParaRPr lang="en-US"/>
          </a:p>
        </p:txBody>
      </p:sp>
    </p:spTree>
    <p:extLst>
      <p:ext uri="{BB962C8B-B14F-4D97-AF65-F5344CB8AC3E}">
        <p14:creationId xmlns:p14="http://schemas.microsoft.com/office/powerpoint/2010/main" val="11588149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Yellow represents the Benchmark usage vol. requirement</a:t>
            </a:r>
          </a:p>
          <a:p>
            <a:endParaRPr lang="en-US" dirty="0"/>
          </a:p>
          <a:p>
            <a:r>
              <a:rPr lang="en-US" dirty="0"/>
              <a:t>Based on first few weeks of usage, the projected Median and Mean is</a:t>
            </a:r>
            <a:r>
              <a:rPr lang="en-US" baseline="0" dirty="0"/>
              <a:t> 126 and 169 GB.</a:t>
            </a:r>
            <a:endParaRPr lang="en-US" dirty="0"/>
          </a:p>
          <a:p>
            <a:endParaRPr lang="en-US" dirty="0"/>
          </a:p>
          <a:p>
            <a:r>
              <a:rPr lang="en-US" dirty="0"/>
              <a:t>Current Rate</a:t>
            </a:r>
            <a:r>
              <a:rPr lang="en-US" baseline="0" dirty="0"/>
              <a:t> for 1Mbps is 149.99, so using the 169GB Mean the 10Mbps $/Mbps rate equivalent is ~$36/Mbps, or a reduction of ~76%.</a:t>
            </a:r>
          </a:p>
        </p:txBody>
      </p:sp>
      <p:sp>
        <p:nvSpPr>
          <p:cNvPr id="4" name="Slide Number Placeholder 3"/>
          <p:cNvSpPr>
            <a:spLocks noGrp="1"/>
          </p:cNvSpPr>
          <p:nvPr>
            <p:ph type="sldNum" sz="quarter" idx="10"/>
          </p:nvPr>
        </p:nvSpPr>
        <p:spPr/>
        <p:txBody>
          <a:bodyPr/>
          <a:lstStyle/>
          <a:p>
            <a:fld id="{F73E5528-A980-4586-9B2D-F0E094B7A324}" type="slidenum">
              <a:rPr lang="en-US" smtClean="0"/>
              <a:t>4</a:t>
            </a:fld>
            <a:endParaRPr lang="en-US"/>
          </a:p>
        </p:txBody>
      </p:sp>
    </p:spTree>
    <p:extLst>
      <p:ext uri="{BB962C8B-B14F-4D97-AF65-F5344CB8AC3E}">
        <p14:creationId xmlns:p14="http://schemas.microsoft.com/office/powerpoint/2010/main" val="30819611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solidFill>
                  <a:srgbClr val="FF0000"/>
                </a:solidFill>
              </a:rPr>
              <a:t>Need a segue</a:t>
            </a:r>
            <a:r>
              <a:rPr lang="en-US" baseline="0" dirty="0">
                <a:solidFill>
                  <a:srgbClr val="FF0000"/>
                </a:solidFill>
              </a:rPr>
              <a:t> slide??</a:t>
            </a:r>
          </a:p>
          <a:p>
            <a:endParaRPr lang="en-US" baseline="0" dirty="0"/>
          </a:p>
          <a:p>
            <a:r>
              <a:rPr lang="en-US" dirty="0"/>
              <a:t>1- Costs as</a:t>
            </a:r>
            <a:r>
              <a:rPr lang="en-US" baseline="0" dirty="0"/>
              <a:t> shown make benchmark unattainable</a:t>
            </a:r>
          </a:p>
          <a:p>
            <a:endParaRPr lang="en-US" baseline="0" dirty="0"/>
          </a:p>
          <a:p>
            <a:r>
              <a:rPr lang="en-US" baseline="0" dirty="0"/>
              <a:t>2- Oversubscription makes Peak hour metrics unattainable</a:t>
            </a:r>
          </a:p>
          <a:p>
            <a:endParaRPr lang="en-US" baseline="0" dirty="0"/>
          </a:p>
          <a:p>
            <a:endParaRPr lang="en-US" baseline="0" dirty="0"/>
          </a:p>
          <a:p>
            <a:endParaRPr lang="en-US" baseline="0" dirty="0"/>
          </a:p>
          <a:p>
            <a:endParaRPr lang="en-US" baseline="0" dirty="0"/>
          </a:p>
          <a:p>
            <a:endParaRPr lang="en-US" dirty="0"/>
          </a:p>
        </p:txBody>
      </p:sp>
      <p:sp>
        <p:nvSpPr>
          <p:cNvPr id="4" name="Slide Number Placeholder 3"/>
          <p:cNvSpPr>
            <a:spLocks noGrp="1"/>
          </p:cNvSpPr>
          <p:nvPr>
            <p:ph type="sldNum" sz="quarter" idx="10"/>
          </p:nvPr>
        </p:nvSpPr>
        <p:spPr/>
        <p:txBody>
          <a:bodyPr/>
          <a:lstStyle/>
          <a:p>
            <a:fld id="{F73E5528-A980-4586-9B2D-F0E094B7A324}" type="slidenum">
              <a:rPr lang="en-US" smtClean="0"/>
              <a:t>5</a:t>
            </a:fld>
            <a:endParaRPr lang="en-US"/>
          </a:p>
        </p:txBody>
      </p:sp>
    </p:spTree>
    <p:extLst>
      <p:ext uri="{BB962C8B-B14F-4D97-AF65-F5344CB8AC3E}">
        <p14:creationId xmlns:p14="http://schemas.microsoft.com/office/powerpoint/2010/main" val="29468730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73E5528-A980-4586-9B2D-F0E094B7A324}" type="slidenum">
              <a:rPr lang="en-US" smtClean="0"/>
              <a:t>6</a:t>
            </a:fld>
            <a:endParaRPr lang="en-US"/>
          </a:p>
        </p:txBody>
      </p:sp>
    </p:spTree>
    <p:extLst>
      <p:ext uri="{BB962C8B-B14F-4D97-AF65-F5344CB8AC3E}">
        <p14:creationId xmlns:p14="http://schemas.microsoft.com/office/powerpoint/2010/main" val="19070294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solidFill>
                  <a:schemeClr val="bg1"/>
                </a:solidFill>
              </a:defRPr>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66C138B-DAC9-5145-977A-EE2030C264AF}" type="datetimeFigureOut">
              <a:rPr lang="en-US" smtClean="0"/>
              <a:t>1/18/2018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C7A3BF-20ED-0345-BB3D-274EE1356A02}"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66C138B-DAC9-5145-977A-EE2030C264AF}" type="datetimeFigureOut">
              <a:rPr lang="en-US" smtClean="0"/>
              <a:t>1/18/2018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C7A3BF-20ED-0345-BB3D-274EE1356A0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66C138B-DAC9-5145-977A-EE2030C264AF}" type="datetimeFigureOut">
              <a:rPr lang="en-US" smtClean="0"/>
              <a:t>1/18/2018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C7A3BF-20ED-0345-BB3D-274EE1356A0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lumMod val="75000"/>
                  </a:schemeClr>
                </a:solidFill>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66C138B-DAC9-5145-977A-EE2030C264AF}" type="datetimeFigureOut">
              <a:rPr lang="en-US" smtClean="0"/>
              <a:t>1/18/2018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C7A3BF-20ED-0345-BB3D-274EE1356A0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66C138B-DAC9-5145-977A-EE2030C264AF}" type="datetimeFigureOut">
              <a:rPr lang="en-US" smtClean="0"/>
              <a:t>1/18/2018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DC7A3BF-20ED-0345-BB3D-274EE1356A02}"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66C138B-DAC9-5145-977A-EE2030C264AF}" type="datetimeFigureOut">
              <a:rPr lang="en-US" smtClean="0"/>
              <a:t>1/18/2018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DC7A3BF-20ED-0345-BB3D-274EE1356A02}"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66C138B-DAC9-5145-977A-EE2030C264AF}" type="datetimeFigureOut">
              <a:rPr lang="en-US" smtClean="0"/>
              <a:t>1/18/2018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DC7A3BF-20ED-0345-BB3D-274EE1356A02}"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66C138B-DAC9-5145-977A-EE2030C264AF}" type="datetimeFigureOut">
              <a:rPr lang="en-US" smtClean="0"/>
              <a:t>1/18/2018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DC7A3BF-20ED-0345-BB3D-274EE1356A0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66C138B-DAC9-5145-977A-EE2030C264AF}" type="datetimeFigureOut">
              <a:rPr lang="en-US" smtClean="0"/>
              <a:t>1/18/2018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DC7A3BF-20ED-0345-BB3D-274EE1356A0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66C138B-DAC9-5145-977A-EE2030C264AF}" type="datetimeFigureOut">
              <a:rPr lang="en-US" smtClean="0"/>
              <a:t>1/18/2018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DC7A3BF-20ED-0345-BB3D-274EE1356A02}"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66C138B-DAC9-5145-977A-EE2030C264AF}" type="datetimeFigureOut">
              <a:rPr lang="en-US" smtClean="0"/>
              <a:t>1/18/2018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DC7A3BF-20ED-0345-BB3D-274EE1356A02}"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66C138B-DAC9-5145-977A-EE2030C264AF}" type="datetimeFigureOut">
              <a:rPr lang="en-US" smtClean="0"/>
              <a:t>1/18/2018</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DC7A3BF-20ED-0345-BB3D-274EE1356A02}" type="slidenum">
              <a:rPr lang="en-US" smtClean="0"/>
              <a:t>‹#›</a:t>
            </a:fld>
            <a:endParaRPr lang="en-US"/>
          </a:p>
        </p:txBody>
      </p:sp>
    </p:spTree>
    <p:extLst>
      <p:ext uri="{BB962C8B-B14F-4D97-AF65-F5344CB8AC3E}">
        <p14:creationId xmlns:p14="http://schemas.microsoft.com/office/powerpoint/2010/main" val="92914896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lumMod val="50000"/>
              <a:lumOff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lumMod val="50000"/>
              <a:lumOff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50000"/>
              <a:lumOff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50000"/>
              <a:lumOff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50000"/>
              <a:lumOff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emf"/></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6.emf"/></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7.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37751729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04800" y="172123"/>
            <a:ext cx="8686800" cy="1325563"/>
          </a:xfrm>
        </p:spPr>
        <p:txBody>
          <a:bodyPr/>
          <a:lstStyle/>
          <a:p>
            <a:r>
              <a:rPr lang="en-US" dirty="0"/>
              <a:t>Cost Elements – Internet Service to Point Hope, AK</a:t>
            </a:r>
          </a:p>
        </p:txBody>
      </p:sp>
      <p:pic>
        <p:nvPicPr>
          <p:cNvPr id="4" name="Content Placeholder 3"/>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410308" y="1289186"/>
            <a:ext cx="8357442" cy="4887777"/>
          </a:xfrm>
        </p:spPr>
      </p:pic>
      <p:sp>
        <p:nvSpPr>
          <p:cNvPr id="6" name="Arc 5"/>
          <p:cNvSpPr/>
          <p:nvPr/>
        </p:nvSpPr>
        <p:spPr>
          <a:xfrm>
            <a:off x="4126524" y="1195754"/>
            <a:ext cx="1840522" cy="1219200"/>
          </a:xfrm>
          <a:prstGeom prst="arc">
            <a:avLst>
              <a:gd name="adj1" fmla="val 9291782"/>
              <a:gd name="adj2" fmla="val 125714"/>
            </a:avLst>
          </a:prstGeom>
        </p:spPr>
        <p:style>
          <a:lnRef idx="3">
            <a:schemeClr val="accent1"/>
          </a:lnRef>
          <a:fillRef idx="0">
            <a:schemeClr val="accent1"/>
          </a:fillRef>
          <a:effectRef idx="2">
            <a:schemeClr val="accent1"/>
          </a:effectRef>
          <a:fontRef idx="minor">
            <a:schemeClr val="tx1"/>
          </a:fontRef>
        </p:style>
        <p:txBody>
          <a:bodyPr rtlCol="0" anchor="ctr"/>
          <a:lstStyle/>
          <a:p>
            <a:pPr algn="ctr"/>
            <a:endParaRPr lang="en-US"/>
          </a:p>
        </p:txBody>
      </p:sp>
      <p:cxnSp>
        <p:nvCxnSpPr>
          <p:cNvPr id="8" name="Straight Connector 7"/>
          <p:cNvCxnSpPr>
            <a:stCxn id="6" idx="2"/>
          </p:cNvCxnSpPr>
          <p:nvPr/>
        </p:nvCxnSpPr>
        <p:spPr>
          <a:xfrm flipH="1">
            <a:off x="5965246" y="1838971"/>
            <a:ext cx="400" cy="2252383"/>
          </a:xfrm>
          <a:prstGeom prst="line">
            <a:avLst/>
          </a:prstGeom>
        </p:spPr>
        <p:style>
          <a:lnRef idx="3">
            <a:schemeClr val="accent1"/>
          </a:lnRef>
          <a:fillRef idx="0">
            <a:schemeClr val="accent1"/>
          </a:fillRef>
          <a:effectRef idx="2">
            <a:schemeClr val="accent1"/>
          </a:effectRef>
          <a:fontRef idx="minor">
            <a:schemeClr val="tx1"/>
          </a:fontRef>
        </p:style>
      </p:cxnSp>
      <p:sp>
        <p:nvSpPr>
          <p:cNvPr id="10" name="Left Arrow Callout 9"/>
          <p:cNvSpPr/>
          <p:nvPr/>
        </p:nvSpPr>
        <p:spPr>
          <a:xfrm>
            <a:off x="5965243" y="1289186"/>
            <a:ext cx="2123680" cy="785799"/>
          </a:xfrm>
          <a:prstGeom prst="left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Quintillion Middle Mile</a:t>
            </a:r>
          </a:p>
        </p:txBody>
      </p:sp>
      <p:sp>
        <p:nvSpPr>
          <p:cNvPr id="11" name="Right Arrow Callout 10"/>
          <p:cNvSpPr/>
          <p:nvPr/>
        </p:nvSpPr>
        <p:spPr>
          <a:xfrm>
            <a:off x="1840523" y="1758462"/>
            <a:ext cx="2414954" cy="854768"/>
          </a:xfrm>
          <a:prstGeom prst="right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Point Hope Last Mile FTTH</a:t>
            </a:r>
          </a:p>
        </p:txBody>
      </p:sp>
      <p:cxnSp>
        <p:nvCxnSpPr>
          <p:cNvPr id="14" name="Straight Connector 13"/>
          <p:cNvCxnSpPr/>
          <p:nvPr/>
        </p:nvCxnSpPr>
        <p:spPr>
          <a:xfrm flipH="1">
            <a:off x="5861538" y="4091354"/>
            <a:ext cx="103705" cy="11723"/>
          </a:xfrm>
          <a:prstGeom prst="line">
            <a:avLst/>
          </a:prstGeom>
          <a:ln w="38100">
            <a:solidFill>
              <a:srgbClr val="FF0000"/>
            </a:solidFill>
          </a:ln>
        </p:spPr>
        <p:style>
          <a:lnRef idx="3">
            <a:schemeClr val="dk1"/>
          </a:lnRef>
          <a:fillRef idx="0">
            <a:schemeClr val="dk1"/>
          </a:fillRef>
          <a:effectRef idx="2">
            <a:schemeClr val="dk1"/>
          </a:effectRef>
          <a:fontRef idx="minor">
            <a:schemeClr val="tx1"/>
          </a:fontRef>
        </p:style>
      </p:cxnSp>
      <p:sp>
        <p:nvSpPr>
          <p:cNvPr id="15" name="Cloud 14"/>
          <p:cNvSpPr/>
          <p:nvPr/>
        </p:nvSpPr>
        <p:spPr>
          <a:xfrm>
            <a:off x="5967046" y="5745406"/>
            <a:ext cx="1517507" cy="1101969"/>
          </a:xfrm>
          <a:prstGeom prst="cloud">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a:t>Internet</a:t>
            </a:r>
          </a:p>
        </p:txBody>
      </p:sp>
      <p:sp>
        <p:nvSpPr>
          <p:cNvPr id="16" name="Down Arrow Callout 15"/>
          <p:cNvSpPr/>
          <p:nvPr/>
        </p:nvSpPr>
        <p:spPr>
          <a:xfrm rot="19727170">
            <a:off x="5328371" y="3441608"/>
            <a:ext cx="656492" cy="713531"/>
          </a:xfrm>
          <a:prstGeom prst="down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Hub</a:t>
            </a:r>
          </a:p>
        </p:txBody>
      </p:sp>
      <p:sp>
        <p:nvSpPr>
          <p:cNvPr id="18" name="Freeform 17"/>
          <p:cNvSpPr/>
          <p:nvPr/>
        </p:nvSpPr>
        <p:spPr>
          <a:xfrm>
            <a:off x="5533291" y="4126523"/>
            <a:ext cx="996463" cy="1723292"/>
          </a:xfrm>
          <a:custGeom>
            <a:avLst/>
            <a:gdLst>
              <a:gd name="connsiteX0" fmla="*/ 380022 w 1317868"/>
              <a:gd name="connsiteY0" fmla="*/ 0 h 1781908"/>
              <a:gd name="connsiteX1" fmla="*/ 40053 w 1317868"/>
              <a:gd name="connsiteY1" fmla="*/ 597877 h 1781908"/>
              <a:gd name="connsiteX2" fmla="*/ 1200637 w 1317868"/>
              <a:gd name="connsiteY2" fmla="*/ 1688123 h 1781908"/>
              <a:gd name="connsiteX3" fmla="*/ 1165468 w 1317868"/>
              <a:gd name="connsiteY3" fmla="*/ 1676400 h 1781908"/>
              <a:gd name="connsiteX4" fmla="*/ 1317868 w 1317868"/>
              <a:gd name="connsiteY4" fmla="*/ 1781908 h 178190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17868" h="1781908">
                <a:moveTo>
                  <a:pt x="380022" y="0"/>
                </a:moveTo>
                <a:cubicBezTo>
                  <a:pt x="141653" y="158261"/>
                  <a:pt x="-96716" y="316523"/>
                  <a:pt x="40053" y="597877"/>
                </a:cubicBezTo>
                <a:cubicBezTo>
                  <a:pt x="176822" y="879231"/>
                  <a:pt x="1013068" y="1508369"/>
                  <a:pt x="1200637" y="1688123"/>
                </a:cubicBezTo>
                <a:cubicBezTo>
                  <a:pt x="1388206" y="1867877"/>
                  <a:pt x="1145929" y="1660769"/>
                  <a:pt x="1165468" y="1676400"/>
                </a:cubicBezTo>
                <a:cubicBezTo>
                  <a:pt x="1185007" y="1692031"/>
                  <a:pt x="1251437" y="1736969"/>
                  <a:pt x="1317868" y="1781908"/>
                </a:cubicBezTo>
              </a:path>
            </a:pathLst>
          </a:custGeom>
        </p:spPr>
        <p:style>
          <a:lnRef idx="3">
            <a:schemeClr val="accent4"/>
          </a:lnRef>
          <a:fillRef idx="0">
            <a:schemeClr val="accent4"/>
          </a:fillRef>
          <a:effectRef idx="2">
            <a:schemeClr val="accent4"/>
          </a:effectRef>
          <a:fontRef idx="minor">
            <a:schemeClr val="tx1"/>
          </a:fontRef>
        </p:style>
        <p:txBody>
          <a:bodyPr rtlCol="0" anchor="ctr"/>
          <a:lstStyle/>
          <a:p>
            <a:pPr algn="ctr"/>
            <a:endParaRPr lang="en-US"/>
          </a:p>
        </p:txBody>
      </p:sp>
      <p:sp>
        <p:nvSpPr>
          <p:cNvPr id="19" name="Down Arrow 18"/>
          <p:cNvSpPr/>
          <p:nvPr/>
        </p:nvSpPr>
        <p:spPr>
          <a:xfrm>
            <a:off x="1946031" y="2613230"/>
            <a:ext cx="222738" cy="3326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7" name="Picture 1" descr="image00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2556" y="3016698"/>
            <a:ext cx="3597044" cy="275679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13" name="5-Point Star 12"/>
          <p:cNvSpPr/>
          <p:nvPr/>
        </p:nvSpPr>
        <p:spPr>
          <a:xfrm>
            <a:off x="4255477" y="2074985"/>
            <a:ext cx="164123" cy="175846"/>
          </a:xfrm>
          <a:prstGeom prst="star5">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530069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31520" y="28700"/>
            <a:ext cx="8355330" cy="1325563"/>
          </a:xfrm>
        </p:spPr>
        <p:txBody>
          <a:bodyPr>
            <a:normAutofit/>
          </a:bodyPr>
          <a:lstStyle/>
          <a:p>
            <a:r>
              <a:rPr lang="en-US" sz="3600" dirty="0"/>
              <a:t>New Product Offerings</a:t>
            </a:r>
          </a:p>
        </p:txBody>
      </p:sp>
      <p:sp>
        <p:nvSpPr>
          <p:cNvPr id="11" name="TextBox 10"/>
          <p:cNvSpPr txBox="1"/>
          <p:nvPr/>
        </p:nvSpPr>
        <p:spPr>
          <a:xfrm>
            <a:off x="731520" y="5005475"/>
            <a:ext cx="4956047" cy="1015663"/>
          </a:xfrm>
          <a:prstGeom prst="rect">
            <a:avLst/>
          </a:prstGeom>
          <a:noFill/>
        </p:spPr>
        <p:txBody>
          <a:bodyPr wrap="square" rtlCol="0">
            <a:spAutoFit/>
          </a:bodyPr>
          <a:lstStyle/>
          <a:p>
            <a:r>
              <a:rPr lang="en-US" sz="2000" b="1" dirty="0"/>
              <a:t>*   Satellite fed Markets only</a:t>
            </a:r>
          </a:p>
          <a:p>
            <a:r>
              <a:rPr lang="en-US" sz="2000" b="1" dirty="0"/>
              <a:t>** Available in all Markets</a:t>
            </a:r>
          </a:p>
          <a:p>
            <a:r>
              <a:rPr lang="en-US" sz="2000" b="1" dirty="0"/>
              <a:t>*** Fiber fed Markets only (Internet</a:t>
            </a:r>
            <a:r>
              <a:rPr lang="en-US" sz="2000" b="1" baseline="30000" dirty="0"/>
              <a:t>10</a:t>
            </a:r>
            <a:r>
              <a:rPr lang="en-US" sz="2000" b="1" dirty="0"/>
              <a:t>)</a:t>
            </a:r>
          </a:p>
        </p:txBody>
      </p:sp>
      <p:pic>
        <p:nvPicPr>
          <p:cNvPr id="5" name="Picture 4"/>
          <p:cNvPicPr>
            <a:picLocks noChangeAspect="1"/>
          </p:cNvPicPr>
          <p:nvPr/>
        </p:nvPicPr>
        <p:blipFill>
          <a:blip r:embed="rId4"/>
          <a:stretch>
            <a:fillRect/>
          </a:stretch>
        </p:blipFill>
        <p:spPr>
          <a:xfrm>
            <a:off x="731520" y="1519880"/>
            <a:ext cx="7741628" cy="2718487"/>
          </a:xfrm>
          <a:prstGeom prst="rect">
            <a:avLst/>
          </a:prstGeom>
        </p:spPr>
      </p:pic>
    </p:spTree>
    <p:extLst>
      <p:ext uri="{BB962C8B-B14F-4D97-AF65-F5344CB8AC3E}">
        <p14:creationId xmlns:p14="http://schemas.microsoft.com/office/powerpoint/2010/main" val="9273970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85202" y="28700"/>
            <a:ext cx="8601648" cy="1325563"/>
          </a:xfrm>
        </p:spPr>
        <p:txBody>
          <a:bodyPr>
            <a:normAutofit/>
          </a:bodyPr>
          <a:lstStyle/>
          <a:p>
            <a:r>
              <a:rPr lang="en-US" sz="3600" dirty="0"/>
              <a:t>Internet</a:t>
            </a:r>
            <a:r>
              <a:rPr lang="en-US" sz="3600" baseline="30000" dirty="0"/>
              <a:t>10</a:t>
            </a:r>
            <a:r>
              <a:rPr lang="en-US" sz="3600" dirty="0"/>
              <a:t> Product</a:t>
            </a:r>
          </a:p>
        </p:txBody>
      </p:sp>
      <p:pic>
        <p:nvPicPr>
          <p:cNvPr id="4" name="Picture 3"/>
          <p:cNvPicPr>
            <a:picLocks noChangeAspect="1"/>
          </p:cNvPicPr>
          <p:nvPr/>
        </p:nvPicPr>
        <p:blipFill>
          <a:blip r:embed="rId4"/>
          <a:stretch>
            <a:fillRect/>
          </a:stretch>
        </p:blipFill>
        <p:spPr>
          <a:xfrm>
            <a:off x="1187995" y="1354263"/>
            <a:ext cx="7196062" cy="4835289"/>
          </a:xfrm>
          <a:prstGeom prst="rect">
            <a:avLst/>
          </a:prstGeom>
        </p:spPr>
      </p:pic>
    </p:spTree>
    <p:extLst>
      <p:ext uri="{BB962C8B-B14F-4D97-AF65-F5344CB8AC3E}">
        <p14:creationId xmlns:p14="http://schemas.microsoft.com/office/powerpoint/2010/main" val="22839525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85202" y="28700"/>
            <a:ext cx="8601648" cy="1325563"/>
          </a:xfrm>
        </p:spPr>
        <p:txBody>
          <a:bodyPr>
            <a:normAutofit/>
          </a:bodyPr>
          <a:lstStyle/>
          <a:p>
            <a:r>
              <a:rPr lang="en-US" sz="3600" dirty="0"/>
              <a:t>Requests</a:t>
            </a:r>
          </a:p>
        </p:txBody>
      </p:sp>
      <p:sp>
        <p:nvSpPr>
          <p:cNvPr id="3" name="TextBox 2"/>
          <p:cNvSpPr txBox="1"/>
          <p:nvPr/>
        </p:nvSpPr>
        <p:spPr>
          <a:xfrm>
            <a:off x="1533693" y="1916970"/>
            <a:ext cx="6665607" cy="1754326"/>
          </a:xfrm>
          <a:prstGeom prst="rect">
            <a:avLst/>
          </a:prstGeom>
          <a:noFill/>
        </p:spPr>
        <p:txBody>
          <a:bodyPr wrap="none" rtlCol="0">
            <a:spAutoFit/>
          </a:bodyPr>
          <a:lstStyle/>
          <a:p>
            <a:r>
              <a:rPr lang="en-US" dirty="0"/>
              <a:t>Requesting a formal waiver from rate benchmark requirements.</a:t>
            </a:r>
          </a:p>
          <a:p>
            <a:endParaRPr lang="en-US" dirty="0"/>
          </a:p>
          <a:p>
            <a:r>
              <a:rPr lang="en-US" dirty="0"/>
              <a:t>With a commitment to update when economics change (QN Phase II)</a:t>
            </a:r>
          </a:p>
          <a:p>
            <a:pPr lvl="1"/>
            <a:endParaRPr lang="en-US" dirty="0"/>
          </a:p>
          <a:p>
            <a:endParaRPr lang="en-US" dirty="0"/>
          </a:p>
          <a:p>
            <a:endParaRPr lang="en-US" dirty="0"/>
          </a:p>
        </p:txBody>
      </p:sp>
    </p:spTree>
    <p:extLst>
      <p:ext uri="{BB962C8B-B14F-4D97-AF65-F5344CB8AC3E}">
        <p14:creationId xmlns:p14="http://schemas.microsoft.com/office/powerpoint/2010/main" val="3379554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7150" y="28700"/>
            <a:ext cx="9029700" cy="1325563"/>
          </a:xfrm>
        </p:spPr>
        <p:txBody>
          <a:bodyPr>
            <a:normAutofit/>
          </a:bodyPr>
          <a:lstStyle/>
          <a:p>
            <a:r>
              <a:rPr lang="en-US" sz="3600" dirty="0"/>
              <a:t>Cost Elements – Service Costs to Point Hope, AK</a:t>
            </a:r>
          </a:p>
        </p:txBody>
      </p:sp>
      <p:pic>
        <p:nvPicPr>
          <p:cNvPr id="4" name="Picture 3"/>
          <p:cNvPicPr>
            <a:picLocks noChangeAspect="1"/>
          </p:cNvPicPr>
          <p:nvPr/>
        </p:nvPicPr>
        <p:blipFill>
          <a:blip r:embed="rId4"/>
          <a:stretch>
            <a:fillRect/>
          </a:stretch>
        </p:blipFill>
        <p:spPr>
          <a:xfrm>
            <a:off x="57150" y="958059"/>
            <a:ext cx="9029700" cy="5899941"/>
          </a:xfrm>
          <a:prstGeom prst="rect">
            <a:avLst/>
          </a:prstGeom>
        </p:spPr>
      </p:pic>
    </p:spTree>
    <p:extLst>
      <p:ext uri="{BB962C8B-B14F-4D97-AF65-F5344CB8AC3E}">
        <p14:creationId xmlns:p14="http://schemas.microsoft.com/office/powerpoint/2010/main" val="13744901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17ASTAC042 Powerpoint Templates Tagline_v1 [Read-Only]" id="{6A1FB88B-05EC-4EC4-89FD-1F7F6A8654B6}" vid="{0B2CBEAC-762E-4F52-BB68-5BDAB4A5505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17ASTAC042 Powerpoint Templates Tagline_v1</Template>
  <TotalTime>3225</TotalTime>
  <Words>325</Words>
  <Application>Microsoft Office PowerPoint</Application>
  <PresentationFormat>On-screen Show (4:3)</PresentationFormat>
  <Paragraphs>49</Paragraphs>
  <Slides>6</Slides>
  <Notes>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Calibri</vt:lpstr>
      <vt:lpstr>Calibri Light</vt:lpstr>
      <vt:lpstr>Office Theme</vt:lpstr>
      <vt:lpstr>PowerPoint Presentation</vt:lpstr>
      <vt:lpstr>Cost Elements – Internet Service to Point Hope, AK</vt:lpstr>
      <vt:lpstr>New Product Offerings</vt:lpstr>
      <vt:lpstr>Internet10 Product</vt:lpstr>
      <vt:lpstr>Requests</vt:lpstr>
      <vt:lpstr>Cost Elements – Service Costs to Point Hope, AK</vt:lpstr>
    </vt:vector>
  </TitlesOfParts>
  <Company>ASTAC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Internet The High Cost of Service</dc:title>
  <dc:creator>Jens Laipenieks</dc:creator>
  <cp:lastModifiedBy>David Cohen</cp:lastModifiedBy>
  <cp:revision>42</cp:revision>
  <cp:lastPrinted>2018-01-12T15:39:39Z</cp:lastPrinted>
  <dcterms:created xsi:type="dcterms:W3CDTF">2017-12-21T19:19:51Z</dcterms:created>
  <dcterms:modified xsi:type="dcterms:W3CDTF">2018-01-18T22:30:50Z</dcterms:modified>
</cp:coreProperties>
</file>