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slideLayouts/slideLayout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50" r:id="rId2"/>
    <p:sldMasterId id="2147483652" r:id="rId3"/>
  </p:sldMasterIdLst>
  <p:notesMasterIdLst>
    <p:notesMasterId r:id="rId13"/>
  </p:notesMasterIdLst>
  <p:handoutMasterIdLst>
    <p:handoutMasterId r:id="rId14"/>
  </p:handoutMasterIdLst>
  <p:sldIdLst>
    <p:sldId id="261" r:id="rId4"/>
    <p:sldId id="263" r:id="rId5"/>
    <p:sldId id="257" r:id="rId6"/>
    <p:sldId id="276" r:id="rId7"/>
    <p:sldId id="280" r:id="rId8"/>
    <p:sldId id="277" r:id="rId9"/>
    <p:sldId id="278" r:id="rId10"/>
    <p:sldId id="279" r:id="rId11"/>
    <p:sldId id="259" r:id="rId12"/>
  </p:sldIdLst>
  <p:sldSz cx="9144000" cy="6858000" type="screen4x3"/>
  <p:notesSz cx="7023100" cy="93091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3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3F7E"/>
    <a:srgbClr val="203F7E"/>
    <a:srgbClr val="477406"/>
    <a:srgbClr val="6CB209"/>
    <a:srgbClr val="394C81"/>
    <a:srgbClr val="FF2519"/>
    <a:srgbClr val="5B9BD5"/>
    <a:srgbClr val="BFFF71"/>
    <a:srgbClr val="FFC000"/>
    <a:srgbClr val="F5801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2" autoAdjust="0"/>
    <p:restoredTop sz="94641" autoAdjust="0"/>
  </p:normalViewPr>
  <p:slideViewPr>
    <p:cSldViewPr snapToGrid="0" snapToObjects="1">
      <p:cViewPr varScale="1">
        <p:scale>
          <a:sx n="63" d="100"/>
          <a:sy n="63" d="100"/>
        </p:scale>
        <p:origin x="1380" y="60"/>
      </p:cViewPr>
      <p:guideLst>
        <p:guide orient="horz" pos="2160"/>
        <p:guide pos="283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presProps" Target="presProps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43929" cy="467215"/>
          </a:xfrm>
          <a:prstGeom prst="rect">
            <a:avLst/>
          </a:prstGeom>
        </p:spPr>
        <p:txBody>
          <a:bodyPr vert="horz" lIns="92126" tIns="46063" rIns="92126" bIns="46063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7572" y="0"/>
            <a:ext cx="3043929" cy="467215"/>
          </a:xfrm>
          <a:prstGeom prst="rect">
            <a:avLst/>
          </a:prstGeom>
        </p:spPr>
        <p:txBody>
          <a:bodyPr vert="horz" lIns="92126" tIns="46063" rIns="92126" bIns="46063" rtlCol="0"/>
          <a:lstStyle>
            <a:lvl1pPr algn="r">
              <a:defRPr sz="1200"/>
            </a:lvl1pPr>
          </a:lstStyle>
          <a:p>
            <a:fld id="{A32D089F-25A6-470A-98E9-A3217E7229FD}" type="datetimeFigureOut">
              <a:rPr lang="en-US" smtClean="0"/>
              <a:t>3/1/2018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41885"/>
            <a:ext cx="3043929" cy="467215"/>
          </a:xfrm>
          <a:prstGeom prst="rect">
            <a:avLst/>
          </a:prstGeom>
        </p:spPr>
        <p:txBody>
          <a:bodyPr vert="horz" lIns="92126" tIns="46063" rIns="92126" bIns="46063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7572" y="8841885"/>
            <a:ext cx="3043929" cy="467215"/>
          </a:xfrm>
          <a:prstGeom prst="rect">
            <a:avLst/>
          </a:prstGeom>
        </p:spPr>
        <p:txBody>
          <a:bodyPr vert="horz" lIns="92126" tIns="46063" rIns="92126" bIns="46063" rtlCol="0" anchor="b"/>
          <a:lstStyle>
            <a:lvl1pPr algn="r">
              <a:defRPr sz="1200"/>
            </a:lvl1pPr>
          </a:lstStyle>
          <a:p>
            <a:fld id="{E2CEB596-C16C-4F21-A256-B17D5EB8D2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3508250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43929" cy="467215"/>
          </a:xfrm>
          <a:prstGeom prst="rect">
            <a:avLst/>
          </a:prstGeom>
        </p:spPr>
        <p:txBody>
          <a:bodyPr vert="horz" lIns="92126" tIns="46063" rIns="92126" bIns="46063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7572" y="0"/>
            <a:ext cx="3043929" cy="467215"/>
          </a:xfrm>
          <a:prstGeom prst="rect">
            <a:avLst/>
          </a:prstGeom>
        </p:spPr>
        <p:txBody>
          <a:bodyPr vert="horz" lIns="92126" tIns="46063" rIns="92126" bIns="46063" rtlCol="0"/>
          <a:lstStyle>
            <a:lvl1pPr algn="r">
              <a:defRPr sz="1200"/>
            </a:lvl1pPr>
          </a:lstStyle>
          <a:p>
            <a:fld id="{511A5315-04F7-4241-9DAB-E39DE14D8B6B}" type="datetimeFigureOut">
              <a:rPr lang="en-US" smtClean="0"/>
              <a:t>3/1/2018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417638" y="1163638"/>
            <a:ext cx="4187825" cy="31416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126" tIns="46063" rIns="92126" bIns="46063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831" y="4480145"/>
            <a:ext cx="5619438" cy="3665719"/>
          </a:xfrm>
          <a:prstGeom prst="rect">
            <a:avLst/>
          </a:prstGeom>
        </p:spPr>
        <p:txBody>
          <a:bodyPr vert="horz" lIns="92126" tIns="46063" rIns="92126" bIns="46063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41885"/>
            <a:ext cx="3043929" cy="467215"/>
          </a:xfrm>
          <a:prstGeom prst="rect">
            <a:avLst/>
          </a:prstGeom>
        </p:spPr>
        <p:txBody>
          <a:bodyPr vert="horz" lIns="92126" tIns="46063" rIns="92126" bIns="46063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7572" y="8841885"/>
            <a:ext cx="3043929" cy="467215"/>
          </a:xfrm>
          <a:prstGeom prst="rect">
            <a:avLst/>
          </a:prstGeom>
        </p:spPr>
        <p:txBody>
          <a:bodyPr vert="horz" lIns="92126" tIns="46063" rIns="92126" bIns="46063" rtlCol="0" anchor="b"/>
          <a:lstStyle>
            <a:lvl1pPr algn="r">
              <a:defRPr sz="1200"/>
            </a:lvl1pPr>
          </a:lstStyle>
          <a:p>
            <a:fld id="{5BFDAEA9-5933-484A-9788-3B4CA9588D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6744965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13238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618684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71387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668820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120CBE-9797-4A2D-9101-B6A78755F85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46173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210184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emf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emf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5150069" y="5629198"/>
            <a:ext cx="4011410" cy="123768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068571" y="152112"/>
            <a:ext cx="3015985" cy="10893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32631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5150069" y="5627453"/>
            <a:ext cx="4011410" cy="123768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287523" y="330210"/>
            <a:ext cx="1524000" cy="550475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7020823" y="6409618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fld id="{3E120CBE-9797-4A2D-9101-B6A78755F85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6142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4551380" y="5442734"/>
            <a:ext cx="4610100" cy="14224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2046482" y="1462064"/>
            <a:ext cx="5063063" cy="1828799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2637378" y="4062086"/>
            <a:ext cx="38812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i="1" dirty="0">
                <a:solidFill>
                  <a:srgbClr val="183A73"/>
                </a:solidFill>
                <a:latin typeface="Verdana"/>
                <a:cs typeface="Verdana"/>
              </a:rPr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29961669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hyperlink" Target="http://www.cpsenergy.com/poleattachments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" y="2909144"/>
            <a:ext cx="9144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i="1" dirty="0">
                <a:solidFill>
                  <a:srgbClr val="173F7E"/>
                </a:solidFill>
                <a:latin typeface="Verdana"/>
                <a:cs typeface="Verdana"/>
              </a:rPr>
              <a:t>Introduction to </a:t>
            </a:r>
          </a:p>
          <a:p>
            <a:pPr algn="ctr"/>
            <a:r>
              <a:rPr lang="en-US" sz="4800" b="1" i="1" dirty="0">
                <a:solidFill>
                  <a:srgbClr val="173F7E"/>
                </a:solidFill>
                <a:latin typeface="Verdana"/>
                <a:cs typeface="Verdana"/>
              </a:rPr>
              <a:t>CPS ENERGY</a:t>
            </a:r>
          </a:p>
        </p:txBody>
      </p:sp>
    </p:spTree>
    <p:extLst>
      <p:ext uri="{BB962C8B-B14F-4D97-AF65-F5344CB8AC3E}">
        <p14:creationId xmlns:p14="http://schemas.microsoft.com/office/powerpoint/2010/main" val="17852475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163902" y="297178"/>
            <a:ext cx="7108166" cy="829790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3600" b="1" dirty="0">
                <a:solidFill>
                  <a:srgbClr val="002060"/>
                </a:solidFill>
                <a:latin typeface="Verdana"/>
                <a:cs typeface="Verdana"/>
              </a:rPr>
              <a:t>HISTORY &amp; SERVICE AREA</a:t>
            </a:r>
          </a:p>
        </p:txBody>
      </p:sp>
      <p:sp>
        <p:nvSpPr>
          <p:cNvPr id="5" name="Subtitle 2"/>
          <p:cNvSpPr txBox="1">
            <a:spLocks/>
          </p:cNvSpPr>
          <p:nvPr/>
        </p:nvSpPr>
        <p:spPr>
          <a:xfrm>
            <a:off x="163901" y="1093499"/>
            <a:ext cx="4959145" cy="5681244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0" indent="-457200" algn="l" defTabSz="914400">
              <a:buFont typeface="Arial" panose="020B0604020202020204" pitchFamily="34" charset="0"/>
              <a:buChar char="•"/>
              <a:defRPr/>
            </a:pPr>
            <a:r>
              <a:rPr lang="en-US" sz="2800" b="1" kern="0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CPS Energy began as San Antonio Public Service Co. in 1917</a:t>
            </a:r>
          </a:p>
          <a:p>
            <a:pPr marL="800100" lvl="1" indent="-342900" algn="l" defTabSz="914400">
              <a:buFont typeface="Arial" panose="020B0604020202020204" pitchFamily="34" charset="0"/>
              <a:buChar char="•"/>
              <a:defRPr/>
            </a:pPr>
            <a:r>
              <a:rPr lang="en-US" sz="2100" kern="0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Owned by American Light &amp; Traction Co.</a:t>
            </a:r>
          </a:p>
          <a:p>
            <a:pPr marL="800100" lvl="1" indent="-342900" algn="l" defTabSz="914400">
              <a:buFont typeface="Arial" panose="020B0604020202020204" pitchFamily="34" charset="0"/>
              <a:buChar char="•"/>
              <a:defRPr/>
            </a:pPr>
            <a:r>
              <a:rPr lang="en-US" sz="2100" kern="0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Power plants, gas network &amp; streetcars</a:t>
            </a:r>
          </a:p>
          <a:p>
            <a:pPr marL="800100" lvl="1" indent="-342900" algn="l" defTabSz="914400">
              <a:buFont typeface="Arial" panose="020B0604020202020204" pitchFamily="34" charset="0"/>
              <a:buChar char="•"/>
              <a:defRPr/>
            </a:pPr>
            <a:r>
              <a:rPr lang="en-US" sz="2100" kern="0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Gas system originated in 1860</a:t>
            </a:r>
          </a:p>
          <a:p>
            <a:pPr marL="287338" lvl="1" algn="l"/>
            <a:endParaRPr lang="en-US" sz="1600" kern="0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404813" lvl="1" indent="-404813" algn="l">
              <a:buFont typeface="Arial" panose="020B0604020202020204" pitchFamily="34" charset="0"/>
              <a:buChar char="•"/>
            </a:pPr>
            <a:r>
              <a:rPr lang="en-US" b="1" kern="0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Purchased by the City of San Antonio in 1942</a:t>
            </a:r>
          </a:p>
          <a:p>
            <a:pPr marL="800100" lvl="1" indent="-342900" algn="l" defTabSz="914400">
              <a:buFont typeface="Arial" panose="020B0604020202020204" pitchFamily="34" charset="0"/>
              <a:buChar char="•"/>
              <a:defRPr/>
            </a:pPr>
            <a:r>
              <a:rPr lang="en-US" sz="2100" kern="0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$34 million sale price</a:t>
            </a:r>
          </a:p>
          <a:p>
            <a:pPr marL="800100" lvl="1" indent="-342900" algn="l" defTabSz="914400">
              <a:buFont typeface="Arial" panose="020B0604020202020204" pitchFamily="34" charset="0"/>
              <a:buChar char="•"/>
              <a:defRPr/>
            </a:pPr>
            <a:r>
              <a:rPr lang="en-US" sz="2100" kern="0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Financed by revenue bonds </a:t>
            </a:r>
          </a:p>
          <a:p>
            <a:pPr marL="800100" lvl="1" indent="-342900" algn="l" defTabSz="914400">
              <a:buFont typeface="Arial" panose="020B0604020202020204" pitchFamily="34" charset="0"/>
              <a:buChar char="•"/>
              <a:defRPr/>
            </a:pPr>
            <a:r>
              <a:rPr lang="en-US" sz="2100" kern="0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Sold transportation division</a:t>
            </a:r>
          </a:p>
          <a:p>
            <a:pPr marL="800100" lvl="1" indent="-342900" algn="l" defTabSz="914400">
              <a:buFont typeface="Arial" panose="020B0604020202020204" pitchFamily="34" charset="0"/>
              <a:buChar char="•"/>
              <a:defRPr/>
            </a:pPr>
            <a:r>
              <a:rPr lang="en-US" sz="2100" kern="0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City Public Service Board of San Antonio</a:t>
            </a:r>
          </a:p>
          <a:p>
            <a:pPr marL="800100" lvl="1" indent="-342900" algn="l" defTabSz="914400">
              <a:buFont typeface="Arial" panose="020B0604020202020204" pitchFamily="34" charset="0"/>
              <a:buChar char="•"/>
              <a:defRPr/>
            </a:pPr>
            <a:r>
              <a:rPr lang="en-US" sz="2100" kern="0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Became CPS Energy in 2003</a:t>
            </a:r>
          </a:p>
          <a:p>
            <a:pPr lvl="1" algn="l" defTabSz="914400">
              <a:defRPr/>
            </a:pPr>
            <a:endParaRPr lang="en-US" sz="2100" kern="0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lvl="1" indent="-457200" algn="l">
              <a:buFont typeface="Arial"/>
              <a:buChar char="•"/>
            </a:pPr>
            <a:r>
              <a:rPr lang="en-US" b="1" kern="0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CPS Energy’s Service Area</a:t>
            </a:r>
          </a:p>
          <a:p>
            <a:pPr marL="800100" lvl="1" indent="-342900" algn="l" defTabSz="914400">
              <a:buFont typeface="Arial" panose="020B0604020202020204" pitchFamily="34" charset="0"/>
              <a:buChar char="•"/>
              <a:defRPr/>
            </a:pPr>
            <a:r>
              <a:rPr lang="en-US" sz="2100" kern="0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Bexar County, including San Antonio and           31 suburban cities </a:t>
            </a:r>
          </a:p>
          <a:p>
            <a:pPr marL="800100" lvl="1" indent="-342900" algn="l" defTabSz="914400">
              <a:buFont typeface="Arial" panose="020B0604020202020204" pitchFamily="34" charset="0"/>
              <a:buChar char="•"/>
              <a:defRPr/>
            </a:pPr>
            <a:r>
              <a:rPr lang="en-US" sz="2100" kern="0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San Antonio acts as owner &amp; regulator</a:t>
            </a:r>
          </a:p>
          <a:p>
            <a:pPr marL="800100" lvl="1" indent="-342900" algn="l" defTabSz="914400">
              <a:buFont typeface="Arial" panose="020B0604020202020204" pitchFamily="34" charset="0"/>
              <a:buChar char="•"/>
              <a:defRPr/>
            </a:pPr>
            <a:r>
              <a:rPr lang="en-US" sz="2100" kern="0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Franchises with all suburban cities</a:t>
            </a:r>
          </a:p>
          <a:p>
            <a:pPr marL="800100" lvl="1" indent="-342900" algn="l" defTabSz="914400">
              <a:buFont typeface="Arial" panose="020B0604020202020204" pitchFamily="34" charset="0"/>
              <a:buChar char="•"/>
              <a:defRPr/>
            </a:pPr>
            <a:r>
              <a:rPr lang="en-US" sz="2100" kern="0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Each city has jurisdiction over its ROW</a:t>
            </a:r>
          </a:p>
          <a:p>
            <a:pPr marL="800100" lvl="1" indent="-342900" algn="l" defTabSz="914400">
              <a:buFont typeface="Arial" panose="020B0604020202020204" pitchFamily="34" charset="0"/>
              <a:buChar char="•"/>
              <a:defRPr/>
            </a:pPr>
            <a:r>
              <a:rPr lang="en-US" sz="2100" kern="0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Easements only for electric service</a:t>
            </a:r>
          </a:p>
          <a:p>
            <a:pPr lvl="1" algn="l" defTabSz="914400">
              <a:buFontTx/>
              <a:buChar char="–"/>
              <a:defRPr/>
            </a:pPr>
            <a:endParaRPr lang="en-US" kern="0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742950" lvl="1" indent="-285750" algn="l">
              <a:buFont typeface="Arial"/>
              <a:buChar char="•"/>
            </a:pPr>
            <a:endParaRPr lang="en-US" dirty="0">
              <a:solidFill>
                <a:schemeClr val="tx1"/>
              </a:solidFill>
              <a:latin typeface="Verdana"/>
              <a:cs typeface="Verdana"/>
            </a:endParaRPr>
          </a:p>
          <a:p>
            <a:pPr algn="l"/>
            <a:endParaRPr lang="en-US" sz="1600" dirty="0">
              <a:solidFill>
                <a:srgbClr val="183A73"/>
              </a:solidFill>
              <a:latin typeface="Verdana"/>
              <a:cs typeface="Verdana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120CBE-9797-4A2D-9101-B6A78755F85F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60137" y="2290421"/>
            <a:ext cx="3653731" cy="27301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9695097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175068" y="268897"/>
            <a:ext cx="7686887" cy="829790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3600" b="1" cap="all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CPS Energy By the Numbers</a:t>
            </a:r>
            <a:endParaRPr lang="en-US" sz="3600" b="1" cap="all" dirty="0">
              <a:solidFill>
                <a:srgbClr val="1A3F7E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120CBE-9797-4A2D-9101-B6A78755F85F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1926283" y="1618130"/>
            <a:ext cx="151447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Largest municipally-owned electric and gas utility in the U.S. 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4662120" y="1872767"/>
            <a:ext cx="16287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Electric </a:t>
            </a:r>
          </a:p>
          <a:p>
            <a:r>
              <a:rPr lang="en-US" sz="1600" b="1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and Gas Customers 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7387337" y="1936888"/>
            <a:ext cx="165931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Premier credit rating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3191043" y="3438469"/>
            <a:ext cx="203934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$11B in assets, </a:t>
            </a:r>
          </a:p>
          <a:p>
            <a:r>
              <a:rPr lang="en-US" sz="1600" b="1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$2.5B in annual revenue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6544132" y="3350318"/>
            <a:ext cx="253409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Solar leader in Texas;</a:t>
            </a:r>
          </a:p>
          <a:p>
            <a:r>
              <a:rPr lang="en-US" sz="1600" b="1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Seventh in the nation </a:t>
            </a:r>
            <a:endParaRPr lang="en-US" sz="1600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2579556" y="5143421"/>
            <a:ext cx="200744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rgbClr val="002060"/>
                </a:solidFill>
              </a:rPr>
              <a:t>Annual </a:t>
            </a:r>
          </a:p>
          <a:p>
            <a:r>
              <a:rPr lang="en-US" sz="1600" b="1" dirty="0">
                <a:solidFill>
                  <a:srgbClr val="002060"/>
                </a:solidFill>
              </a:rPr>
              <a:t>economic impact </a:t>
            </a:r>
          </a:p>
          <a:p>
            <a:r>
              <a:rPr lang="en-US" sz="1600" b="1" dirty="0">
                <a:solidFill>
                  <a:srgbClr val="002060"/>
                </a:solidFill>
              </a:rPr>
              <a:t>to San Antonio community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6472065" y="5039990"/>
            <a:ext cx="228599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rgbClr val="002060"/>
                </a:solidFill>
              </a:rPr>
              <a:t>More than 1,000 new jobs have been committed to </a:t>
            </a:r>
          </a:p>
          <a:p>
            <a:r>
              <a:rPr lang="en-US" sz="1600" b="1" dirty="0">
                <a:solidFill>
                  <a:srgbClr val="002060"/>
                </a:solidFill>
              </a:rPr>
              <a:t>San Antonio by our </a:t>
            </a:r>
          </a:p>
          <a:p>
            <a:r>
              <a:rPr lang="en-US" sz="1600" b="1" dirty="0">
                <a:solidFill>
                  <a:srgbClr val="002060"/>
                </a:solidFill>
              </a:rPr>
              <a:t>NEE partners.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275848" y="4531938"/>
            <a:ext cx="460741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rgbClr val="002060"/>
                </a:solidFill>
              </a:rPr>
              <a:t>New Energy Economy Partnerships</a:t>
            </a:r>
          </a:p>
        </p:txBody>
      </p:sp>
      <p:grpSp>
        <p:nvGrpSpPr>
          <p:cNvPr id="33" name="Group 8"/>
          <p:cNvGrpSpPr/>
          <p:nvPr/>
        </p:nvGrpSpPr>
        <p:grpSpPr>
          <a:xfrm>
            <a:off x="722460" y="1715316"/>
            <a:ext cx="1181100" cy="1190625"/>
            <a:chOff x="609601" y="4486275"/>
            <a:chExt cx="1181100" cy="1190625"/>
          </a:xfrm>
          <a:solidFill>
            <a:srgbClr val="002060"/>
          </a:solidFill>
        </p:grpSpPr>
        <p:sp>
          <p:nvSpPr>
            <p:cNvPr id="34" name="Oval 33"/>
            <p:cNvSpPr/>
            <p:nvPr/>
          </p:nvSpPr>
          <p:spPr>
            <a:xfrm>
              <a:off x="609601" y="4486275"/>
              <a:ext cx="1181100" cy="119062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 dirty="0"/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872238" y="4750969"/>
              <a:ext cx="647934" cy="646331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3600" b="1" dirty="0">
                  <a:solidFill>
                    <a:schemeClr val="bg1"/>
                  </a:solidFill>
                </a:rPr>
                <a:t>#1</a:t>
              </a:r>
            </a:p>
          </p:txBody>
        </p:sp>
      </p:grpSp>
      <p:grpSp>
        <p:nvGrpSpPr>
          <p:cNvPr id="36" name="Group 9"/>
          <p:cNvGrpSpPr/>
          <p:nvPr/>
        </p:nvGrpSpPr>
        <p:grpSpPr>
          <a:xfrm>
            <a:off x="3491309" y="1707862"/>
            <a:ext cx="1181100" cy="1190625"/>
            <a:chOff x="227854" y="4680974"/>
            <a:chExt cx="1181100" cy="1190625"/>
          </a:xfrm>
          <a:solidFill>
            <a:srgbClr val="00B050"/>
          </a:solidFill>
        </p:grpSpPr>
        <p:sp>
          <p:nvSpPr>
            <p:cNvPr id="37" name="Oval 36"/>
            <p:cNvSpPr/>
            <p:nvPr/>
          </p:nvSpPr>
          <p:spPr>
            <a:xfrm>
              <a:off x="227854" y="4680974"/>
              <a:ext cx="1181100" cy="119062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 dirty="0"/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353372" y="4806685"/>
              <a:ext cx="930063" cy="954107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lang="en-US" sz="2800" b="1" dirty="0">
                  <a:solidFill>
                    <a:schemeClr val="bg1"/>
                  </a:solidFill>
                </a:rPr>
                <a:t>804K</a:t>
              </a:r>
            </a:p>
            <a:p>
              <a:r>
                <a:rPr lang="en-US" sz="2800" b="1" dirty="0">
                  <a:solidFill>
                    <a:schemeClr val="bg1"/>
                  </a:solidFill>
                </a:rPr>
                <a:t>343K</a:t>
              </a:r>
            </a:p>
          </p:txBody>
        </p:sp>
      </p:grpSp>
      <p:grpSp>
        <p:nvGrpSpPr>
          <p:cNvPr id="39" name="Group 12"/>
          <p:cNvGrpSpPr/>
          <p:nvPr/>
        </p:nvGrpSpPr>
        <p:grpSpPr>
          <a:xfrm>
            <a:off x="6206237" y="1673265"/>
            <a:ext cx="1181100" cy="1190625"/>
            <a:chOff x="609601" y="4486275"/>
            <a:chExt cx="1181100" cy="1190625"/>
          </a:xfrm>
          <a:solidFill>
            <a:srgbClr val="00B050"/>
          </a:solidFill>
        </p:grpSpPr>
        <p:sp>
          <p:nvSpPr>
            <p:cNvPr id="40" name="Oval 39"/>
            <p:cNvSpPr/>
            <p:nvPr/>
          </p:nvSpPr>
          <p:spPr>
            <a:xfrm>
              <a:off x="609601" y="4486275"/>
              <a:ext cx="1181100" cy="119062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 dirty="0"/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810350" y="4819977"/>
              <a:ext cx="800219" cy="52322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sz="2800" b="1" dirty="0">
                  <a:solidFill>
                    <a:schemeClr val="bg1"/>
                  </a:solidFill>
                </a:rPr>
                <a:t>AA+</a:t>
              </a:r>
            </a:p>
          </p:txBody>
        </p:sp>
      </p:grpSp>
      <p:grpSp>
        <p:nvGrpSpPr>
          <p:cNvPr id="42" name="Group 8"/>
          <p:cNvGrpSpPr/>
          <p:nvPr/>
        </p:nvGrpSpPr>
        <p:grpSpPr>
          <a:xfrm>
            <a:off x="1963036" y="3204224"/>
            <a:ext cx="1233039" cy="1224201"/>
            <a:chOff x="557662" y="4452699"/>
            <a:chExt cx="1233039" cy="1224201"/>
          </a:xfrm>
          <a:solidFill>
            <a:schemeClr val="accent2"/>
          </a:solidFill>
        </p:grpSpPr>
        <p:sp>
          <p:nvSpPr>
            <p:cNvPr id="43" name="Oval 42"/>
            <p:cNvSpPr/>
            <p:nvPr/>
          </p:nvSpPr>
          <p:spPr>
            <a:xfrm>
              <a:off x="557662" y="4452699"/>
              <a:ext cx="1233039" cy="1224201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 dirty="0"/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715694" y="4656083"/>
              <a:ext cx="906017" cy="830997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400" b="1" dirty="0">
                  <a:solidFill>
                    <a:schemeClr val="bg1"/>
                  </a:solidFill>
                </a:rPr>
                <a:t>$11B</a:t>
              </a:r>
            </a:p>
            <a:p>
              <a:pPr algn="ctr"/>
              <a:r>
                <a:rPr lang="en-US" sz="2400" b="1" dirty="0">
                  <a:solidFill>
                    <a:schemeClr val="bg1"/>
                  </a:solidFill>
                </a:rPr>
                <a:t>$2.5B</a:t>
              </a:r>
            </a:p>
          </p:txBody>
        </p:sp>
      </p:grpSp>
      <p:grpSp>
        <p:nvGrpSpPr>
          <p:cNvPr id="45" name="Group 8"/>
          <p:cNvGrpSpPr/>
          <p:nvPr/>
        </p:nvGrpSpPr>
        <p:grpSpPr>
          <a:xfrm>
            <a:off x="5363032" y="3237800"/>
            <a:ext cx="1181100" cy="1190625"/>
            <a:chOff x="657225" y="4486275"/>
            <a:chExt cx="1181100" cy="1190625"/>
          </a:xfrm>
          <a:solidFill>
            <a:srgbClr val="002060"/>
          </a:solidFill>
        </p:grpSpPr>
        <p:sp>
          <p:nvSpPr>
            <p:cNvPr id="46" name="Oval 45"/>
            <p:cNvSpPr/>
            <p:nvPr/>
          </p:nvSpPr>
          <p:spPr>
            <a:xfrm>
              <a:off x="657225" y="4486275"/>
              <a:ext cx="1181100" cy="119062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 dirty="0"/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820680" y="4745860"/>
              <a:ext cx="814388" cy="646331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b="1" dirty="0">
                  <a:solidFill>
                    <a:schemeClr val="bg1"/>
                  </a:solidFill>
                </a:rPr>
                <a:t>#1</a:t>
              </a:r>
              <a:endParaRPr lang="en-US" sz="48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48" name="Pentagon 47"/>
          <p:cNvSpPr/>
          <p:nvPr/>
        </p:nvSpPr>
        <p:spPr>
          <a:xfrm>
            <a:off x="668687" y="5204321"/>
            <a:ext cx="1936036" cy="1047750"/>
          </a:xfrm>
          <a:prstGeom prst="homePlate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9" name="TextBox 48"/>
          <p:cNvSpPr txBox="1"/>
          <p:nvPr/>
        </p:nvSpPr>
        <p:spPr>
          <a:xfrm>
            <a:off x="813126" y="5143421"/>
            <a:ext cx="117692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>
                <a:solidFill>
                  <a:schemeClr val="bg1"/>
                </a:solidFill>
              </a:rPr>
              <a:t>$</a:t>
            </a:r>
            <a:r>
              <a:rPr lang="en-US" sz="24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1.4B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883321" y="5635519"/>
            <a:ext cx="153352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Economic Impact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4752975" y="4768262"/>
            <a:ext cx="122341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>
                <a:solidFill>
                  <a:schemeClr val="bg1"/>
                </a:solidFill>
              </a:rPr>
              <a:t>&gt;1000</a:t>
            </a:r>
          </a:p>
        </p:txBody>
      </p:sp>
      <p:sp>
        <p:nvSpPr>
          <p:cNvPr id="52" name="TextBox 51"/>
          <p:cNvSpPr txBox="1"/>
          <p:nvPr/>
        </p:nvSpPr>
        <p:spPr>
          <a:xfrm>
            <a:off x="4975203" y="5173705"/>
            <a:ext cx="11025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Jobs</a:t>
            </a:r>
          </a:p>
        </p:txBody>
      </p:sp>
      <p:sp>
        <p:nvSpPr>
          <p:cNvPr id="53" name="Pentagon 52"/>
          <p:cNvSpPr/>
          <p:nvPr/>
        </p:nvSpPr>
        <p:spPr>
          <a:xfrm>
            <a:off x="4536029" y="5204321"/>
            <a:ext cx="1936036" cy="1047750"/>
          </a:xfrm>
          <a:prstGeom prst="homePlate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4" name="TextBox 53"/>
          <p:cNvSpPr txBox="1"/>
          <p:nvPr/>
        </p:nvSpPr>
        <p:spPr>
          <a:xfrm>
            <a:off x="4679101" y="5332922"/>
            <a:ext cx="144142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&gt;1,000</a:t>
            </a:r>
          </a:p>
        </p:txBody>
      </p:sp>
      <p:sp>
        <p:nvSpPr>
          <p:cNvPr id="55" name="TextBox 54"/>
          <p:cNvSpPr txBox="1"/>
          <p:nvPr/>
        </p:nvSpPr>
        <p:spPr>
          <a:xfrm>
            <a:off x="4759724" y="5794587"/>
            <a:ext cx="153352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Jobs</a:t>
            </a:r>
          </a:p>
        </p:txBody>
      </p:sp>
    </p:spTree>
    <p:extLst>
      <p:ext uri="{BB962C8B-B14F-4D97-AF65-F5344CB8AC3E}">
        <p14:creationId xmlns:p14="http://schemas.microsoft.com/office/powerpoint/2010/main" val="4003553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84842" y="194596"/>
            <a:ext cx="7117237" cy="829790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3600" b="1" cap="all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Governance Structure</a:t>
            </a:r>
            <a:endParaRPr lang="en-US" sz="3600" b="1" cap="all" dirty="0">
              <a:solidFill>
                <a:srgbClr val="1A3F7E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120CBE-9797-4A2D-9101-B6A78755F85F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51" name="TextBox 50"/>
          <p:cNvSpPr txBox="1"/>
          <p:nvPr/>
        </p:nvSpPr>
        <p:spPr>
          <a:xfrm>
            <a:off x="4752975" y="4768262"/>
            <a:ext cx="122341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>
                <a:solidFill>
                  <a:schemeClr val="bg1"/>
                </a:solidFill>
              </a:rPr>
              <a:t>&gt;1000</a:t>
            </a:r>
          </a:p>
        </p:txBody>
      </p:sp>
      <p:sp>
        <p:nvSpPr>
          <p:cNvPr id="52" name="TextBox 51"/>
          <p:cNvSpPr txBox="1"/>
          <p:nvPr/>
        </p:nvSpPr>
        <p:spPr>
          <a:xfrm>
            <a:off x="4975203" y="5173705"/>
            <a:ext cx="11025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Jobs</a:t>
            </a:r>
          </a:p>
        </p:txBody>
      </p:sp>
      <p:sp>
        <p:nvSpPr>
          <p:cNvPr id="53" name="Rectangle 3"/>
          <p:cNvSpPr txBox="1">
            <a:spLocks noChangeArrowheads="1"/>
          </p:cNvSpPr>
          <p:nvPr/>
        </p:nvSpPr>
        <p:spPr>
          <a:xfrm>
            <a:off x="245473" y="1117911"/>
            <a:ext cx="7663616" cy="5162329"/>
          </a:xfrm>
          <a:prstGeom prst="rect">
            <a:avLst/>
          </a:prstGeom>
        </p:spPr>
        <p:txBody>
          <a:bodyPr tIns="9144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90000"/>
              </a:lnSpc>
              <a:spcBef>
                <a:spcPct val="15000"/>
              </a:spcBef>
              <a:buFontTx/>
              <a:buNone/>
            </a:pPr>
            <a:r>
              <a:rPr lang="en-US" sz="1400" b="1" u="sng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Independent Board of Trustees</a:t>
            </a:r>
          </a:p>
          <a:p>
            <a:pPr marL="400050">
              <a:spcBef>
                <a:spcPts val="600"/>
              </a:spcBef>
            </a:pPr>
            <a:r>
              <a:rPr lang="en-US" sz="1400" kern="1100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Four members representing each quadrant of the utility’s service area</a:t>
            </a:r>
          </a:p>
          <a:p>
            <a:pPr marL="400050">
              <a:spcBef>
                <a:spcPts val="600"/>
              </a:spcBef>
            </a:pPr>
            <a:r>
              <a:rPr lang="en-US" sz="1400" kern="1100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New members are selected &amp; ratified by existing members of the Board &amp; approved by City Council </a:t>
            </a:r>
          </a:p>
          <a:p>
            <a:pPr marL="400050">
              <a:spcBef>
                <a:spcPts val="600"/>
              </a:spcBef>
            </a:pPr>
            <a:r>
              <a:rPr lang="en-US" sz="1400" kern="1100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Mayor serves as ex-officio 5</a:t>
            </a:r>
            <a:r>
              <a:rPr lang="en-US" sz="1400" kern="1100" baseline="30000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</a:t>
            </a:r>
            <a:r>
              <a:rPr lang="en-US" sz="1400" kern="1100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member</a:t>
            </a:r>
          </a:p>
          <a:p>
            <a:pPr marL="400050">
              <a:spcBef>
                <a:spcPts val="600"/>
              </a:spcBef>
            </a:pPr>
            <a:r>
              <a:rPr lang="en-US" sz="1400" kern="1100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Trustees must reside within the CPS Energy quadrant that they represent</a:t>
            </a:r>
          </a:p>
          <a:p>
            <a:pPr marL="400050">
              <a:spcBef>
                <a:spcPts val="600"/>
              </a:spcBef>
            </a:pPr>
            <a:r>
              <a:rPr lang="en-US" sz="1400" kern="1100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Trustees serve a 5-year term and are eligible to serve one additional term  </a:t>
            </a:r>
          </a:p>
          <a:p>
            <a:pPr>
              <a:spcBef>
                <a:spcPts val="0"/>
              </a:spcBef>
              <a:buFontTx/>
              <a:buNone/>
            </a:pPr>
            <a:endParaRPr lang="en-US" sz="1400" b="1" u="sng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spcBef>
                <a:spcPts val="0"/>
              </a:spcBef>
              <a:buFontTx/>
              <a:buNone/>
            </a:pPr>
            <a:r>
              <a:rPr lang="en-US" sz="1400" b="1" u="sng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City Council</a:t>
            </a:r>
          </a:p>
          <a:p>
            <a:pPr>
              <a:spcBef>
                <a:spcPts val="0"/>
              </a:spcBef>
              <a:buFontTx/>
              <a:buNone/>
            </a:pPr>
            <a:r>
              <a:rPr lang="en-US" sz="1400" i="1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Per CPS Energy’s Bond Ordinance, the City Council must approve the following:</a:t>
            </a:r>
          </a:p>
          <a:p>
            <a:pPr marL="400050">
              <a:spcBef>
                <a:spcPts val="600"/>
              </a:spcBef>
            </a:pPr>
            <a:r>
              <a:rPr lang="en-US" sz="1400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Issuance of Debt</a:t>
            </a:r>
          </a:p>
          <a:p>
            <a:pPr marL="400050">
              <a:spcBef>
                <a:spcPts val="600"/>
              </a:spcBef>
            </a:pPr>
            <a:r>
              <a:rPr lang="en-US" sz="1400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Exercise of Eminent Domain</a:t>
            </a:r>
          </a:p>
          <a:p>
            <a:pPr marL="400050">
              <a:spcBef>
                <a:spcPts val="600"/>
              </a:spcBef>
            </a:pPr>
            <a:r>
              <a:rPr lang="en-US" sz="1400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Retail Rates</a:t>
            </a:r>
          </a:p>
          <a:p>
            <a:pPr marL="400050">
              <a:spcBef>
                <a:spcPts val="600"/>
              </a:spcBef>
            </a:pPr>
            <a:r>
              <a:rPr lang="en-US" sz="1400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Ratification of Board Nominees, as applicable</a:t>
            </a:r>
          </a:p>
          <a:p>
            <a:pPr>
              <a:spcBef>
                <a:spcPts val="0"/>
              </a:spcBef>
              <a:buFontTx/>
              <a:buNone/>
            </a:pPr>
            <a:endParaRPr lang="en-US" sz="1400" b="1" u="sng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spcBef>
                <a:spcPts val="0"/>
              </a:spcBef>
              <a:buFontTx/>
              <a:buNone/>
            </a:pPr>
            <a:r>
              <a:rPr lang="en-US" sz="1400" b="1" u="sng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Citizens Advisory Committee</a:t>
            </a:r>
          </a:p>
          <a:p>
            <a:pPr marL="400050">
              <a:spcBef>
                <a:spcPts val="600"/>
              </a:spcBef>
            </a:pPr>
            <a:r>
              <a:rPr lang="en-US" sz="1400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Established in 1997</a:t>
            </a:r>
          </a:p>
          <a:p>
            <a:pPr marL="400050">
              <a:spcBef>
                <a:spcPts val="600"/>
              </a:spcBef>
            </a:pPr>
            <a:r>
              <a:rPr lang="en-US" sz="1400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15 members, 1 from each San Antonio City Council district &amp; 5 at-large</a:t>
            </a:r>
          </a:p>
          <a:p>
            <a:pPr marL="400050">
              <a:spcBef>
                <a:spcPts val="600"/>
              </a:spcBef>
            </a:pPr>
            <a:r>
              <a:rPr lang="en-US" sz="1400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Liaison between CPS Energy &amp; its customers, providing input to CPS Energy Board &amp; staff</a:t>
            </a:r>
          </a:p>
          <a:p>
            <a:pPr marL="400050">
              <a:spcBef>
                <a:spcPts val="600"/>
              </a:spcBef>
            </a:pPr>
            <a:endParaRPr lang="en-US" sz="1400" dirty="0">
              <a:solidFill>
                <a:srgbClr val="0000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204600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120CBE-9797-4A2D-9101-B6A78755F85F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301658" y="268897"/>
            <a:ext cx="6963438" cy="829790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800" b="1" cap="all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Need for development of pole attachment standards</a:t>
            </a:r>
            <a:endParaRPr lang="en-US" sz="2800" b="1" cap="all" dirty="0">
              <a:solidFill>
                <a:srgbClr val="1A3F7E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4552437" y="1703183"/>
            <a:ext cx="4440735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Response to entry of Google Fiber into San Antonio market</a:t>
            </a:r>
          </a:p>
          <a:p>
            <a:endParaRPr lang="en-US" b="1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Development of pole attachment program that promotes flexibility</a:t>
            </a:r>
          </a:p>
          <a:p>
            <a:endParaRPr lang="en-US" b="1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Choices for attaching entities in pole attachment process</a:t>
            </a:r>
          </a:p>
          <a:p>
            <a:endParaRPr lang="en-US" b="1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Implementation of One-Touch Make-Ready program</a:t>
            </a:r>
          </a:p>
          <a:p>
            <a:endParaRPr lang="en-US" b="1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Implementation of small cell pole attachment standards</a:t>
            </a:r>
            <a:endParaRPr lang="en-US" b="1" dirty="0">
              <a:solidFill>
                <a:srgbClr val="002060"/>
              </a:solidFill>
              <a:effectLst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7644" y="1703183"/>
            <a:ext cx="3725678" cy="48244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30046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120CBE-9797-4A2D-9101-B6A78755F85F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301657" y="108641"/>
            <a:ext cx="6676071" cy="829790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3600" b="1" cap="all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POLE ATTACHMENT AGREEMENT STRUCTURE</a:t>
            </a:r>
            <a:endParaRPr lang="en-US" sz="3600" b="1" cap="all" dirty="0">
              <a:solidFill>
                <a:srgbClr val="1A3F7E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226243" y="1419695"/>
            <a:ext cx="5052767" cy="5162329"/>
          </a:xfrm>
          <a:prstGeom prst="rect">
            <a:avLst/>
          </a:prstGeom>
        </p:spPr>
        <p:txBody>
          <a:bodyPr tIns="9144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90000"/>
              </a:lnSpc>
              <a:spcBef>
                <a:spcPct val="15000"/>
              </a:spcBef>
            </a:pPr>
            <a:r>
              <a:rPr lang="en-US" sz="2000" b="1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An executed Agreement will grant the entity a license to attach to CPS Energy poles contingent on securing an Attachment Permit.</a:t>
            </a:r>
          </a:p>
          <a:p>
            <a:pPr marL="0" indent="0">
              <a:lnSpc>
                <a:spcPct val="90000"/>
              </a:lnSpc>
              <a:spcBef>
                <a:spcPct val="15000"/>
              </a:spcBef>
              <a:buNone/>
            </a:pPr>
            <a:endParaRPr lang="en-US" sz="2000" b="1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lnSpc>
                <a:spcPct val="90000"/>
              </a:lnSpc>
              <a:spcBef>
                <a:spcPct val="15000"/>
              </a:spcBef>
            </a:pPr>
            <a:r>
              <a:rPr lang="en-US" sz="2000" b="1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 Permit will grant authority to attach to a specific pole provided there is compliance with the Pole Attachment Standards.</a:t>
            </a:r>
          </a:p>
          <a:p>
            <a:pPr marL="0" indent="0">
              <a:lnSpc>
                <a:spcPct val="90000"/>
              </a:lnSpc>
              <a:spcBef>
                <a:spcPct val="15000"/>
              </a:spcBef>
              <a:buNone/>
            </a:pPr>
            <a:endParaRPr lang="en-US" sz="2000" b="1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lnSpc>
                <a:spcPct val="90000"/>
              </a:lnSpc>
              <a:spcBef>
                <a:spcPct val="15000"/>
              </a:spcBef>
            </a:pPr>
            <a:r>
              <a:rPr lang="en-US" sz="2000" b="1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 Pole Attachment or Wireless Agreement without compliance with the Pole Attachment Standards does not authorize access to any pole. </a:t>
            </a:r>
          </a:p>
          <a:p>
            <a:pPr marL="57150" indent="0">
              <a:spcBef>
                <a:spcPts val="600"/>
              </a:spcBef>
              <a:buNone/>
            </a:pPr>
            <a:endParaRPr lang="en-US" sz="2000" dirty="0">
              <a:solidFill>
                <a:srgbClr val="0000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43092" y="1249928"/>
            <a:ext cx="3755461" cy="52369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749575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120CBE-9797-4A2D-9101-B6A78755F85F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84984" y="108641"/>
            <a:ext cx="7032397" cy="829790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3600" b="1" cap="all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Cps Energy’s Pole Attachment standards</a:t>
            </a:r>
            <a:endParaRPr lang="en-US" sz="3600" b="1" cap="all" dirty="0">
              <a:solidFill>
                <a:srgbClr val="1A3F7E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226243" y="1419695"/>
            <a:ext cx="5182519" cy="5162329"/>
          </a:xfrm>
          <a:prstGeom prst="rect">
            <a:avLst/>
          </a:prstGeom>
        </p:spPr>
        <p:txBody>
          <a:bodyPr tIns="9144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90000"/>
              </a:lnSpc>
              <a:spcBef>
                <a:spcPct val="15000"/>
              </a:spcBef>
            </a:pPr>
            <a:r>
              <a:rPr lang="en-US" sz="1600" b="1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Pursuant to state law, MOUs must grant Network Providers access to distribution poles pursuant to a pole attachment agreement.</a:t>
            </a:r>
          </a:p>
          <a:p>
            <a:pPr marL="0" indent="0">
              <a:lnSpc>
                <a:spcPct val="90000"/>
              </a:lnSpc>
              <a:spcBef>
                <a:spcPct val="15000"/>
              </a:spcBef>
              <a:buNone/>
            </a:pPr>
            <a:endParaRPr lang="en-US" sz="1600" b="1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lnSpc>
                <a:spcPct val="90000"/>
              </a:lnSpc>
              <a:spcBef>
                <a:spcPct val="15000"/>
              </a:spcBef>
            </a:pPr>
            <a:r>
              <a:rPr lang="en-US" sz="1600" b="1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CPS Energy commenced a transparency process of stakeholder engagement in developing its Pole Attachment Standards (including Wireless Standards) based on three principles:</a:t>
            </a:r>
          </a:p>
          <a:p>
            <a:pPr lvl="1">
              <a:lnSpc>
                <a:spcPct val="90000"/>
              </a:lnSpc>
              <a:spcBef>
                <a:spcPct val="15000"/>
              </a:spcBef>
            </a:pPr>
            <a:r>
              <a:rPr lang="en-US" sz="1400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Safety </a:t>
            </a:r>
          </a:p>
          <a:p>
            <a:pPr lvl="1">
              <a:lnSpc>
                <a:spcPct val="90000"/>
              </a:lnSpc>
              <a:spcBef>
                <a:spcPct val="15000"/>
              </a:spcBef>
            </a:pPr>
            <a:r>
              <a:rPr lang="en-US" sz="1400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Reliability</a:t>
            </a:r>
          </a:p>
          <a:p>
            <a:pPr lvl="1">
              <a:lnSpc>
                <a:spcPct val="90000"/>
              </a:lnSpc>
              <a:spcBef>
                <a:spcPct val="15000"/>
              </a:spcBef>
            </a:pPr>
            <a:r>
              <a:rPr lang="en-US" sz="1400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Customer Service</a:t>
            </a:r>
          </a:p>
          <a:p>
            <a:pPr marL="457200" lvl="1" indent="0">
              <a:lnSpc>
                <a:spcPct val="90000"/>
              </a:lnSpc>
              <a:spcBef>
                <a:spcPct val="15000"/>
              </a:spcBef>
              <a:buNone/>
            </a:pPr>
            <a:endParaRPr lang="en-US" sz="1600" b="1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lnSpc>
                <a:spcPct val="90000"/>
              </a:lnSpc>
              <a:spcBef>
                <a:spcPct val="15000"/>
              </a:spcBef>
            </a:pPr>
            <a:r>
              <a:rPr lang="en-US" sz="1600" b="1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Applicability of Wireless Standards based on:</a:t>
            </a:r>
          </a:p>
          <a:p>
            <a:pPr lvl="1">
              <a:lnSpc>
                <a:spcPct val="90000"/>
              </a:lnSpc>
              <a:spcBef>
                <a:spcPct val="15000"/>
              </a:spcBef>
            </a:pPr>
            <a:r>
              <a:rPr lang="en-US" sz="1400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Non-discriminatory treatment</a:t>
            </a:r>
          </a:p>
          <a:p>
            <a:pPr lvl="1">
              <a:lnSpc>
                <a:spcPct val="90000"/>
              </a:lnSpc>
              <a:spcBef>
                <a:spcPct val="15000"/>
              </a:spcBef>
            </a:pPr>
            <a:r>
              <a:rPr lang="en-US" sz="1400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Ease of administer</a:t>
            </a:r>
          </a:p>
          <a:p>
            <a:pPr lvl="1">
              <a:lnSpc>
                <a:spcPct val="90000"/>
              </a:lnSpc>
              <a:spcBef>
                <a:spcPct val="15000"/>
              </a:spcBef>
            </a:pPr>
            <a:r>
              <a:rPr lang="en-US" sz="1400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Enforceability</a:t>
            </a:r>
          </a:p>
          <a:p>
            <a:pPr marL="457200" lvl="1" indent="0">
              <a:lnSpc>
                <a:spcPct val="90000"/>
              </a:lnSpc>
              <a:spcBef>
                <a:spcPct val="15000"/>
              </a:spcBef>
              <a:buNone/>
            </a:pPr>
            <a:endParaRPr lang="en-US" sz="1600" b="1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lnSpc>
                <a:spcPct val="90000"/>
              </a:lnSpc>
              <a:spcBef>
                <a:spcPct val="15000"/>
              </a:spcBef>
            </a:pPr>
            <a:r>
              <a:rPr lang="en-US" sz="1600" b="1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Pole Attachment Standards cannot breach three fundamental principles.</a:t>
            </a:r>
          </a:p>
          <a:p>
            <a:pPr marL="57150" indent="0">
              <a:spcBef>
                <a:spcPts val="600"/>
              </a:spcBef>
              <a:buNone/>
            </a:pPr>
            <a:endParaRPr lang="en-US" sz="1600" b="1" dirty="0">
              <a:solidFill>
                <a:srgbClr val="0000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31955" y="1823391"/>
            <a:ext cx="3770853" cy="31713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699872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120CBE-9797-4A2D-9101-B6A78755F85F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301657" y="108641"/>
            <a:ext cx="6676071" cy="829790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3600" b="1" cap="all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Transparency &amp; Open Communications</a:t>
            </a:r>
            <a:endParaRPr lang="en-US" sz="3600" b="1" cap="all" dirty="0">
              <a:solidFill>
                <a:srgbClr val="1A3F7E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" name="Content Placeholder 4"/>
          <p:cNvSpPr txBox="1">
            <a:spLocks/>
          </p:cNvSpPr>
          <p:nvPr/>
        </p:nvSpPr>
        <p:spPr>
          <a:xfrm>
            <a:off x="301656" y="1597056"/>
            <a:ext cx="3535053" cy="5341072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Tx/>
              <a:buNone/>
              <a:defRPr/>
            </a:pPr>
            <a:r>
              <a:rPr lang="en-US" sz="1200" b="1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New Website</a:t>
            </a:r>
          </a:p>
          <a:p>
            <a:pPr>
              <a:defRPr/>
            </a:pPr>
            <a:r>
              <a:rPr lang="en-US" sz="1200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Primary source for communications</a:t>
            </a:r>
          </a:p>
          <a:p>
            <a:pPr>
              <a:defRPr/>
            </a:pPr>
            <a:r>
              <a:rPr lang="en-US" sz="1200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Document downloads</a:t>
            </a:r>
          </a:p>
          <a:p>
            <a:pPr>
              <a:defRPr/>
            </a:pPr>
            <a:r>
              <a:rPr lang="en-US" sz="1200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Document submittals</a:t>
            </a:r>
          </a:p>
          <a:p>
            <a:pPr>
              <a:defRPr/>
            </a:pPr>
            <a:r>
              <a:rPr lang="en-US" sz="1200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Useful information &amp; links</a:t>
            </a:r>
            <a:r>
              <a:rPr lang="en-US" sz="1200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hlinkClick r:id="rId2"/>
              </a:rPr>
              <a:t> </a:t>
            </a:r>
            <a:endParaRPr lang="en-US" sz="1200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  <a:defRPr/>
            </a:pPr>
            <a:endParaRPr lang="en-US" sz="1200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FontTx/>
              <a:buNone/>
              <a:defRPr/>
            </a:pPr>
            <a:r>
              <a:rPr lang="en-US" sz="1200" b="1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Quarterly Workshops</a:t>
            </a:r>
          </a:p>
          <a:p>
            <a:pPr>
              <a:defRPr/>
            </a:pPr>
            <a:r>
              <a:rPr lang="en-US" sz="1200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Information sharing</a:t>
            </a:r>
          </a:p>
          <a:p>
            <a:pPr>
              <a:defRPr/>
            </a:pPr>
            <a:r>
              <a:rPr lang="en-US" sz="1200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Communicate proposed updates to Pole Attachment Standards</a:t>
            </a:r>
          </a:p>
          <a:p>
            <a:pPr marL="0" indent="0">
              <a:buNone/>
              <a:defRPr/>
            </a:pPr>
            <a:endParaRPr lang="en-US" sz="1200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FontTx/>
              <a:buNone/>
              <a:defRPr/>
            </a:pPr>
            <a:r>
              <a:rPr lang="en-US" sz="1200" b="1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Technical Workshops</a:t>
            </a:r>
          </a:p>
          <a:p>
            <a:pPr>
              <a:defRPr/>
            </a:pPr>
            <a:r>
              <a:rPr lang="en-US" sz="1200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NJUNS</a:t>
            </a:r>
          </a:p>
          <a:p>
            <a:pPr>
              <a:defRPr/>
            </a:pPr>
            <a:r>
              <a:rPr lang="en-US" sz="1200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One-Touch Contractors</a:t>
            </a:r>
          </a:p>
          <a:p>
            <a:pPr>
              <a:defRPr/>
            </a:pPr>
            <a:r>
              <a:rPr lang="en-US" sz="1200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Electrical Contractors</a:t>
            </a:r>
          </a:p>
          <a:p>
            <a:pPr marL="0" indent="0">
              <a:buNone/>
              <a:defRPr/>
            </a:pPr>
            <a:endParaRPr lang="en-US" sz="1200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FontTx/>
              <a:buNone/>
              <a:defRPr/>
            </a:pPr>
            <a:r>
              <a:rPr lang="en-US" sz="1200" b="1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Personal Communications</a:t>
            </a:r>
          </a:p>
          <a:p>
            <a:pPr>
              <a:defRPr/>
            </a:pPr>
            <a:r>
              <a:rPr lang="en-US" sz="1200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Frequent one-on-one meetings</a:t>
            </a:r>
          </a:p>
          <a:p>
            <a:pPr>
              <a:defRPr/>
            </a:pPr>
            <a:r>
              <a:rPr lang="en-US" sz="1200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Conference calls</a:t>
            </a:r>
          </a:p>
          <a:p>
            <a:pPr>
              <a:defRPr/>
            </a:pPr>
            <a:r>
              <a:rPr lang="en-US" sz="1200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Request for written comments</a:t>
            </a:r>
          </a:p>
          <a:p>
            <a:pPr>
              <a:defRPr/>
            </a:pPr>
            <a:r>
              <a:rPr lang="en-US" sz="1200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Written response to stakeholder comments</a:t>
            </a:r>
          </a:p>
        </p:txBody>
      </p:sp>
      <p:pic>
        <p:nvPicPr>
          <p:cNvPr id="5" name="Content Placeholder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627" r="10954"/>
          <a:stretch>
            <a:fillRect/>
          </a:stretch>
        </p:blipFill>
        <p:spPr>
          <a:xfrm>
            <a:off x="3751263" y="1597057"/>
            <a:ext cx="5148262" cy="4419600"/>
          </a:xfrm>
          <a:prstGeom prst="rect">
            <a:avLst/>
          </a:prstGeom>
          <a:ln w="19050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7" name="Rectangle 7"/>
          <p:cNvSpPr>
            <a:spLocks noChangeArrowheads="1"/>
          </p:cNvSpPr>
          <p:nvPr/>
        </p:nvSpPr>
        <p:spPr bwMode="auto">
          <a:xfrm>
            <a:off x="3639692" y="6067412"/>
            <a:ext cx="4778375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6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hlinkClick r:id="rId2"/>
              </a:rPr>
              <a:t>www.cpsenergy.com/poleattachments</a:t>
            </a:r>
            <a:endParaRPr lang="en-US" altLang="en-US" sz="1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929806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78152889"/>
      </p:ext>
    </p:extLst>
  </p:cSld>
  <p:clrMapOvr>
    <a:masterClrMapping/>
  </p:clrMapOvr>
</p:sld>
</file>

<file path=ppt/theme/theme1.xml><?xml version="1.0" encoding="utf-8"?>
<a:theme xmlns:a="http://schemas.openxmlformats.org/drawingml/2006/main" name="Open Slid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Second Slid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Closing Sl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4126</TotalTime>
  <Words>514</Words>
  <Application>Microsoft Office PowerPoint</Application>
  <PresentationFormat>On-screen Show (4:3)</PresentationFormat>
  <Paragraphs>131</Paragraphs>
  <Slides>9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9</vt:i4>
      </vt:variant>
    </vt:vector>
  </HeadingPairs>
  <TitlesOfParts>
    <vt:vector size="15" baseType="lpstr">
      <vt:lpstr>Arial</vt:lpstr>
      <vt:lpstr>Calibri</vt:lpstr>
      <vt:lpstr>Verdana</vt:lpstr>
      <vt:lpstr>Open Slide</vt:lpstr>
      <vt:lpstr>Second Slide</vt:lpstr>
      <vt:lpstr>Closing Slice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CPS Energy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Frank Jimenez</dc:creator>
  <cp:lastModifiedBy>sean stokes</cp:lastModifiedBy>
  <cp:revision>118</cp:revision>
  <cp:lastPrinted>2018-02-23T18:34:24Z</cp:lastPrinted>
  <dcterms:created xsi:type="dcterms:W3CDTF">2017-12-22T16:11:55Z</dcterms:created>
  <dcterms:modified xsi:type="dcterms:W3CDTF">2018-03-01T17:29:56Z</dcterms:modified>
</cp:coreProperties>
</file>