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6" r:id="rId4"/>
  </p:sldMasterIdLst>
  <p:notesMasterIdLst>
    <p:notesMasterId r:id="rId23"/>
  </p:notesMasterIdLst>
  <p:sldIdLst>
    <p:sldId id="298" r:id="rId5"/>
    <p:sldId id="280" r:id="rId6"/>
    <p:sldId id="290" r:id="rId7"/>
    <p:sldId id="287" r:id="rId8"/>
    <p:sldId id="288" r:id="rId9"/>
    <p:sldId id="278" r:id="rId10"/>
    <p:sldId id="263" r:id="rId11"/>
    <p:sldId id="314" r:id="rId12"/>
    <p:sldId id="315" r:id="rId13"/>
    <p:sldId id="312" r:id="rId14"/>
    <p:sldId id="310" r:id="rId15"/>
    <p:sldId id="313" r:id="rId16"/>
    <p:sldId id="320" r:id="rId17"/>
    <p:sldId id="317" r:id="rId18"/>
    <p:sldId id="318" r:id="rId19"/>
    <p:sldId id="319" r:id="rId20"/>
    <p:sldId id="286" r:id="rId21"/>
    <p:sldId id="303"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 Segal" initials="DS" lastIdx="1" clrIdx="0">
    <p:extLst>
      <p:ext uri="{19B8F6BF-5375-455C-9EA6-DF929625EA0E}">
        <p15:presenceInfo xmlns:p15="http://schemas.microsoft.com/office/powerpoint/2012/main" userId="3bc27d1210c42b9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DFDFB"/>
    <a:srgbClr val="F4462E"/>
    <a:srgbClr val="FD8324"/>
    <a:srgbClr val="FDBE2C"/>
    <a:srgbClr val="83E236"/>
    <a:srgbClr val="30CCE2"/>
    <a:srgbClr val="F90E1B"/>
    <a:srgbClr val="F79646"/>
    <a:srgbClr val="8DD75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624" y="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C57131-0ADC-44B8-92F9-6F871F2FEF09}"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lang="en-US"/>
        </a:p>
      </dgm:t>
    </dgm:pt>
    <dgm:pt modelId="{E25A10D7-6132-4B1D-B9C4-EBBE0602EEBF}">
      <dgm:prSet phldrT="[Text]"/>
      <dgm:spPr/>
      <dgm:t>
        <a:bodyPr/>
        <a:lstStyle/>
        <a:p>
          <a:r>
            <a:rPr lang="en-US" b="1">
              <a:solidFill>
                <a:schemeClr val="tx1"/>
              </a:solidFill>
            </a:rPr>
            <a:t>South Carolina confiscated 4,815 phones from prisons in past 12 months (06/18)</a:t>
          </a:r>
        </a:p>
      </dgm:t>
    </dgm:pt>
    <dgm:pt modelId="{FBBE420E-4DD3-48F9-85C6-DD06324D9655}" type="parTrans" cxnId="{B70EA275-F89C-4DBC-8937-37EEC7C1DDFA}">
      <dgm:prSet/>
      <dgm:spPr/>
      <dgm:t>
        <a:bodyPr/>
        <a:lstStyle/>
        <a:p>
          <a:endParaRPr lang="en-US" b="1">
            <a:solidFill>
              <a:schemeClr val="tx1"/>
            </a:solidFill>
          </a:endParaRPr>
        </a:p>
      </dgm:t>
    </dgm:pt>
    <dgm:pt modelId="{9757C760-B7BB-4066-AAD6-EA9FE534E5FE}" type="sibTrans" cxnId="{B70EA275-F89C-4DBC-8937-37EEC7C1DDFA}">
      <dgm:prSet/>
      <dgm:spPr/>
      <dgm:t>
        <a:bodyPr/>
        <a:lstStyle/>
        <a:p>
          <a:endParaRPr lang="en-US" b="1">
            <a:solidFill>
              <a:schemeClr val="tx1"/>
            </a:solidFill>
          </a:endParaRPr>
        </a:p>
      </dgm:t>
    </dgm:pt>
    <dgm:pt modelId="{97B03E2D-BECE-41E9-A0C9-4BD3FA7F4622}">
      <dgm:prSet phldrT="[Text]"/>
      <dgm:spPr/>
      <dgm:t>
        <a:bodyPr/>
        <a:lstStyle/>
        <a:p>
          <a:r>
            <a:rPr lang="en-US" b="1">
              <a:solidFill>
                <a:schemeClr val="tx1"/>
              </a:solidFill>
            </a:rPr>
            <a:t>OK DOC seized 6,873 cell phones from prisoners in 2017</a:t>
          </a:r>
        </a:p>
      </dgm:t>
    </dgm:pt>
    <dgm:pt modelId="{C1AA0B32-2EF4-4521-BB11-12758B95CEBD}" type="parTrans" cxnId="{3CA8F54E-BF14-408F-8D3A-B7B6C1E47800}">
      <dgm:prSet/>
      <dgm:spPr/>
      <dgm:t>
        <a:bodyPr/>
        <a:lstStyle/>
        <a:p>
          <a:endParaRPr lang="en-US" b="1">
            <a:solidFill>
              <a:schemeClr val="tx1"/>
            </a:solidFill>
          </a:endParaRPr>
        </a:p>
      </dgm:t>
    </dgm:pt>
    <dgm:pt modelId="{FA573DDF-E574-4F9A-B872-F221DA81AE70}" type="sibTrans" cxnId="{3CA8F54E-BF14-408F-8D3A-B7B6C1E47800}">
      <dgm:prSet/>
      <dgm:spPr/>
      <dgm:t>
        <a:bodyPr/>
        <a:lstStyle/>
        <a:p>
          <a:endParaRPr lang="en-US" b="1">
            <a:solidFill>
              <a:schemeClr val="tx1"/>
            </a:solidFill>
          </a:endParaRPr>
        </a:p>
      </dgm:t>
    </dgm:pt>
    <dgm:pt modelId="{D8CCAC6E-4C45-47DB-BB08-140D6BFD1709}">
      <dgm:prSet phldrT="[Text]"/>
      <dgm:spPr/>
      <dgm:t>
        <a:bodyPr/>
        <a:lstStyle/>
        <a:p>
          <a:r>
            <a:rPr lang="en-US" b="1">
              <a:solidFill>
                <a:schemeClr val="tx1"/>
              </a:solidFill>
            </a:rPr>
            <a:t>Georgia DOC seized 1,617 contraband cell phones during Q1-2018</a:t>
          </a:r>
        </a:p>
      </dgm:t>
    </dgm:pt>
    <dgm:pt modelId="{AC106581-5479-473C-968D-26CC476D2E21}" type="parTrans" cxnId="{5CA9B289-B6D4-4FC8-A1A6-1323D9FAF287}">
      <dgm:prSet/>
      <dgm:spPr/>
      <dgm:t>
        <a:bodyPr/>
        <a:lstStyle/>
        <a:p>
          <a:endParaRPr lang="en-US" b="1">
            <a:solidFill>
              <a:schemeClr val="tx1"/>
            </a:solidFill>
          </a:endParaRPr>
        </a:p>
      </dgm:t>
    </dgm:pt>
    <dgm:pt modelId="{13A5A590-D89E-40A6-8085-0C4D85FCFDB4}" type="sibTrans" cxnId="{5CA9B289-B6D4-4FC8-A1A6-1323D9FAF287}">
      <dgm:prSet/>
      <dgm:spPr/>
      <dgm:t>
        <a:bodyPr/>
        <a:lstStyle/>
        <a:p>
          <a:endParaRPr lang="en-US" b="1">
            <a:solidFill>
              <a:schemeClr val="tx1"/>
            </a:solidFill>
          </a:endParaRPr>
        </a:p>
      </dgm:t>
    </dgm:pt>
    <dgm:pt modelId="{3E10F95B-744F-4F67-B82D-8731C0AF3CE5}">
      <dgm:prSet phldrT="[Text]"/>
      <dgm:spPr/>
      <dgm:t>
        <a:bodyPr/>
        <a:lstStyle/>
        <a:p>
          <a:r>
            <a:rPr lang="en-US" b="1">
              <a:solidFill>
                <a:schemeClr val="tx1"/>
              </a:solidFill>
            </a:rPr>
            <a:t>CA authorities seized over 13,000 contraband phones in prisons in 2016</a:t>
          </a:r>
        </a:p>
      </dgm:t>
    </dgm:pt>
    <dgm:pt modelId="{2C84EE74-968A-47DE-83B7-C4AB7FED78B1}" type="parTrans" cxnId="{57DC1741-281D-4BC4-94D6-70FD1EBDC315}">
      <dgm:prSet/>
      <dgm:spPr/>
      <dgm:t>
        <a:bodyPr/>
        <a:lstStyle/>
        <a:p>
          <a:endParaRPr lang="en-US" b="1">
            <a:solidFill>
              <a:schemeClr val="tx1"/>
            </a:solidFill>
          </a:endParaRPr>
        </a:p>
      </dgm:t>
    </dgm:pt>
    <dgm:pt modelId="{44FF8A92-3459-48D1-AD9A-24BF2692292B}" type="sibTrans" cxnId="{57DC1741-281D-4BC4-94D6-70FD1EBDC315}">
      <dgm:prSet/>
      <dgm:spPr/>
      <dgm:t>
        <a:bodyPr/>
        <a:lstStyle/>
        <a:p>
          <a:endParaRPr lang="en-US" b="1">
            <a:solidFill>
              <a:schemeClr val="tx1"/>
            </a:solidFill>
          </a:endParaRPr>
        </a:p>
      </dgm:t>
    </dgm:pt>
    <dgm:pt modelId="{5C6DFF87-A422-4D70-8FF7-EA0932EBB34C}">
      <dgm:prSet phldrT="[Text]"/>
      <dgm:spPr/>
      <dgm:t>
        <a:bodyPr/>
        <a:lstStyle/>
        <a:p>
          <a:r>
            <a:rPr lang="en-US" b="1">
              <a:solidFill>
                <a:schemeClr val="tx1"/>
              </a:solidFill>
            </a:rPr>
            <a:t>Federal Bureau of Prisons confiscated over 5,000 phones in 2016, and more than that in 2017</a:t>
          </a:r>
        </a:p>
      </dgm:t>
    </dgm:pt>
    <dgm:pt modelId="{13F7F530-697C-4152-BEA2-7CF63B4B3B7D}" type="parTrans" cxnId="{E856A46A-59C0-4EC1-95D2-29ABFC79B0E9}">
      <dgm:prSet/>
      <dgm:spPr/>
      <dgm:t>
        <a:bodyPr/>
        <a:lstStyle/>
        <a:p>
          <a:endParaRPr lang="en-US" b="1">
            <a:solidFill>
              <a:schemeClr val="tx1"/>
            </a:solidFill>
          </a:endParaRPr>
        </a:p>
      </dgm:t>
    </dgm:pt>
    <dgm:pt modelId="{C1B40D79-FAB0-4E95-ADCB-9E4716158D2E}" type="sibTrans" cxnId="{E856A46A-59C0-4EC1-95D2-29ABFC79B0E9}">
      <dgm:prSet/>
      <dgm:spPr/>
      <dgm:t>
        <a:bodyPr/>
        <a:lstStyle/>
        <a:p>
          <a:endParaRPr lang="en-US" b="1">
            <a:solidFill>
              <a:schemeClr val="tx1"/>
            </a:solidFill>
          </a:endParaRPr>
        </a:p>
      </dgm:t>
    </dgm:pt>
    <dgm:pt modelId="{6B16AE78-083A-44E4-AE41-01443C72937B}">
      <dgm:prSet phldrT="[Text]"/>
      <dgm:spPr/>
      <dgm:t>
        <a:bodyPr/>
        <a:lstStyle/>
        <a:p>
          <a:r>
            <a:rPr lang="en-US" b="1">
              <a:solidFill>
                <a:schemeClr val="tx1"/>
              </a:solidFill>
            </a:rPr>
            <a:t>The UK confiscated 7,300 phones from inmates in prisons in 2017</a:t>
          </a:r>
        </a:p>
      </dgm:t>
    </dgm:pt>
    <dgm:pt modelId="{E03AB8BA-9325-435E-B26B-E23F99E2EF88}" type="parTrans" cxnId="{F8A23111-E543-4312-9949-5BD12DFD9D5B}">
      <dgm:prSet/>
      <dgm:spPr/>
      <dgm:t>
        <a:bodyPr/>
        <a:lstStyle/>
        <a:p>
          <a:endParaRPr lang="en-US"/>
        </a:p>
      </dgm:t>
    </dgm:pt>
    <dgm:pt modelId="{9603AAB7-D79B-4CD8-BEE4-8300BBC32EF2}" type="sibTrans" cxnId="{F8A23111-E543-4312-9949-5BD12DFD9D5B}">
      <dgm:prSet/>
      <dgm:spPr/>
      <dgm:t>
        <a:bodyPr/>
        <a:lstStyle/>
        <a:p>
          <a:endParaRPr lang="en-US"/>
        </a:p>
      </dgm:t>
    </dgm:pt>
    <dgm:pt modelId="{ABB561CF-3869-49E8-B9E2-555D9C6C5AB7}" type="pres">
      <dgm:prSet presAssocID="{E8C57131-0ADC-44B8-92F9-6F871F2FEF09}" presName="linear" presStyleCnt="0">
        <dgm:presLayoutVars>
          <dgm:animLvl val="lvl"/>
          <dgm:resizeHandles val="exact"/>
        </dgm:presLayoutVars>
      </dgm:prSet>
      <dgm:spPr/>
    </dgm:pt>
    <dgm:pt modelId="{38DC6835-2B42-4CCD-81BB-0D8DA3C8B752}" type="pres">
      <dgm:prSet presAssocID="{E25A10D7-6132-4B1D-B9C4-EBBE0602EEBF}" presName="parentText" presStyleLbl="node1" presStyleIdx="0" presStyleCnt="6">
        <dgm:presLayoutVars>
          <dgm:chMax val="0"/>
          <dgm:bulletEnabled val="1"/>
        </dgm:presLayoutVars>
      </dgm:prSet>
      <dgm:spPr/>
    </dgm:pt>
    <dgm:pt modelId="{BD929D6F-8A36-4939-BB79-01E392BCD3B6}" type="pres">
      <dgm:prSet presAssocID="{9757C760-B7BB-4066-AAD6-EA9FE534E5FE}" presName="spacer" presStyleCnt="0"/>
      <dgm:spPr/>
    </dgm:pt>
    <dgm:pt modelId="{034CE76F-0C7F-4C1D-8039-102928DAA5B6}" type="pres">
      <dgm:prSet presAssocID="{97B03E2D-BECE-41E9-A0C9-4BD3FA7F4622}" presName="parentText" presStyleLbl="node1" presStyleIdx="1" presStyleCnt="6">
        <dgm:presLayoutVars>
          <dgm:chMax val="0"/>
          <dgm:bulletEnabled val="1"/>
        </dgm:presLayoutVars>
      </dgm:prSet>
      <dgm:spPr/>
    </dgm:pt>
    <dgm:pt modelId="{B2783723-B7FF-4D18-B639-D9CF2BD1AA03}" type="pres">
      <dgm:prSet presAssocID="{FA573DDF-E574-4F9A-B872-F221DA81AE70}" presName="spacer" presStyleCnt="0"/>
      <dgm:spPr/>
    </dgm:pt>
    <dgm:pt modelId="{45DF23CF-722F-46A0-8720-E1FF7CB9D4E5}" type="pres">
      <dgm:prSet presAssocID="{D8CCAC6E-4C45-47DB-BB08-140D6BFD1709}" presName="parentText" presStyleLbl="node1" presStyleIdx="2" presStyleCnt="6" custLinFactNeighborX="-1028" custLinFactNeighborY="1">
        <dgm:presLayoutVars>
          <dgm:chMax val="0"/>
          <dgm:bulletEnabled val="1"/>
        </dgm:presLayoutVars>
      </dgm:prSet>
      <dgm:spPr/>
    </dgm:pt>
    <dgm:pt modelId="{C3BE6F09-09A3-4CA1-ADF1-7531D62BB0D6}" type="pres">
      <dgm:prSet presAssocID="{13A5A590-D89E-40A6-8085-0C4D85FCFDB4}" presName="spacer" presStyleCnt="0"/>
      <dgm:spPr/>
    </dgm:pt>
    <dgm:pt modelId="{57EAC7D7-62EA-47A0-9DDA-A4DA254F6C0A}" type="pres">
      <dgm:prSet presAssocID="{3E10F95B-744F-4F67-B82D-8731C0AF3CE5}" presName="parentText" presStyleLbl="node1" presStyleIdx="3" presStyleCnt="6">
        <dgm:presLayoutVars>
          <dgm:chMax val="0"/>
          <dgm:bulletEnabled val="1"/>
        </dgm:presLayoutVars>
      </dgm:prSet>
      <dgm:spPr/>
    </dgm:pt>
    <dgm:pt modelId="{2A511BEF-2839-4485-89AB-E1B7E88E7F8B}" type="pres">
      <dgm:prSet presAssocID="{44FF8A92-3459-48D1-AD9A-24BF2692292B}" presName="spacer" presStyleCnt="0"/>
      <dgm:spPr/>
    </dgm:pt>
    <dgm:pt modelId="{0C252DBD-8561-4D45-95FE-AF777054B7FF}" type="pres">
      <dgm:prSet presAssocID="{5C6DFF87-A422-4D70-8FF7-EA0932EBB34C}" presName="parentText" presStyleLbl="node1" presStyleIdx="4" presStyleCnt="6">
        <dgm:presLayoutVars>
          <dgm:chMax val="0"/>
          <dgm:bulletEnabled val="1"/>
        </dgm:presLayoutVars>
      </dgm:prSet>
      <dgm:spPr/>
    </dgm:pt>
    <dgm:pt modelId="{32B16969-0D72-4C5A-AF79-C33AA53A7EFB}" type="pres">
      <dgm:prSet presAssocID="{C1B40D79-FAB0-4E95-ADCB-9E4716158D2E}" presName="spacer" presStyleCnt="0"/>
      <dgm:spPr/>
    </dgm:pt>
    <dgm:pt modelId="{97BA0362-00AF-45BB-BB4A-60746524E7D5}" type="pres">
      <dgm:prSet presAssocID="{6B16AE78-083A-44E4-AE41-01443C72937B}" presName="parentText" presStyleLbl="node1" presStyleIdx="5" presStyleCnt="6">
        <dgm:presLayoutVars>
          <dgm:chMax val="0"/>
          <dgm:bulletEnabled val="1"/>
        </dgm:presLayoutVars>
      </dgm:prSet>
      <dgm:spPr/>
    </dgm:pt>
  </dgm:ptLst>
  <dgm:cxnLst>
    <dgm:cxn modelId="{774DB106-1C74-4A96-A433-45FECB0206F2}" type="presOf" srcId="{D8CCAC6E-4C45-47DB-BB08-140D6BFD1709}" destId="{45DF23CF-722F-46A0-8720-E1FF7CB9D4E5}" srcOrd="0" destOrd="0" presId="urn:microsoft.com/office/officeart/2005/8/layout/vList2"/>
    <dgm:cxn modelId="{BF52980A-DF55-43BE-894C-022AA16AF0CE}" type="presOf" srcId="{E25A10D7-6132-4B1D-B9C4-EBBE0602EEBF}" destId="{38DC6835-2B42-4CCD-81BB-0D8DA3C8B752}" srcOrd="0" destOrd="0" presId="urn:microsoft.com/office/officeart/2005/8/layout/vList2"/>
    <dgm:cxn modelId="{F8A23111-E543-4312-9949-5BD12DFD9D5B}" srcId="{E8C57131-0ADC-44B8-92F9-6F871F2FEF09}" destId="{6B16AE78-083A-44E4-AE41-01443C72937B}" srcOrd="5" destOrd="0" parTransId="{E03AB8BA-9325-435E-B26B-E23F99E2EF88}" sibTransId="{9603AAB7-D79B-4CD8-BEE4-8300BBC32EF2}"/>
    <dgm:cxn modelId="{5B018032-8F52-40DA-B9B1-C44CF5324D02}" type="presOf" srcId="{6B16AE78-083A-44E4-AE41-01443C72937B}" destId="{97BA0362-00AF-45BB-BB4A-60746524E7D5}" srcOrd="0" destOrd="0" presId="urn:microsoft.com/office/officeart/2005/8/layout/vList2"/>
    <dgm:cxn modelId="{57DC1741-281D-4BC4-94D6-70FD1EBDC315}" srcId="{E8C57131-0ADC-44B8-92F9-6F871F2FEF09}" destId="{3E10F95B-744F-4F67-B82D-8731C0AF3CE5}" srcOrd="3" destOrd="0" parTransId="{2C84EE74-968A-47DE-83B7-C4AB7FED78B1}" sibTransId="{44FF8A92-3459-48D1-AD9A-24BF2692292B}"/>
    <dgm:cxn modelId="{E856A46A-59C0-4EC1-95D2-29ABFC79B0E9}" srcId="{E8C57131-0ADC-44B8-92F9-6F871F2FEF09}" destId="{5C6DFF87-A422-4D70-8FF7-EA0932EBB34C}" srcOrd="4" destOrd="0" parTransId="{13F7F530-697C-4152-BEA2-7CF63B4B3B7D}" sibTransId="{C1B40D79-FAB0-4E95-ADCB-9E4716158D2E}"/>
    <dgm:cxn modelId="{3CA8F54E-BF14-408F-8D3A-B7B6C1E47800}" srcId="{E8C57131-0ADC-44B8-92F9-6F871F2FEF09}" destId="{97B03E2D-BECE-41E9-A0C9-4BD3FA7F4622}" srcOrd="1" destOrd="0" parTransId="{C1AA0B32-2EF4-4521-BB11-12758B95CEBD}" sibTransId="{FA573DDF-E574-4F9A-B872-F221DA81AE70}"/>
    <dgm:cxn modelId="{B70EA275-F89C-4DBC-8937-37EEC7C1DDFA}" srcId="{E8C57131-0ADC-44B8-92F9-6F871F2FEF09}" destId="{E25A10D7-6132-4B1D-B9C4-EBBE0602EEBF}" srcOrd="0" destOrd="0" parTransId="{FBBE420E-4DD3-48F9-85C6-DD06324D9655}" sibTransId="{9757C760-B7BB-4066-AAD6-EA9FE534E5FE}"/>
    <dgm:cxn modelId="{5CA9B289-B6D4-4FC8-A1A6-1323D9FAF287}" srcId="{E8C57131-0ADC-44B8-92F9-6F871F2FEF09}" destId="{D8CCAC6E-4C45-47DB-BB08-140D6BFD1709}" srcOrd="2" destOrd="0" parTransId="{AC106581-5479-473C-968D-26CC476D2E21}" sibTransId="{13A5A590-D89E-40A6-8085-0C4D85FCFDB4}"/>
    <dgm:cxn modelId="{5B05408A-C1F2-4199-930A-CAE0725AA143}" type="presOf" srcId="{97B03E2D-BECE-41E9-A0C9-4BD3FA7F4622}" destId="{034CE76F-0C7F-4C1D-8039-102928DAA5B6}" srcOrd="0" destOrd="0" presId="urn:microsoft.com/office/officeart/2005/8/layout/vList2"/>
    <dgm:cxn modelId="{C22E11D1-1652-4C9E-BE0B-9498E07E717E}" type="presOf" srcId="{E8C57131-0ADC-44B8-92F9-6F871F2FEF09}" destId="{ABB561CF-3869-49E8-B9E2-555D9C6C5AB7}" srcOrd="0" destOrd="0" presId="urn:microsoft.com/office/officeart/2005/8/layout/vList2"/>
    <dgm:cxn modelId="{65377BE5-F1D5-4665-A314-3728291CAC52}" type="presOf" srcId="{3E10F95B-744F-4F67-B82D-8731C0AF3CE5}" destId="{57EAC7D7-62EA-47A0-9DDA-A4DA254F6C0A}" srcOrd="0" destOrd="0" presId="urn:microsoft.com/office/officeart/2005/8/layout/vList2"/>
    <dgm:cxn modelId="{18F6A5E8-4CE9-42C6-B833-6C7482F77DBF}" type="presOf" srcId="{5C6DFF87-A422-4D70-8FF7-EA0932EBB34C}" destId="{0C252DBD-8561-4D45-95FE-AF777054B7FF}" srcOrd="0" destOrd="0" presId="urn:microsoft.com/office/officeart/2005/8/layout/vList2"/>
    <dgm:cxn modelId="{ED621FC8-BDDE-4A3B-BF65-3C2CCA6F281B}" type="presParOf" srcId="{ABB561CF-3869-49E8-B9E2-555D9C6C5AB7}" destId="{38DC6835-2B42-4CCD-81BB-0D8DA3C8B752}" srcOrd="0" destOrd="0" presId="urn:microsoft.com/office/officeart/2005/8/layout/vList2"/>
    <dgm:cxn modelId="{76824DE8-8EB7-4CBC-83DF-AA1ABFF981F1}" type="presParOf" srcId="{ABB561CF-3869-49E8-B9E2-555D9C6C5AB7}" destId="{BD929D6F-8A36-4939-BB79-01E392BCD3B6}" srcOrd="1" destOrd="0" presId="urn:microsoft.com/office/officeart/2005/8/layout/vList2"/>
    <dgm:cxn modelId="{EA5A47CA-6F12-468E-A15B-85FE35C97723}" type="presParOf" srcId="{ABB561CF-3869-49E8-B9E2-555D9C6C5AB7}" destId="{034CE76F-0C7F-4C1D-8039-102928DAA5B6}" srcOrd="2" destOrd="0" presId="urn:microsoft.com/office/officeart/2005/8/layout/vList2"/>
    <dgm:cxn modelId="{C8497838-1301-4EB9-8E91-1D3529CA2097}" type="presParOf" srcId="{ABB561CF-3869-49E8-B9E2-555D9C6C5AB7}" destId="{B2783723-B7FF-4D18-B639-D9CF2BD1AA03}" srcOrd="3" destOrd="0" presId="urn:microsoft.com/office/officeart/2005/8/layout/vList2"/>
    <dgm:cxn modelId="{2298ABE2-96FC-4C57-8F3F-7CFEDD3BFCD5}" type="presParOf" srcId="{ABB561CF-3869-49E8-B9E2-555D9C6C5AB7}" destId="{45DF23CF-722F-46A0-8720-E1FF7CB9D4E5}" srcOrd="4" destOrd="0" presId="urn:microsoft.com/office/officeart/2005/8/layout/vList2"/>
    <dgm:cxn modelId="{E1BBBE95-B56B-450F-978C-EB53B734FA01}" type="presParOf" srcId="{ABB561CF-3869-49E8-B9E2-555D9C6C5AB7}" destId="{C3BE6F09-09A3-4CA1-ADF1-7531D62BB0D6}" srcOrd="5" destOrd="0" presId="urn:microsoft.com/office/officeart/2005/8/layout/vList2"/>
    <dgm:cxn modelId="{252A9D07-76D5-41A3-8F33-3010218237B3}" type="presParOf" srcId="{ABB561CF-3869-49E8-B9E2-555D9C6C5AB7}" destId="{57EAC7D7-62EA-47A0-9DDA-A4DA254F6C0A}" srcOrd="6" destOrd="0" presId="urn:microsoft.com/office/officeart/2005/8/layout/vList2"/>
    <dgm:cxn modelId="{A62B9D64-3996-4A1F-8575-D8B6496B9CCA}" type="presParOf" srcId="{ABB561CF-3869-49E8-B9E2-555D9C6C5AB7}" destId="{2A511BEF-2839-4485-89AB-E1B7E88E7F8B}" srcOrd="7" destOrd="0" presId="urn:microsoft.com/office/officeart/2005/8/layout/vList2"/>
    <dgm:cxn modelId="{E962E03D-4232-4D37-9C17-BF8070CE2F9B}" type="presParOf" srcId="{ABB561CF-3869-49E8-B9E2-555D9C6C5AB7}" destId="{0C252DBD-8561-4D45-95FE-AF777054B7FF}" srcOrd="8" destOrd="0" presId="urn:microsoft.com/office/officeart/2005/8/layout/vList2"/>
    <dgm:cxn modelId="{C4192FFE-22B3-4CC3-BD90-6434DCAE8F73}" type="presParOf" srcId="{ABB561CF-3869-49E8-B9E2-555D9C6C5AB7}" destId="{32B16969-0D72-4C5A-AF79-C33AA53A7EFB}" srcOrd="9" destOrd="0" presId="urn:microsoft.com/office/officeart/2005/8/layout/vList2"/>
    <dgm:cxn modelId="{FEE537BE-F1BE-48EB-9E8E-B669107D5DE8}" type="presParOf" srcId="{ABB561CF-3869-49E8-B9E2-555D9C6C5AB7}" destId="{97BA0362-00AF-45BB-BB4A-60746524E7D5}" srcOrd="10" destOrd="0" presId="urn:microsoft.com/office/officeart/2005/8/layout/vList2"/>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DC6835-2B42-4CCD-81BB-0D8DA3C8B752}">
      <dsp:nvSpPr>
        <dsp:cNvPr id="0" name=""/>
        <dsp:cNvSpPr/>
      </dsp:nvSpPr>
      <dsp:spPr>
        <a:xfrm>
          <a:off x="0" y="556793"/>
          <a:ext cx="5724436" cy="263835"/>
        </a:xfrm>
        <a:prstGeom prst="roundRect">
          <a:avLst/>
        </a:prstGeom>
        <a:solidFill>
          <a:schemeClr val="accent6">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a:solidFill>
                <a:schemeClr val="tx1"/>
              </a:solidFill>
            </a:rPr>
            <a:t>South Carolina confiscated 4,815 phones from prisons in past 12 months (06/18)</a:t>
          </a:r>
        </a:p>
      </dsp:txBody>
      <dsp:txXfrm>
        <a:off x="12879" y="569672"/>
        <a:ext cx="5698678" cy="238077"/>
      </dsp:txXfrm>
    </dsp:sp>
    <dsp:sp modelId="{034CE76F-0C7F-4C1D-8039-102928DAA5B6}">
      <dsp:nvSpPr>
        <dsp:cNvPr id="0" name=""/>
        <dsp:cNvSpPr/>
      </dsp:nvSpPr>
      <dsp:spPr>
        <a:xfrm>
          <a:off x="0" y="852308"/>
          <a:ext cx="5724436" cy="263835"/>
        </a:xfrm>
        <a:prstGeom prst="roundRect">
          <a:avLst/>
        </a:prstGeom>
        <a:solidFill>
          <a:schemeClr val="accent6">
            <a:shade val="80000"/>
            <a:hueOff val="11022"/>
            <a:satOff val="54"/>
            <a:lumOff val="433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a:solidFill>
                <a:schemeClr val="tx1"/>
              </a:solidFill>
            </a:rPr>
            <a:t>OK DOC seized 6,873 cell phones from prisoners in 2017</a:t>
          </a:r>
        </a:p>
      </dsp:txBody>
      <dsp:txXfrm>
        <a:off x="12879" y="865187"/>
        <a:ext cx="5698678" cy="238077"/>
      </dsp:txXfrm>
    </dsp:sp>
    <dsp:sp modelId="{45DF23CF-722F-46A0-8720-E1FF7CB9D4E5}">
      <dsp:nvSpPr>
        <dsp:cNvPr id="0" name=""/>
        <dsp:cNvSpPr/>
      </dsp:nvSpPr>
      <dsp:spPr>
        <a:xfrm>
          <a:off x="0" y="1147823"/>
          <a:ext cx="5724436" cy="263835"/>
        </a:xfrm>
        <a:prstGeom prst="roundRect">
          <a:avLst/>
        </a:prstGeom>
        <a:solidFill>
          <a:schemeClr val="accent6">
            <a:shade val="80000"/>
            <a:hueOff val="22044"/>
            <a:satOff val="108"/>
            <a:lumOff val="867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a:solidFill>
                <a:schemeClr val="tx1"/>
              </a:solidFill>
            </a:rPr>
            <a:t>Georgia DOC seized 1,617 contraband cell phones during Q1-2018</a:t>
          </a:r>
        </a:p>
      </dsp:txBody>
      <dsp:txXfrm>
        <a:off x="12879" y="1160702"/>
        <a:ext cx="5698678" cy="238077"/>
      </dsp:txXfrm>
    </dsp:sp>
    <dsp:sp modelId="{57EAC7D7-62EA-47A0-9DDA-A4DA254F6C0A}">
      <dsp:nvSpPr>
        <dsp:cNvPr id="0" name=""/>
        <dsp:cNvSpPr/>
      </dsp:nvSpPr>
      <dsp:spPr>
        <a:xfrm>
          <a:off x="0" y="1443338"/>
          <a:ext cx="5724436" cy="263835"/>
        </a:xfrm>
        <a:prstGeom prst="roundRect">
          <a:avLst/>
        </a:prstGeom>
        <a:solidFill>
          <a:schemeClr val="accent6">
            <a:shade val="80000"/>
            <a:hueOff val="33067"/>
            <a:satOff val="163"/>
            <a:lumOff val="1301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a:solidFill>
                <a:schemeClr val="tx1"/>
              </a:solidFill>
            </a:rPr>
            <a:t>CA authorities seized over 13,000 contraband phones in prisons in 2016</a:t>
          </a:r>
        </a:p>
      </dsp:txBody>
      <dsp:txXfrm>
        <a:off x="12879" y="1456217"/>
        <a:ext cx="5698678" cy="238077"/>
      </dsp:txXfrm>
    </dsp:sp>
    <dsp:sp modelId="{0C252DBD-8561-4D45-95FE-AF777054B7FF}">
      <dsp:nvSpPr>
        <dsp:cNvPr id="0" name=""/>
        <dsp:cNvSpPr/>
      </dsp:nvSpPr>
      <dsp:spPr>
        <a:xfrm>
          <a:off x="0" y="1738853"/>
          <a:ext cx="5724436" cy="263835"/>
        </a:xfrm>
        <a:prstGeom prst="roundRect">
          <a:avLst/>
        </a:prstGeom>
        <a:solidFill>
          <a:schemeClr val="accent6">
            <a:shade val="80000"/>
            <a:hueOff val="44089"/>
            <a:satOff val="217"/>
            <a:lumOff val="1735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a:solidFill>
                <a:schemeClr val="tx1"/>
              </a:solidFill>
            </a:rPr>
            <a:t>Federal Bureau of Prisons confiscated over 5,000 phones in 2016, and more than that in 2017</a:t>
          </a:r>
        </a:p>
      </dsp:txBody>
      <dsp:txXfrm>
        <a:off x="12879" y="1751732"/>
        <a:ext cx="5698678" cy="238077"/>
      </dsp:txXfrm>
    </dsp:sp>
    <dsp:sp modelId="{97BA0362-00AF-45BB-BB4A-60746524E7D5}">
      <dsp:nvSpPr>
        <dsp:cNvPr id="0" name=""/>
        <dsp:cNvSpPr/>
      </dsp:nvSpPr>
      <dsp:spPr>
        <a:xfrm>
          <a:off x="0" y="2034368"/>
          <a:ext cx="5724436" cy="263835"/>
        </a:xfrm>
        <a:prstGeom prst="roundRect">
          <a:avLst/>
        </a:prstGeom>
        <a:solidFill>
          <a:schemeClr val="accent6">
            <a:shade val="80000"/>
            <a:hueOff val="55111"/>
            <a:satOff val="271"/>
            <a:lumOff val="2169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a:solidFill>
                <a:schemeClr val="tx1"/>
              </a:solidFill>
            </a:rPr>
            <a:t>The UK confiscated 7,300 phones from inmates in prisons in 2017</a:t>
          </a:r>
        </a:p>
      </dsp:txBody>
      <dsp:txXfrm>
        <a:off x="12879" y="2047247"/>
        <a:ext cx="5698678" cy="23807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EAF8D4-F28E-4766-9988-F617CD29AFFD}" type="datetimeFigureOut">
              <a:rPr lang="en-US" smtClean="0"/>
              <a:t>3/6/2019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C59B70-2206-49F0-8A70-7B2BCAB45FCE}" type="slidenum">
              <a:rPr lang="en-US" smtClean="0"/>
              <a:t>‹#›</a:t>
            </a:fld>
            <a:endParaRPr lang="en-US"/>
          </a:p>
        </p:txBody>
      </p:sp>
    </p:spTree>
    <p:extLst>
      <p:ext uri="{BB962C8B-B14F-4D97-AF65-F5344CB8AC3E}">
        <p14:creationId xmlns:p14="http://schemas.microsoft.com/office/powerpoint/2010/main" val="108338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Tree>
    <p:extLst>
      <p:ext uri="{BB962C8B-B14F-4D97-AF65-F5344CB8AC3E}">
        <p14:creationId xmlns:p14="http://schemas.microsoft.com/office/powerpoint/2010/main" val="3441810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097280" y="6400314"/>
            <a:ext cx="2472271" cy="365125"/>
          </a:xfrm>
          <a:prstGeom prst="rect">
            <a:avLst/>
          </a:prstGeom>
        </p:spPr>
        <p:txBody>
          <a:bodyPr/>
          <a:lstStyle/>
          <a:p>
            <a:endParaRPr lang="en-US"/>
          </a:p>
        </p:txBody>
      </p:sp>
      <p:sp>
        <p:nvSpPr>
          <p:cNvPr id="5" name="Footer Placeholder 4"/>
          <p:cNvSpPr>
            <a:spLocks noGrp="1"/>
          </p:cNvSpPr>
          <p:nvPr>
            <p:ph type="ftr" sz="quarter" idx="11"/>
          </p:nvPr>
        </p:nvSpPr>
        <p:spPr>
          <a:xfrm>
            <a:off x="3686185" y="6459785"/>
            <a:ext cx="4822804" cy="365125"/>
          </a:xfrm>
          <a:prstGeom prst="rect">
            <a:avLst/>
          </a:prstGeom>
        </p:spPr>
        <p:txBody>
          <a:bodyPr/>
          <a:lstStyle/>
          <a:p>
            <a:r>
              <a:rPr lang="en-US"/>
              <a:t>Cell Detect, Inc.</a:t>
            </a:r>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2236567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097280" y="6400314"/>
            <a:ext cx="2472271" cy="365125"/>
          </a:xfrm>
          <a:prstGeom prst="rect">
            <a:avLst/>
          </a:prstGeom>
        </p:spPr>
        <p:txBody>
          <a:bodyPr/>
          <a:lstStyle/>
          <a:p>
            <a:endParaRPr lang="en-US"/>
          </a:p>
        </p:txBody>
      </p:sp>
      <p:sp>
        <p:nvSpPr>
          <p:cNvPr id="5" name="Footer Placeholder 4"/>
          <p:cNvSpPr>
            <a:spLocks noGrp="1"/>
          </p:cNvSpPr>
          <p:nvPr>
            <p:ph type="ftr" sz="quarter" idx="11"/>
          </p:nvPr>
        </p:nvSpPr>
        <p:spPr>
          <a:xfrm>
            <a:off x="3686185" y="6459785"/>
            <a:ext cx="4822804" cy="365125"/>
          </a:xfrm>
          <a:prstGeom prst="rect">
            <a:avLst/>
          </a:prstGeom>
        </p:spPr>
        <p:txBody>
          <a:bodyPr/>
          <a:lstStyle/>
          <a:p>
            <a:r>
              <a:rPr lang="en-US"/>
              <a:t>Cell Detect, Inc.</a:t>
            </a:r>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28492380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028EA-7401-4DC2-9540-F4FBF44F9A9D}"/>
              </a:ext>
            </a:extLst>
          </p:cNvPr>
          <p:cNvSpPr>
            <a:spLocks noGrp="1"/>
          </p:cNvSpPr>
          <p:nvPr>
            <p:ph type="title" hasCustomPrompt="1"/>
          </p:nvPr>
        </p:nvSpPr>
        <p:spPr>
          <a:xfrm>
            <a:off x="556591" y="341272"/>
            <a:ext cx="11020508" cy="581080"/>
          </a:xfrm>
          <a:prstGeom prst="rect">
            <a:avLst/>
          </a:prstGeom>
        </p:spPr>
        <p:txBody>
          <a:bodyPr>
            <a:noAutofit/>
          </a:bodyPr>
          <a:lstStyle>
            <a:lvl1pPr>
              <a:defRPr sz="4000">
                <a:latin typeface="Calibri" charset="0"/>
                <a:ea typeface="Calibri" charset="0"/>
                <a:cs typeface="Calibri" charset="0"/>
              </a:defRPr>
            </a:lvl1pPr>
          </a:lstStyle>
          <a:p>
            <a:r>
              <a:rPr lang="en-US"/>
              <a:t>Click to edit Master title style?</a:t>
            </a:r>
          </a:p>
        </p:txBody>
      </p:sp>
      <p:sp>
        <p:nvSpPr>
          <p:cNvPr id="6" name="Slide Number Placeholder 5">
            <a:extLst>
              <a:ext uri="{FF2B5EF4-FFF2-40B4-BE49-F238E27FC236}">
                <a16:creationId xmlns:a16="http://schemas.microsoft.com/office/drawing/2014/main" id="{4A2FCFD6-3482-4560-9198-66022C83DF8E}"/>
              </a:ext>
            </a:extLst>
          </p:cNvPr>
          <p:cNvSpPr>
            <a:spLocks noGrp="1"/>
          </p:cNvSpPr>
          <p:nvPr>
            <p:ph type="sldNum" sz="quarter" idx="11"/>
          </p:nvPr>
        </p:nvSpPr>
        <p:spPr>
          <a:xfrm>
            <a:off x="9900458" y="6459785"/>
            <a:ext cx="1312025" cy="365125"/>
          </a:xfrm>
          <a:prstGeom prst="rect">
            <a:avLst/>
          </a:prstGeom>
        </p:spPr>
        <p:txBody>
          <a:bodyPr/>
          <a:lstStyle/>
          <a:p>
            <a:fld id="{3967AA8C-9F11-4F25-B757-82861B6038CD}" type="slidenum">
              <a:rPr lang="en-US" smtClean="0"/>
              <a:t>‹#›</a:t>
            </a:fld>
            <a:endParaRPr lang="en-US"/>
          </a:p>
        </p:txBody>
      </p:sp>
      <p:sp>
        <p:nvSpPr>
          <p:cNvPr id="8" name="Text Placeholder 7">
            <a:extLst>
              <a:ext uri="{FF2B5EF4-FFF2-40B4-BE49-F238E27FC236}">
                <a16:creationId xmlns:a16="http://schemas.microsoft.com/office/drawing/2014/main" id="{3EB25678-F6A5-4E72-BD13-23D2AA6B0AD8}"/>
              </a:ext>
            </a:extLst>
          </p:cNvPr>
          <p:cNvSpPr>
            <a:spLocks noGrp="1"/>
          </p:cNvSpPr>
          <p:nvPr>
            <p:ph type="body" sz="quarter" idx="12" hasCustomPrompt="1"/>
          </p:nvPr>
        </p:nvSpPr>
        <p:spPr>
          <a:xfrm>
            <a:off x="899147" y="1256307"/>
            <a:ext cx="10677952" cy="4874150"/>
          </a:xfrm>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94106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097280" y="6400314"/>
            <a:ext cx="2472271"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10556470" y="6459097"/>
            <a:ext cx="1312025" cy="365125"/>
          </a:xfrm>
          <a:prstGeom prst="rect">
            <a:avLst/>
          </a:prstGeom>
        </p:spPr>
        <p:txBody>
          <a:bodyPr/>
          <a:lstStyle>
            <a:lvl1pPr algn="just">
              <a:defRPr/>
            </a:lvl1pPr>
          </a:lstStyle>
          <a:p>
            <a:fld id="{D57F1E4F-1CFF-5643-939E-217C01CDF565}" type="slidenum">
              <a:rPr lang="en-US" smtClean="0"/>
              <a:pPr/>
              <a:t>‹#›</a:t>
            </a:fld>
            <a:endParaRPr lang="en-US"/>
          </a:p>
        </p:txBody>
      </p:sp>
    </p:spTree>
    <p:extLst>
      <p:ext uri="{BB962C8B-B14F-4D97-AF65-F5344CB8AC3E}">
        <p14:creationId xmlns:p14="http://schemas.microsoft.com/office/powerpoint/2010/main" val="2100231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D57F1E4F-1CFF-5643-939E-217C01CDF565}"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9370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097280" y="6400314"/>
            <a:ext cx="2472271" cy="365125"/>
          </a:xfrm>
          <a:prstGeom prst="rect">
            <a:avLst/>
          </a:prstGeom>
        </p:spPr>
        <p:txBody>
          <a:bodyPr/>
          <a:lstStyle/>
          <a:p>
            <a:endParaRPr lang="en-US"/>
          </a:p>
        </p:txBody>
      </p:sp>
      <p:sp>
        <p:nvSpPr>
          <p:cNvPr id="6" name="Footer Placeholder 5"/>
          <p:cNvSpPr>
            <a:spLocks noGrp="1"/>
          </p:cNvSpPr>
          <p:nvPr>
            <p:ph type="ftr" sz="quarter" idx="11"/>
          </p:nvPr>
        </p:nvSpPr>
        <p:spPr>
          <a:xfrm>
            <a:off x="3686185" y="6459785"/>
            <a:ext cx="4822804" cy="365125"/>
          </a:xfrm>
          <a:prstGeom prst="rect">
            <a:avLst/>
          </a:prstGeom>
        </p:spPr>
        <p:txBody>
          <a:bodyPr/>
          <a:lstStyle/>
          <a:p>
            <a:r>
              <a:rPr lang="en-US"/>
              <a:t>Cell Detect, Inc.</a:t>
            </a: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3042746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097280" y="6400314"/>
            <a:ext cx="2472271" cy="365125"/>
          </a:xfrm>
          <a:prstGeom prst="rect">
            <a:avLst/>
          </a:prstGeom>
        </p:spPr>
        <p:txBody>
          <a:bodyPr/>
          <a:lstStyle/>
          <a:p>
            <a:endParaRPr lang="en-US"/>
          </a:p>
        </p:txBody>
      </p:sp>
      <p:sp>
        <p:nvSpPr>
          <p:cNvPr id="8" name="Footer Placeholder 7"/>
          <p:cNvSpPr>
            <a:spLocks noGrp="1"/>
          </p:cNvSpPr>
          <p:nvPr>
            <p:ph type="ftr" sz="quarter" idx="11"/>
          </p:nvPr>
        </p:nvSpPr>
        <p:spPr>
          <a:xfrm>
            <a:off x="3686185" y="6459785"/>
            <a:ext cx="4822804" cy="365125"/>
          </a:xfrm>
          <a:prstGeom prst="rect">
            <a:avLst/>
          </a:prstGeom>
        </p:spPr>
        <p:txBody>
          <a:bodyPr/>
          <a:lstStyle/>
          <a:p>
            <a:r>
              <a:rPr lang="en-US"/>
              <a:t>Cell Detect, Inc.</a:t>
            </a:r>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171077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1097280" y="6400314"/>
            <a:ext cx="2472271" cy="365125"/>
          </a:xfrm>
          <a:prstGeom prst="rect">
            <a:avLst/>
          </a:prstGeom>
        </p:spPr>
        <p:txBody>
          <a:bodyPr/>
          <a:lstStyle/>
          <a:p>
            <a:endParaRPr lang="en-US"/>
          </a:p>
        </p:txBody>
      </p:sp>
      <p:sp>
        <p:nvSpPr>
          <p:cNvPr id="4" name="Footer Placeholder 3"/>
          <p:cNvSpPr>
            <a:spLocks noGrp="1"/>
          </p:cNvSpPr>
          <p:nvPr>
            <p:ph type="ftr" sz="quarter" idx="11"/>
          </p:nvPr>
        </p:nvSpPr>
        <p:spPr>
          <a:xfrm>
            <a:off x="3686185" y="6459785"/>
            <a:ext cx="4822804" cy="365125"/>
          </a:xfrm>
          <a:prstGeom prst="rect">
            <a:avLst/>
          </a:prstGeom>
        </p:spPr>
        <p:txBody>
          <a:bodyPr/>
          <a:lstStyle/>
          <a:p>
            <a:r>
              <a:rPr lang="en-US"/>
              <a:t>Cell Detect, Inc.</a:t>
            </a:r>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962422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00314"/>
            <a:ext cx="2472271" cy="365125"/>
          </a:xfrm>
          <a:prstGeom prst="rect">
            <a:avLst/>
          </a:prstGeom>
        </p:spPr>
        <p:txBody>
          <a:bodyPr/>
          <a:lstStyle/>
          <a:p>
            <a:endParaRPr lang="en-US"/>
          </a:p>
        </p:txBody>
      </p:sp>
      <p:sp>
        <p:nvSpPr>
          <p:cNvPr id="8" name="Footer Placeholder 7"/>
          <p:cNvSpPr>
            <a:spLocks noGrp="1"/>
          </p:cNvSpPr>
          <p:nvPr>
            <p:ph type="ftr" sz="quarter" idx="11"/>
          </p:nvPr>
        </p:nvSpPr>
        <p:spPr>
          <a:xfrm>
            <a:off x="3686185" y="6459785"/>
            <a:ext cx="4822804" cy="365125"/>
          </a:xfrm>
          <a:prstGeom prst="rect">
            <a:avLst/>
          </a:prstGeom>
        </p:spPr>
        <p:txBody>
          <a:bodyPr/>
          <a:lstStyle>
            <a:lvl1pPr>
              <a:defRPr>
                <a:solidFill>
                  <a:srgbClr val="FFFFFF"/>
                </a:solidFill>
              </a:defRPr>
            </a:lvl1pPr>
          </a:lstStyle>
          <a:p>
            <a:r>
              <a:rPr lang="en-US"/>
              <a:t>Cell Detect, Inc.</a:t>
            </a:r>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4194462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a:p>
        </p:txBody>
      </p:sp>
      <p:sp>
        <p:nvSpPr>
          <p:cNvPr id="6" name="Footer Placeholder 5"/>
          <p:cNvSpPr>
            <a:spLocks noGrp="1"/>
          </p:cNvSpPr>
          <p:nvPr>
            <p:ph type="ftr" sz="quarter" idx="11"/>
          </p:nvPr>
        </p:nvSpPr>
        <p:spPr>
          <a:xfrm>
            <a:off x="4800600" y="6459785"/>
            <a:ext cx="4648200" cy="365125"/>
          </a:xfrm>
          <a:prstGeom prst="rect">
            <a:avLst/>
          </a:prstGeom>
        </p:spPr>
        <p:txBody>
          <a:bodyPr/>
          <a:lstStyle>
            <a:lvl1pPr algn="l">
              <a:defRPr>
                <a:solidFill>
                  <a:schemeClr val="tx2"/>
                </a:solidFill>
              </a:defRPr>
            </a:lvl1pPr>
          </a:lstStyle>
          <a:p>
            <a:r>
              <a:rPr lang="en-US"/>
              <a:t>Cell Detect, Inc.</a:t>
            </a: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D57F1E4F-1CFF-5643-939E-217C01CDF565}" type="slidenum">
              <a:rPr lang="en-US" smtClean="0"/>
              <a:pPr/>
              <a:t>‹#›</a:t>
            </a:fld>
            <a:endParaRPr lang="en-US"/>
          </a:p>
        </p:txBody>
      </p:sp>
    </p:spTree>
    <p:extLst>
      <p:ext uri="{BB962C8B-B14F-4D97-AF65-F5344CB8AC3E}">
        <p14:creationId xmlns:p14="http://schemas.microsoft.com/office/powerpoint/2010/main" val="3031591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blipFill>
            <a:blip r:embed="rId2">
              <a:extLst>
                <a:ext uri="{28A0092B-C50C-407E-A947-70E740481C1C}">
                  <a14:useLocalDpi xmlns:a14="http://schemas.microsoft.com/office/drawing/2010/main" val="0"/>
                </a:ext>
              </a:extLst>
            </a:blip>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1097280" y="6400314"/>
            <a:ext cx="2472271" cy="365125"/>
          </a:xfrm>
          <a:prstGeom prst="rect">
            <a:avLst/>
          </a:prstGeom>
        </p:spPr>
        <p:txBody>
          <a:bodyPr/>
          <a:lstStyle/>
          <a:p>
            <a:endParaRPr lang="en-US"/>
          </a:p>
        </p:txBody>
      </p:sp>
      <p:sp>
        <p:nvSpPr>
          <p:cNvPr id="6" name="Footer Placeholder 5"/>
          <p:cNvSpPr>
            <a:spLocks noGrp="1"/>
          </p:cNvSpPr>
          <p:nvPr>
            <p:ph type="ftr" sz="quarter" idx="11"/>
          </p:nvPr>
        </p:nvSpPr>
        <p:spPr>
          <a:xfrm>
            <a:off x="3686185" y="6459785"/>
            <a:ext cx="4822804" cy="365125"/>
          </a:xfrm>
          <a:prstGeom prst="rect">
            <a:avLst/>
          </a:prstGeom>
        </p:spPr>
        <p:txBody>
          <a:bodyPr/>
          <a:lstStyle/>
          <a:p>
            <a:r>
              <a:rPr lang="en-US"/>
              <a:t>Cell Detect, Inc.</a:t>
            </a: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4143135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3593809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jpg"/><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image" Target="../media/image2.jpg"/><Relationship Id="rId1" Type="http://schemas.openxmlformats.org/officeDocument/2006/relationships/slideLayout" Target="../slideLayouts/slideLayout12.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28.JPG"/><Relationship Id="rId9"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2.jpg"/><Relationship Id="rId1" Type="http://schemas.openxmlformats.org/officeDocument/2006/relationships/slideLayout" Target="../slideLayouts/slideLayout12.xml"/><Relationship Id="rId5" Type="http://schemas.openxmlformats.org/officeDocument/2006/relationships/image" Target="../media/image41.jpe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diagramQuickStyle" Target="../diagrams/quickStyle1.xml"/><Relationship Id="rId2" Type="http://schemas.openxmlformats.org/officeDocument/2006/relationships/image" Target="../media/image3.png"/><Relationship Id="rId16" Type="http://schemas.openxmlformats.org/officeDocument/2006/relationships/diagramLayout" Target="../diagrams/layout1.xml"/><Relationship Id="rId20" Type="http://schemas.openxmlformats.org/officeDocument/2006/relationships/image" Target="../media/image2.jpg"/><Relationship Id="rId1" Type="http://schemas.openxmlformats.org/officeDocument/2006/relationships/slideLayout" Target="../slideLayouts/slideLayout1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jpeg"/><Relationship Id="rId15" Type="http://schemas.openxmlformats.org/officeDocument/2006/relationships/diagramData" Target="../diagrams/data1.xml"/><Relationship Id="rId10" Type="http://schemas.openxmlformats.org/officeDocument/2006/relationships/image" Target="../media/image11.png"/><Relationship Id="rId19" Type="http://schemas.microsoft.com/office/2007/relationships/diagramDrawing" Target="../diagrams/drawing1.xml"/><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jpeg"/><Relationship Id="rId7" Type="http://schemas.openxmlformats.org/officeDocument/2006/relationships/image" Target="../media/image21.jpeg"/><Relationship Id="rId12" Type="http://schemas.openxmlformats.org/officeDocument/2006/relationships/image" Target="../media/image2.jpg"/><Relationship Id="rId2" Type="http://schemas.openxmlformats.org/officeDocument/2006/relationships/image" Target="../media/image16.jpeg"/><Relationship Id="rId1" Type="http://schemas.openxmlformats.org/officeDocument/2006/relationships/slideLayout" Target="../slideLayouts/slideLayout12.xml"/><Relationship Id="rId6" Type="http://schemas.openxmlformats.org/officeDocument/2006/relationships/image" Target="../media/image20.jpeg"/><Relationship Id="rId11" Type="http://schemas.openxmlformats.org/officeDocument/2006/relationships/image" Target="../media/image25.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8300" y="2938462"/>
            <a:ext cx="8915399" cy="981075"/>
          </a:xfrm>
        </p:spPr>
        <p:txBody>
          <a:bodyPr>
            <a:normAutofit fontScale="90000"/>
          </a:bodyPr>
          <a:lstStyle/>
          <a:p>
            <a:pPr algn="ctr"/>
            <a:r>
              <a:rPr lang="en-US"/>
              <a:t>Cell Trax by Cell Detect</a:t>
            </a:r>
          </a:p>
        </p:txBody>
      </p:sp>
      <p:sp>
        <p:nvSpPr>
          <p:cNvPr id="3" name="Subtitle 2"/>
          <p:cNvSpPr>
            <a:spLocks noGrp="1"/>
          </p:cNvSpPr>
          <p:nvPr>
            <p:ph type="subTitle" idx="1"/>
          </p:nvPr>
        </p:nvSpPr>
        <p:spPr>
          <a:xfrm>
            <a:off x="1822785" y="4981916"/>
            <a:ext cx="6873569" cy="653362"/>
          </a:xfrm>
        </p:spPr>
        <p:txBody>
          <a:bodyPr>
            <a:normAutofit fontScale="25000" lnSpcReduction="20000"/>
          </a:bodyPr>
          <a:lstStyle/>
          <a:p>
            <a:r>
              <a:rPr lang="en-US" sz="6400"/>
              <a:t>By: David Segal and Chris Defant</a:t>
            </a:r>
          </a:p>
          <a:p>
            <a:r>
              <a:rPr lang="en-US" sz="6400"/>
              <a:t>March 1, 2019</a:t>
            </a:r>
          </a:p>
          <a:p>
            <a:r>
              <a:rPr lang="en-US" sz="6400" cap="none">
                <a:solidFill>
                  <a:srgbClr val="00B0F0"/>
                </a:solidFill>
              </a:rPr>
              <a:t>www.celldetect.com</a:t>
            </a:r>
          </a:p>
          <a:p>
            <a:endParaRPr lang="en-US"/>
          </a:p>
        </p:txBody>
      </p:sp>
      <p:sp>
        <p:nvSpPr>
          <p:cNvPr id="4" name="TextBox 3"/>
          <p:cNvSpPr txBox="1"/>
          <p:nvPr/>
        </p:nvSpPr>
        <p:spPr>
          <a:xfrm>
            <a:off x="5689600" y="2413000"/>
            <a:ext cx="184731" cy="369332"/>
          </a:xfrm>
          <a:prstGeom prst="rect">
            <a:avLst/>
          </a:prstGeom>
          <a:noFill/>
        </p:spPr>
        <p:txBody>
          <a:bodyPr wrap="none" rtlCol="0">
            <a:spAutoFit/>
          </a:bodyPr>
          <a:lstStyle/>
          <a:p>
            <a:endParaRPr lang="en-US"/>
          </a:p>
        </p:txBody>
      </p:sp>
      <p:pic>
        <p:nvPicPr>
          <p:cNvPr id="7" name="Picture 6" descr="A picture containing clipart&#10;&#10;Description automatically generated">
            <a:extLst>
              <a:ext uri="{FF2B5EF4-FFF2-40B4-BE49-F238E27FC236}">
                <a16:creationId xmlns:a16="http://schemas.microsoft.com/office/drawing/2014/main" id="{A496F9E6-F696-4F3D-B4E5-465ACC0F19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Tree>
    <p:extLst>
      <p:ext uri="{BB962C8B-B14F-4D97-AF65-F5344CB8AC3E}">
        <p14:creationId xmlns:p14="http://schemas.microsoft.com/office/powerpoint/2010/main" val="739760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CB659-B88E-4896-B435-5A636841F79E}"/>
              </a:ext>
            </a:extLst>
          </p:cNvPr>
          <p:cNvSpPr>
            <a:spLocks noGrp="1"/>
          </p:cNvSpPr>
          <p:nvPr>
            <p:ph type="title"/>
          </p:nvPr>
        </p:nvSpPr>
        <p:spPr/>
        <p:txBody>
          <a:bodyPr/>
          <a:lstStyle/>
          <a:p>
            <a:r>
              <a:rPr lang="en-US" sz="3200"/>
              <a:t>Cell Trax Tag – SW Algorithms Determine the Cellular Technology </a:t>
            </a:r>
          </a:p>
        </p:txBody>
      </p:sp>
      <p:sp>
        <p:nvSpPr>
          <p:cNvPr id="6" name="Slide Number Placeholder 5">
            <a:extLst>
              <a:ext uri="{FF2B5EF4-FFF2-40B4-BE49-F238E27FC236}">
                <a16:creationId xmlns:a16="http://schemas.microsoft.com/office/drawing/2014/main" id="{24E8F2DE-1FAE-49B0-A932-B4D989E7368F}"/>
              </a:ext>
            </a:extLst>
          </p:cNvPr>
          <p:cNvSpPr>
            <a:spLocks noGrp="1"/>
          </p:cNvSpPr>
          <p:nvPr>
            <p:ph type="sldNum" sz="quarter" idx="11"/>
          </p:nvPr>
        </p:nvSpPr>
        <p:spPr/>
        <p:txBody>
          <a:bodyPr/>
          <a:lstStyle/>
          <a:p>
            <a:fld id="{3967AA8C-9F11-4F25-B757-82861B6038CD}" type="slidenum">
              <a:rPr lang="en-US" smtClean="0"/>
              <a:t>10</a:t>
            </a:fld>
            <a:endParaRPr lang="en-US"/>
          </a:p>
        </p:txBody>
      </p:sp>
      <p:pic>
        <p:nvPicPr>
          <p:cNvPr id="15" name="Picture 14" descr="A picture containing clipart&#10;&#10;Description automatically generated">
            <a:extLst>
              <a:ext uri="{FF2B5EF4-FFF2-40B4-BE49-F238E27FC236}">
                <a16:creationId xmlns:a16="http://schemas.microsoft.com/office/drawing/2014/main" id="{0FC5CD61-8A8F-4EFE-95F3-F3ACBA910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pic>
        <p:nvPicPr>
          <p:cNvPr id="5" name="Picture 4">
            <a:extLst>
              <a:ext uri="{FF2B5EF4-FFF2-40B4-BE49-F238E27FC236}">
                <a16:creationId xmlns:a16="http://schemas.microsoft.com/office/drawing/2014/main" id="{52B53597-E402-4C18-B565-FD45DCDF9B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6179" y="1768141"/>
            <a:ext cx="5638800" cy="2647950"/>
          </a:xfrm>
          <a:prstGeom prst="rect">
            <a:avLst/>
          </a:prstGeom>
        </p:spPr>
      </p:pic>
      <p:sp>
        <p:nvSpPr>
          <p:cNvPr id="8" name="TextBox 7">
            <a:extLst>
              <a:ext uri="{FF2B5EF4-FFF2-40B4-BE49-F238E27FC236}">
                <a16:creationId xmlns:a16="http://schemas.microsoft.com/office/drawing/2014/main" id="{A4B3D24A-97CE-4499-940F-72575C7C58BB}"/>
              </a:ext>
            </a:extLst>
          </p:cNvPr>
          <p:cNvSpPr txBox="1"/>
          <p:nvPr/>
        </p:nvSpPr>
        <p:spPr>
          <a:xfrm>
            <a:off x="4169867" y="5204074"/>
            <a:ext cx="3793956" cy="646331"/>
          </a:xfrm>
          <a:prstGeom prst="rect">
            <a:avLst/>
          </a:prstGeom>
          <a:noFill/>
        </p:spPr>
        <p:txBody>
          <a:bodyPr wrap="square" rtlCol="0">
            <a:spAutoFit/>
          </a:bodyPr>
          <a:lstStyle/>
          <a:p>
            <a:pPr algn="ctr"/>
            <a:r>
              <a:rPr lang="en-US"/>
              <a:t>Figure 3. Detector Output of Typical LTE Cellular Transmission</a:t>
            </a:r>
          </a:p>
        </p:txBody>
      </p:sp>
      <p:pic>
        <p:nvPicPr>
          <p:cNvPr id="3" name="Picture 2">
            <a:extLst>
              <a:ext uri="{FF2B5EF4-FFF2-40B4-BE49-F238E27FC236}">
                <a16:creationId xmlns:a16="http://schemas.microsoft.com/office/drawing/2014/main" id="{C4D0DC34-D0A5-448F-9FB4-9CDBC5D790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2962" y="999414"/>
            <a:ext cx="8787765" cy="4107180"/>
          </a:xfrm>
          <a:prstGeom prst="rect">
            <a:avLst/>
          </a:prstGeom>
        </p:spPr>
      </p:pic>
    </p:spTree>
    <p:extLst>
      <p:ext uri="{BB962C8B-B14F-4D97-AF65-F5344CB8AC3E}">
        <p14:creationId xmlns:p14="http://schemas.microsoft.com/office/powerpoint/2010/main" val="3324394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CB659-B88E-4896-B435-5A636841F79E}"/>
              </a:ext>
            </a:extLst>
          </p:cNvPr>
          <p:cNvSpPr>
            <a:spLocks noGrp="1"/>
          </p:cNvSpPr>
          <p:nvPr>
            <p:ph type="title"/>
          </p:nvPr>
        </p:nvSpPr>
        <p:spPr>
          <a:xfrm>
            <a:off x="556591" y="341272"/>
            <a:ext cx="11020508" cy="581080"/>
          </a:xfrm>
        </p:spPr>
        <p:txBody>
          <a:bodyPr/>
          <a:lstStyle/>
          <a:p>
            <a:r>
              <a:rPr lang="en-US"/>
              <a:t>Cell Trax Tag – Phase II</a:t>
            </a:r>
          </a:p>
        </p:txBody>
      </p:sp>
      <p:sp>
        <p:nvSpPr>
          <p:cNvPr id="6" name="Slide Number Placeholder 5">
            <a:extLst>
              <a:ext uri="{FF2B5EF4-FFF2-40B4-BE49-F238E27FC236}">
                <a16:creationId xmlns:a16="http://schemas.microsoft.com/office/drawing/2014/main" id="{24E8F2DE-1FAE-49B0-A932-B4D989E7368F}"/>
              </a:ext>
            </a:extLst>
          </p:cNvPr>
          <p:cNvSpPr>
            <a:spLocks noGrp="1"/>
          </p:cNvSpPr>
          <p:nvPr>
            <p:ph type="sldNum" sz="quarter" idx="11"/>
          </p:nvPr>
        </p:nvSpPr>
        <p:spPr/>
        <p:txBody>
          <a:bodyPr/>
          <a:lstStyle/>
          <a:p>
            <a:fld id="{3967AA8C-9F11-4F25-B757-82861B6038CD}" type="slidenum">
              <a:rPr lang="en-US" smtClean="0"/>
              <a:t>11</a:t>
            </a:fld>
            <a:endParaRPr lang="en-US"/>
          </a:p>
        </p:txBody>
      </p:sp>
      <p:pic>
        <p:nvPicPr>
          <p:cNvPr id="15" name="Picture 14" descr="A picture containing clipart&#10;&#10;Description automatically generated">
            <a:extLst>
              <a:ext uri="{FF2B5EF4-FFF2-40B4-BE49-F238E27FC236}">
                <a16:creationId xmlns:a16="http://schemas.microsoft.com/office/drawing/2014/main" id="{0FC5CD61-8A8F-4EFE-95F3-F3ACBA910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
        <p:nvSpPr>
          <p:cNvPr id="16" name="Rectangle 15">
            <a:extLst>
              <a:ext uri="{FF2B5EF4-FFF2-40B4-BE49-F238E27FC236}">
                <a16:creationId xmlns:a16="http://schemas.microsoft.com/office/drawing/2014/main" id="{E3ED8A3B-2B8C-4267-B5C5-67E39CD517FB}"/>
              </a:ext>
            </a:extLst>
          </p:cNvPr>
          <p:cNvSpPr/>
          <p:nvPr/>
        </p:nvSpPr>
        <p:spPr>
          <a:xfrm>
            <a:off x="5619610" y="2661856"/>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Microprocessor</a:t>
            </a:r>
          </a:p>
        </p:txBody>
      </p:sp>
      <p:sp>
        <p:nvSpPr>
          <p:cNvPr id="17" name="Rectangle 16">
            <a:extLst>
              <a:ext uri="{FF2B5EF4-FFF2-40B4-BE49-F238E27FC236}">
                <a16:creationId xmlns:a16="http://schemas.microsoft.com/office/drawing/2014/main" id="{C0C299D9-09AD-43E7-B14A-AA24FDF1FE1C}"/>
              </a:ext>
            </a:extLst>
          </p:cNvPr>
          <p:cNvSpPr/>
          <p:nvPr/>
        </p:nvSpPr>
        <p:spPr>
          <a:xfrm>
            <a:off x="3305035" y="2056066"/>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Battery</a:t>
            </a:r>
          </a:p>
          <a:p>
            <a:pPr algn="ctr"/>
            <a:r>
              <a:rPr lang="en-US" sz="1200">
                <a:solidFill>
                  <a:schemeClr val="tx1"/>
                </a:solidFill>
              </a:rPr>
              <a:t>(Primary)</a:t>
            </a:r>
          </a:p>
        </p:txBody>
      </p:sp>
      <p:sp>
        <p:nvSpPr>
          <p:cNvPr id="18" name="Rectangle 17">
            <a:extLst>
              <a:ext uri="{FF2B5EF4-FFF2-40B4-BE49-F238E27FC236}">
                <a16:creationId xmlns:a16="http://schemas.microsoft.com/office/drawing/2014/main" id="{CA3AF4B9-46A7-49A9-A229-25EFB1DC33F5}"/>
              </a:ext>
            </a:extLst>
          </p:cNvPr>
          <p:cNvSpPr/>
          <p:nvPr/>
        </p:nvSpPr>
        <p:spPr>
          <a:xfrm>
            <a:off x="7290079" y="2658046"/>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err="1">
                <a:solidFill>
                  <a:schemeClr val="tx1"/>
                </a:solidFill>
              </a:rPr>
              <a:t>LoRA</a:t>
            </a:r>
            <a:endParaRPr lang="en-US" sz="1200">
              <a:solidFill>
                <a:schemeClr val="tx1"/>
              </a:solidFill>
            </a:endParaRPr>
          </a:p>
          <a:p>
            <a:pPr algn="ctr"/>
            <a:r>
              <a:rPr lang="en-US" sz="1200">
                <a:solidFill>
                  <a:schemeClr val="tx1"/>
                </a:solidFill>
              </a:rPr>
              <a:t>Transceiver</a:t>
            </a:r>
          </a:p>
        </p:txBody>
      </p:sp>
      <p:sp>
        <p:nvSpPr>
          <p:cNvPr id="19" name="Isosceles Triangle 18">
            <a:extLst>
              <a:ext uri="{FF2B5EF4-FFF2-40B4-BE49-F238E27FC236}">
                <a16:creationId xmlns:a16="http://schemas.microsoft.com/office/drawing/2014/main" id="{6BEEE732-2CD7-40FD-857E-B361633E8D5C}"/>
              </a:ext>
            </a:extLst>
          </p:cNvPr>
          <p:cNvSpPr/>
          <p:nvPr/>
        </p:nvSpPr>
        <p:spPr>
          <a:xfrm rot="10800000">
            <a:off x="8951454" y="2213606"/>
            <a:ext cx="171450" cy="1905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1FC641F5-D521-46CA-9514-BA53D63A87EF}"/>
              </a:ext>
            </a:extLst>
          </p:cNvPr>
          <p:cNvCxnSpPr>
            <a:cxnSpLocks/>
            <a:stCxn id="19" idx="0"/>
          </p:cNvCxnSpPr>
          <p:nvPr/>
        </p:nvCxnSpPr>
        <p:spPr>
          <a:xfrm>
            <a:off x="9037179" y="2404106"/>
            <a:ext cx="0" cy="6270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B47A451-5AC8-48E2-8C74-D166915599DD}"/>
              </a:ext>
            </a:extLst>
          </p:cNvPr>
          <p:cNvCxnSpPr>
            <a:cxnSpLocks/>
            <a:stCxn id="18" idx="3"/>
          </p:cNvCxnSpPr>
          <p:nvPr/>
        </p:nvCxnSpPr>
        <p:spPr>
          <a:xfrm>
            <a:off x="8517007" y="3031139"/>
            <a:ext cx="5201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FBAFFED8-1F25-457C-88A3-BC95489E3A9A}"/>
              </a:ext>
            </a:extLst>
          </p:cNvPr>
          <p:cNvSpPr/>
          <p:nvPr/>
        </p:nvSpPr>
        <p:spPr>
          <a:xfrm>
            <a:off x="3305035" y="3157156"/>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Cellular Detector</a:t>
            </a:r>
          </a:p>
        </p:txBody>
      </p:sp>
      <p:sp>
        <p:nvSpPr>
          <p:cNvPr id="23" name="Isosceles Triangle 22">
            <a:extLst>
              <a:ext uri="{FF2B5EF4-FFF2-40B4-BE49-F238E27FC236}">
                <a16:creationId xmlns:a16="http://schemas.microsoft.com/office/drawing/2014/main" id="{8ABAA5C1-85EA-4B43-9E20-8B06365947A5}"/>
              </a:ext>
            </a:extLst>
          </p:cNvPr>
          <p:cNvSpPr/>
          <p:nvPr/>
        </p:nvSpPr>
        <p:spPr>
          <a:xfrm rot="10800000">
            <a:off x="2550762" y="2747581"/>
            <a:ext cx="171450" cy="1905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D4E00C77-FBE9-49EC-8C5E-2E08FD45DB83}"/>
              </a:ext>
            </a:extLst>
          </p:cNvPr>
          <p:cNvCxnSpPr>
            <a:cxnSpLocks/>
            <a:stCxn id="23" idx="0"/>
          </p:cNvCxnSpPr>
          <p:nvPr/>
        </p:nvCxnSpPr>
        <p:spPr>
          <a:xfrm>
            <a:off x="2636487" y="2938081"/>
            <a:ext cx="0" cy="5921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2F1DF2A-7110-4349-8D2D-18388537E2E1}"/>
              </a:ext>
            </a:extLst>
          </p:cNvPr>
          <p:cNvCxnSpPr>
            <a:cxnSpLocks/>
            <a:stCxn id="22" idx="1"/>
          </p:cNvCxnSpPr>
          <p:nvPr/>
        </p:nvCxnSpPr>
        <p:spPr>
          <a:xfrm flipH="1">
            <a:off x="2636487" y="3530249"/>
            <a:ext cx="6685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4CA096D-2E60-4BEB-9E08-30114CE005B3}"/>
              </a:ext>
            </a:extLst>
          </p:cNvPr>
          <p:cNvCxnSpPr>
            <a:cxnSpLocks/>
          </p:cNvCxnSpPr>
          <p:nvPr/>
        </p:nvCxnSpPr>
        <p:spPr>
          <a:xfrm flipH="1">
            <a:off x="4531963" y="3286121"/>
            <a:ext cx="1087647" cy="244128"/>
          </a:xfrm>
          <a:prstGeom prst="line">
            <a:avLst/>
          </a:prstGeom>
          <a:ln>
            <a:solidFill>
              <a:schemeClr val="tx1"/>
            </a:solidFill>
            <a:headEnd type="stealth" w="med" len="lg"/>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BE55FCB-C9C0-4164-94BE-C9CF03A27E51}"/>
              </a:ext>
            </a:extLst>
          </p:cNvPr>
          <p:cNvCxnSpPr>
            <a:cxnSpLocks/>
          </p:cNvCxnSpPr>
          <p:nvPr/>
        </p:nvCxnSpPr>
        <p:spPr>
          <a:xfrm flipH="1">
            <a:off x="4718599" y="3408041"/>
            <a:ext cx="1116383" cy="854734"/>
          </a:xfrm>
          <a:prstGeom prst="line">
            <a:avLst/>
          </a:prstGeom>
          <a:ln>
            <a:solidFill>
              <a:schemeClr val="tx1"/>
            </a:solidFill>
            <a:headEnd type="stealth" w="med" len="lg"/>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6EF8E9B-693A-4FCB-997B-F13D10C863AD}"/>
              </a:ext>
            </a:extLst>
          </p:cNvPr>
          <p:cNvCxnSpPr>
            <a:cxnSpLocks/>
            <a:stCxn id="16" idx="3"/>
            <a:endCxn id="18" idx="1"/>
          </p:cNvCxnSpPr>
          <p:nvPr/>
        </p:nvCxnSpPr>
        <p:spPr>
          <a:xfrm flipV="1">
            <a:off x="6846538" y="3031139"/>
            <a:ext cx="443541" cy="3810"/>
          </a:xfrm>
          <a:prstGeom prst="line">
            <a:avLst/>
          </a:prstGeom>
          <a:ln>
            <a:solidFill>
              <a:schemeClr val="tx1"/>
            </a:solidFill>
            <a:headEnd type="stealth" w="med" len="lg"/>
            <a:tailEnd type="stealth" w="med" len="lg"/>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F363F3BA-6368-48D0-8729-4DE37AE8C8FA}"/>
              </a:ext>
            </a:extLst>
          </p:cNvPr>
          <p:cNvSpPr/>
          <p:nvPr/>
        </p:nvSpPr>
        <p:spPr>
          <a:xfrm>
            <a:off x="4105135" y="4262775"/>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Strap Tamper</a:t>
            </a:r>
          </a:p>
        </p:txBody>
      </p:sp>
      <p:sp>
        <p:nvSpPr>
          <p:cNvPr id="30" name="Rectangle 29">
            <a:extLst>
              <a:ext uri="{FF2B5EF4-FFF2-40B4-BE49-F238E27FC236}">
                <a16:creationId xmlns:a16="http://schemas.microsoft.com/office/drawing/2014/main" id="{C61D26BE-9F8A-4970-9BE4-71E952D68CBD}"/>
              </a:ext>
            </a:extLst>
          </p:cNvPr>
          <p:cNvSpPr/>
          <p:nvPr/>
        </p:nvSpPr>
        <p:spPr>
          <a:xfrm>
            <a:off x="5619610" y="4262775"/>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Shielding Detector</a:t>
            </a:r>
          </a:p>
        </p:txBody>
      </p:sp>
      <p:cxnSp>
        <p:nvCxnSpPr>
          <p:cNvPr id="31" name="Straight Connector 30">
            <a:extLst>
              <a:ext uri="{FF2B5EF4-FFF2-40B4-BE49-F238E27FC236}">
                <a16:creationId xmlns:a16="http://schemas.microsoft.com/office/drawing/2014/main" id="{766A2A67-6419-48A0-A2FD-785EF471CCCD}"/>
              </a:ext>
            </a:extLst>
          </p:cNvPr>
          <p:cNvCxnSpPr>
            <a:cxnSpLocks/>
            <a:stCxn id="16" idx="2"/>
            <a:endCxn id="30" idx="0"/>
          </p:cNvCxnSpPr>
          <p:nvPr/>
        </p:nvCxnSpPr>
        <p:spPr>
          <a:xfrm>
            <a:off x="6233074" y="3408041"/>
            <a:ext cx="0" cy="854734"/>
          </a:xfrm>
          <a:prstGeom prst="line">
            <a:avLst/>
          </a:prstGeom>
          <a:ln>
            <a:solidFill>
              <a:schemeClr val="tx1"/>
            </a:solidFill>
            <a:headEnd type="stealth" w="med" len="lg"/>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301189A2-3F81-434A-95C7-17C373AACB12}"/>
              </a:ext>
            </a:extLst>
          </p:cNvPr>
          <p:cNvSpPr/>
          <p:nvPr/>
        </p:nvSpPr>
        <p:spPr>
          <a:xfrm>
            <a:off x="4531963" y="2056066"/>
            <a:ext cx="588806"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Fuel</a:t>
            </a:r>
          </a:p>
          <a:p>
            <a:pPr algn="ctr"/>
            <a:r>
              <a:rPr lang="en-US" sz="1200">
                <a:solidFill>
                  <a:schemeClr val="tx1"/>
                </a:solidFill>
              </a:rPr>
              <a:t>Gauge</a:t>
            </a:r>
          </a:p>
        </p:txBody>
      </p:sp>
      <p:cxnSp>
        <p:nvCxnSpPr>
          <p:cNvPr id="33" name="Straight Connector 32">
            <a:extLst>
              <a:ext uri="{FF2B5EF4-FFF2-40B4-BE49-F238E27FC236}">
                <a16:creationId xmlns:a16="http://schemas.microsoft.com/office/drawing/2014/main" id="{914DB5FF-D95B-4E5C-BDED-F6FB5ACCCA1E}"/>
              </a:ext>
            </a:extLst>
          </p:cNvPr>
          <p:cNvCxnSpPr>
            <a:cxnSpLocks/>
            <a:endCxn id="32" idx="3"/>
          </p:cNvCxnSpPr>
          <p:nvPr/>
        </p:nvCxnSpPr>
        <p:spPr>
          <a:xfrm flipH="1" flipV="1">
            <a:off x="5120769" y="2429159"/>
            <a:ext cx="498842" cy="437574"/>
          </a:xfrm>
          <a:prstGeom prst="line">
            <a:avLst/>
          </a:prstGeom>
          <a:ln>
            <a:solidFill>
              <a:schemeClr val="tx1"/>
            </a:solidFill>
            <a:headEnd type="stealth" w="med" len="lg"/>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88EB88D8-478B-4435-9AFB-44C2AB3DF96E}"/>
              </a:ext>
            </a:extLst>
          </p:cNvPr>
          <p:cNvSpPr/>
          <p:nvPr/>
        </p:nvSpPr>
        <p:spPr>
          <a:xfrm>
            <a:off x="5605682" y="1469635"/>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9-axis Motion Tracking</a:t>
            </a:r>
          </a:p>
        </p:txBody>
      </p:sp>
      <p:cxnSp>
        <p:nvCxnSpPr>
          <p:cNvPr id="35" name="Straight Connector 34">
            <a:extLst>
              <a:ext uri="{FF2B5EF4-FFF2-40B4-BE49-F238E27FC236}">
                <a16:creationId xmlns:a16="http://schemas.microsoft.com/office/drawing/2014/main" id="{21C86A94-7A34-44AD-9D1D-6C1E24CD560C}"/>
              </a:ext>
            </a:extLst>
          </p:cNvPr>
          <p:cNvCxnSpPr>
            <a:cxnSpLocks/>
            <a:stCxn id="16" idx="0"/>
            <a:endCxn id="34" idx="2"/>
          </p:cNvCxnSpPr>
          <p:nvPr/>
        </p:nvCxnSpPr>
        <p:spPr>
          <a:xfrm flipH="1" flipV="1">
            <a:off x="6219146" y="2215820"/>
            <a:ext cx="13928" cy="446036"/>
          </a:xfrm>
          <a:prstGeom prst="line">
            <a:avLst/>
          </a:prstGeom>
          <a:ln>
            <a:solidFill>
              <a:schemeClr val="tx1"/>
            </a:solidFill>
            <a:headEnd type="stealth" w="med" len="lg"/>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449BE608-851A-420B-B932-86390DBF79A0}"/>
              </a:ext>
            </a:extLst>
          </p:cNvPr>
          <p:cNvSpPr/>
          <p:nvPr/>
        </p:nvSpPr>
        <p:spPr>
          <a:xfrm>
            <a:off x="7134086" y="3669096"/>
            <a:ext cx="1570998" cy="746185"/>
          </a:xfrm>
          <a:prstGeom prst="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Cell Phone Inhibitor</a:t>
            </a:r>
          </a:p>
          <a:p>
            <a:pPr algn="ctr"/>
            <a:r>
              <a:rPr lang="en-US" sz="1000" b="1" i="1">
                <a:solidFill>
                  <a:schemeClr val="tx1"/>
                </a:solidFill>
              </a:rPr>
              <a:t>(Pending FCC approval)</a:t>
            </a:r>
            <a:endParaRPr lang="en-US" sz="1200" b="1" i="1">
              <a:solidFill>
                <a:schemeClr val="tx1"/>
              </a:solidFill>
            </a:endParaRPr>
          </a:p>
        </p:txBody>
      </p:sp>
      <p:sp>
        <p:nvSpPr>
          <p:cNvPr id="37" name="Isosceles Triangle 36">
            <a:extLst>
              <a:ext uri="{FF2B5EF4-FFF2-40B4-BE49-F238E27FC236}">
                <a16:creationId xmlns:a16="http://schemas.microsoft.com/office/drawing/2014/main" id="{3668FD69-4A59-40F8-8B07-EAC66E431E30}"/>
              </a:ext>
            </a:extLst>
          </p:cNvPr>
          <p:cNvSpPr/>
          <p:nvPr/>
        </p:nvSpPr>
        <p:spPr>
          <a:xfrm rot="10800000">
            <a:off x="8951454" y="3224656"/>
            <a:ext cx="171450" cy="1905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9C8D815C-811C-41A3-ADD0-7434B1DF88A2}"/>
              </a:ext>
            </a:extLst>
          </p:cNvPr>
          <p:cNvCxnSpPr>
            <a:cxnSpLocks/>
            <a:stCxn id="37" idx="0"/>
          </p:cNvCxnSpPr>
          <p:nvPr/>
        </p:nvCxnSpPr>
        <p:spPr>
          <a:xfrm>
            <a:off x="9037179" y="3415156"/>
            <a:ext cx="0" cy="6270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D437E0E-0A45-4AE2-B087-5448DB46F781}"/>
              </a:ext>
            </a:extLst>
          </p:cNvPr>
          <p:cNvCxnSpPr>
            <a:cxnSpLocks/>
            <a:stCxn id="36" idx="3"/>
          </p:cNvCxnSpPr>
          <p:nvPr/>
        </p:nvCxnSpPr>
        <p:spPr>
          <a:xfrm>
            <a:off x="8705084" y="4042189"/>
            <a:ext cx="33209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4D4CD33-3D78-4B67-99A6-1F3389EC9D38}"/>
              </a:ext>
            </a:extLst>
          </p:cNvPr>
          <p:cNvCxnSpPr>
            <a:cxnSpLocks/>
            <a:endCxn id="36" idx="1"/>
          </p:cNvCxnSpPr>
          <p:nvPr/>
        </p:nvCxnSpPr>
        <p:spPr>
          <a:xfrm>
            <a:off x="6631167" y="3415156"/>
            <a:ext cx="502919" cy="627033"/>
          </a:xfrm>
          <a:prstGeom prst="line">
            <a:avLst/>
          </a:prstGeom>
          <a:ln>
            <a:solidFill>
              <a:schemeClr val="tx1"/>
            </a:solidFill>
            <a:headEnd type="stealth" w="med" len="lg"/>
            <a:tailEnd type="stealth" w="med" len="lg"/>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C76C851C-F3A4-4AA4-B40F-B04CE0B50D3D}"/>
              </a:ext>
            </a:extLst>
          </p:cNvPr>
          <p:cNvSpPr txBox="1"/>
          <p:nvPr/>
        </p:nvSpPr>
        <p:spPr>
          <a:xfrm>
            <a:off x="3510951" y="5556820"/>
            <a:ext cx="5440503" cy="369332"/>
          </a:xfrm>
          <a:prstGeom prst="rect">
            <a:avLst/>
          </a:prstGeom>
          <a:noFill/>
        </p:spPr>
        <p:txBody>
          <a:bodyPr wrap="square" rtlCol="0">
            <a:spAutoFit/>
          </a:bodyPr>
          <a:lstStyle/>
          <a:p>
            <a:r>
              <a:rPr lang="en-US"/>
              <a:t>Figure 4. Tag Block Diagram with Cell Phone Inhibitor</a:t>
            </a:r>
          </a:p>
        </p:txBody>
      </p:sp>
      <p:sp>
        <p:nvSpPr>
          <p:cNvPr id="42" name="Rounded Rectangle 2">
            <a:extLst>
              <a:ext uri="{FF2B5EF4-FFF2-40B4-BE49-F238E27FC236}">
                <a16:creationId xmlns:a16="http://schemas.microsoft.com/office/drawing/2014/main" id="{A74A2744-C65D-482E-9A8E-30FFEF0EAD78}"/>
              </a:ext>
            </a:extLst>
          </p:cNvPr>
          <p:cNvSpPr/>
          <p:nvPr/>
        </p:nvSpPr>
        <p:spPr>
          <a:xfrm>
            <a:off x="2113542" y="1170198"/>
            <a:ext cx="7555756" cy="429941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chemeClr val="tx1"/>
              </a:solidFill>
            </a:endParaRPr>
          </a:p>
        </p:txBody>
      </p:sp>
    </p:spTree>
    <p:extLst>
      <p:ext uri="{BB962C8B-B14F-4D97-AF65-F5344CB8AC3E}">
        <p14:creationId xmlns:p14="http://schemas.microsoft.com/office/powerpoint/2010/main" val="1818030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CB659-B88E-4896-B435-5A636841F79E}"/>
              </a:ext>
            </a:extLst>
          </p:cNvPr>
          <p:cNvSpPr>
            <a:spLocks noGrp="1"/>
          </p:cNvSpPr>
          <p:nvPr>
            <p:ph type="title"/>
          </p:nvPr>
        </p:nvSpPr>
        <p:spPr>
          <a:xfrm>
            <a:off x="556590" y="341272"/>
            <a:ext cx="11362693" cy="581080"/>
          </a:xfrm>
        </p:spPr>
        <p:txBody>
          <a:bodyPr/>
          <a:lstStyle/>
          <a:p>
            <a:r>
              <a:rPr lang="en-US" sz="2400"/>
              <a:t>The Inhibitor Effects Only Synchronized Cell Phones in Close Proximity to the Tag</a:t>
            </a:r>
          </a:p>
        </p:txBody>
      </p:sp>
      <p:sp>
        <p:nvSpPr>
          <p:cNvPr id="6" name="Slide Number Placeholder 5">
            <a:extLst>
              <a:ext uri="{FF2B5EF4-FFF2-40B4-BE49-F238E27FC236}">
                <a16:creationId xmlns:a16="http://schemas.microsoft.com/office/drawing/2014/main" id="{24E8F2DE-1FAE-49B0-A932-B4D989E7368F}"/>
              </a:ext>
            </a:extLst>
          </p:cNvPr>
          <p:cNvSpPr>
            <a:spLocks noGrp="1"/>
          </p:cNvSpPr>
          <p:nvPr>
            <p:ph type="sldNum" sz="quarter" idx="11"/>
          </p:nvPr>
        </p:nvSpPr>
        <p:spPr/>
        <p:txBody>
          <a:bodyPr/>
          <a:lstStyle/>
          <a:p>
            <a:fld id="{3967AA8C-9F11-4F25-B757-82861B6038CD}" type="slidenum">
              <a:rPr lang="en-US" smtClean="0"/>
              <a:t>12</a:t>
            </a:fld>
            <a:endParaRPr lang="en-US"/>
          </a:p>
        </p:txBody>
      </p:sp>
      <p:pic>
        <p:nvPicPr>
          <p:cNvPr id="15" name="Picture 14" descr="A picture containing clipart&#10;&#10;Description automatically generated">
            <a:extLst>
              <a:ext uri="{FF2B5EF4-FFF2-40B4-BE49-F238E27FC236}">
                <a16:creationId xmlns:a16="http://schemas.microsoft.com/office/drawing/2014/main" id="{0FC5CD61-8A8F-4EFE-95F3-F3ACBA910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
        <p:nvSpPr>
          <p:cNvPr id="41" name="TextBox 40">
            <a:extLst>
              <a:ext uri="{FF2B5EF4-FFF2-40B4-BE49-F238E27FC236}">
                <a16:creationId xmlns:a16="http://schemas.microsoft.com/office/drawing/2014/main" id="{C76C851C-F3A4-4AA4-B40F-B04CE0B50D3D}"/>
              </a:ext>
            </a:extLst>
          </p:cNvPr>
          <p:cNvSpPr txBox="1"/>
          <p:nvPr/>
        </p:nvSpPr>
        <p:spPr>
          <a:xfrm>
            <a:off x="3401899" y="6080159"/>
            <a:ext cx="5408088" cy="369332"/>
          </a:xfrm>
          <a:prstGeom prst="rect">
            <a:avLst/>
          </a:prstGeom>
          <a:noFill/>
        </p:spPr>
        <p:txBody>
          <a:bodyPr wrap="square" rtlCol="0">
            <a:spAutoFit/>
          </a:bodyPr>
          <a:lstStyle/>
          <a:p>
            <a:pPr algn="ctr"/>
            <a:r>
              <a:rPr lang="en-US"/>
              <a:t>Figure 5. Synchronizing the tag with a cell phone </a:t>
            </a:r>
          </a:p>
        </p:txBody>
      </p:sp>
      <p:cxnSp>
        <p:nvCxnSpPr>
          <p:cNvPr id="4" name="Straight Connector 3">
            <a:extLst>
              <a:ext uri="{FF2B5EF4-FFF2-40B4-BE49-F238E27FC236}">
                <a16:creationId xmlns:a16="http://schemas.microsoft.com/office/drawing/2014/main" id="{204E60E1-4634-46EC-B124-250CBAC71CD9}"/>
              </a:ext>
            </a:extLst>
          </p:cNvPr>
          <p:cNvCxnSpPr>
            <a:cxnSpLocks/>
          </p:cNvCxnSpPr>
          <p:nvPr/>
        </p:nvCxnSpPr>
        <p:spPr>
          <a:xfrm>
            <a:off x="1611591" y="4110506"/>
            <a:ext cx="4596063" cy="0"/>
          </a:xfrm>
          <a:prstGeom prst="line">
            <a:avLst/>
          </a:prstGeom>
          <a:ln>
            <a:tailEnd type="stealth" w="lg" len="lg"/>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1F9FB274-E359-4B05-88EF-0D62178D1877}"/>
              </a:ext>
            </a:extLst>
          </p:cNvPr>
          <p:cNvCxnSpPr/>
          <p:nvPr/>
        </p:nvCxnSpPr>
        <p:spPr>
          <a:xfrm flipV="1">
            <a:off x="1611591" y="1607938"/>
            <a:ext cx="0" cy="2502568"/>
          </a:xfrm>
          <a:prstGeom prst="line">
            <a:avLst/>
          </a:prstGeom>
          <a:ln>
            <a:tailEnd type="stealth" w="lg" len="lg"/>
          </a:ln>
        </p:spPr>
        <p:style>
          <a:lnRef idx="1">
            <a:schemeClr val="dk1"/>
          </a:lnRef>
          <a:fillRef idx="0">
            <a:schemeClr val="dk1"/>
          </a:fillRef>
          <a:effectRef idx="0">
            <a:schemeClr val="dk1"/>
          </a:effectRef>
          <a:fontRef idx="minor">
            <a:schemeClr val="tx1"/>
          </a:fontRef>
        </p:style>
      </p:cxnSp>
      <p:sp>
        <p:nvSpPr>
          <p:cNvPr id="8" name="Rectangle 7">
            <a:extLst>
              <a:ext uri="{FF2B5EF4-FFF2-40B4-BE49-F238E27FC236}">
                <a16:creationId xmlns:a16="http://schemas.microsoft.com/office/drawing/2014/main" id="{D72A484D-4B31-41EA-93DB-E3DD9FDB260E}"/>
              </a:ext>
            </a:extLst>
          </p:cNvPr>
          <p:cNvSpPr/>
          <p:nvPr/>
        </p:nvSpPr>
        <p:spPr>
          <a:xfrm>
            <a:off x="6190101" y="3981893"/>
            <a:ext cx="701419" cy="369332"/>
          </a:xfrm>
          <a:prstGeom prst="rect">
            <a:avLst/>
          </a:prstGeom>
          <a:noFill/>
        </p:spPr>
        <p:txBody>
          <a:bodyPr wrap="square" lIns="91440" tIns="45720" rIns="91440" bIns="45720">
            <a:spAutoFit/>
          </a:bodyPr>
          <a:lstStyle/>
          <a:p>
            <a:pPr algn="ctr"/>
            <a:r>
              <a:rPr lang="en-US" b="1" cap="none" spc="50">
                <a:ln w="0"/>
                <a:solidFill>
                  <a:schemeClr val="bg2"/>
                </a:solidFill>
                <a:effectLst>
                  <a:innerShdw blurRad="63500" dist="50800" dir="13500000">
                    <a:srgbClr val="000000">
                      <a:alpha val="50000"/>
                    </a:srgbClr>
                  </a:innerShdw>
                </a:effectLst>
              </a:rPr>
              <a:t>time</a:t>
            </a:r>
          </a:p>
        </p:txBody>
      </p:sp>
      <p:sp>
        <p:nvSpPr>
          <p:cNvPr id="42" name="Rectangle 41">
            <a:extLst>
              <a:ext uri="{FF2B5EF4-FFF2-40B4-BE49-F238E27FC236}">
                <a16:creationId xmlns:a16="http://schemas.microsoft.com/office/drawing/2014/main" id="{F4AD5153-4C9A-4E3F-8F23-EBA23416E827}"/>
              </a:ext>
            </a:extLst>
          </p:cNvPr>
          <p:cNvSpPr/>
          <p:nvPr/>
        </p:nvSpPr>
        <p:spPr>
          <a:xfrm>
            <a:off x="657086" y="1238606"/>
            <a:ext cx="937701" cy="369332"/>
          </a:xfrm>
          <a:prstGeom prst="rect">
            <a:avLst/>
          </a:prstGeom>
          <a:noFill/>
        </p:spPr>
        <p:txBody>
          <a:bodyPr wrap="square" lIns="91440" tIns="45720" rIns="91440" bIns="45720">
            <a:spAutoFit/>
          </a:bodyPr>
          <a:lstStyle/>
          <a:p>
            <a:pPr algn="ctr"/>
            <a:r>
              <a:rPr lang="en-US" b="1" cap="none" spc="50">
                <a:ln w="0"/>
                <a:solidFill>
                  <a:schemeClr val="bg2"/>
                </a:solidFill>
                <a:effectLst>
                  <a:innerShdw blurRad="63500" dist="50800" dir="13500000">
                    <a:srgbClr val="000000">
                      <a:alpha val="50000"/>
                    </a:srgbClr>
                  </a:innerShdw>
                </a:effectLst>
              </a:rPr>
              <a:t>energy</a:t>
            </a:r>
          </a:p>
        </p:txBody>
      </p:sp>
      <p:sp>
        <p:nvSpPr>
          <p:cNvPr id="10" name="Rectangle 9">
            <a:extLst>
              <a:ext uri="{FF2B5EF4-FFF2-40B4-BE49-F238E27FC236}">
                <a16:creationId xmlns:a16="http://schemas.microsoft.com/office/drawing/2014/main" id="{5BBE5557-C197-4524-9E38-883B68B6CC36}"/>
              </a:ext>
            </a:extLst>
          </p:cNvPr>
          <p:cNvSpPr/>
          <p:nvPr/>
        </p:nvSpPr>
        <p:spPr>
          <a:xfrm rot="16200000">
            <a:off x="1183774" y="3088968"/>
            <a:ext cx="1721945" cy="246221"/>
          </a:xfrm>
          <a:prstGeom prst="rect">
            <a:avLst/>
          </a:prstGeom>
          <a:noFill/>
        </p:spPr>
        <p:txBody>
          <a:bodyPr wrap="none" lIns="91440" tIns="45720" rIns="91440" bIns="45720">
            <a:spAutoFit/>
          </a:bodyPr>
          <a:lstStyle/>
          <a:p>
            <a:pPr algn="ctr"/>
            <a:r>
              <a:rPr lang="en-US" sz="1000" b="0" cap="none" spc="0">
                <a:ln w="0"/>
                <a:solidFill>
                  <a:schemeClr val="tx1"/>
                </a:solidFill>
                <a:effectLst>
                  <a:outerShdw blurRad="38100" dist="19050" dir="2700000" algn="tl" rotWithShape="0">
                    <a:schemeClr val="dk1">
                      <a:alpha val="40000"/>
                    </a:schemeClr>
                  </a:outerShdw>
                </a:effectLst>
              </a:rPr>
              <a:t>cell phone transmits to tower</a:t>
            </a:r>
          </a:p>
        </p:txBody>
      </p:sp>
      <p:sp>
        <p:nvSpPr>
          <p:cNvPr id="11" name="Left Brace 10">
            <a:extLst>
              <a:ext uri="{FF2B5EF4-FFF2-40B4-BE49-F238E27FC236}">
                <a16:creationId xmlns:a16="http://schemas.microsoft.com/office/drawing/2014/main" id="{00989DD8-0C90-4623-80D2-0CBDFA58B83B}"/>
              </a:ext>
            </a:extLst>
          </p:cNvPr>
          <p:cNvSpPr/>
          <p:nvPr/>
        </p:nvSpPr>
        <p:spPr>
          <a:xfrm rot="16200000">
            <a:off x="1868849" y="4141908"/>
            <a:ext cx="351800" cy="433098"/>
          </a:xfrm>
          <a:prstGeom prst="leftBrac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Rectangle 43">
            <a:extLst>
              <a:ext uri="{FF2B5EF4-FFF2-40B4-BE49-F238E27FC236}">
                <a16:creationId xmlns:a16="http://schemas.microsoft.com/office/drawing/2014/main" id="{78DEF713-5250-4312-B172-F764E6CC0A20}"/>
              </a:ext>
            </a:extLst>
          </p:cNvPr>
          <p:cNvSpPr/>
          <p:nvPr/>
        </p:nvSpPr>
        <p:spPr>
          <a:xfrm>
            <a:off x="1621209" y="4606407"/>
            <a:ext cx="777778" cy="553998"/>
          </a:xfrm>
          <a:prstGeom prst="rect">
            <a:avLst/>
          </a:prstGeom>
          <a:noFill/>
        </p:spPr>
        <p:txBody>
          <a:bodyPr wrap="none" lIns="91440" tIns="45720" rIns="91440" bIns="45720">
            <a:spAutoFit/>
          </a:bodyPr>
          <a:lstStyle/>
          <a:p>
            <a:pPr algn="ctr"/>
            <a:r>
              <a:rPr lang="en-US" sz="1000" b="0" cap="none" spc="0">
                <a:ln w="0"/>
                <a:solidFill>
                  <a:srgbClr val="FF0000"/>
                </a:solidFill>
                <a:effectLst>
                  <a:outerShdw blurRad="38100" dist="19050" dir="2700000" algn="tl" rotWithShape="0">
                    <a:schemeClr val="dk1">
                      <a:alpha val="40000"/>
                    </a:schemeClr>
                  </a:outerShdw>
                </a:effectLst>
              </a:rPr>
              <a:t>cell phone</a:t>
            </a:r>
          </a:p>
          <a:p>
            <a:pPr algn="ctr"/>
            <a:r>
              <a:rPr lang="en-US" sz="1000">
                <a:ln w="0"/>
                <a:solidFill>
                  <a:srgbClr val="FF0000"/>
                </a:solidFill>
                <a:effectLst>
                  <a:outerShdw blurRad="38100" dist="19050" dir="2700000" algn="tl" rotWithShape="0">
                    <a:schemeClr val="dk1">
                      <a:alpha val="40000"/>
                    </a:schemeClr>
                  </a:outerShdw>
                </a:effectLst>
              </a:rPr>
              <a:t>t</a:t>
            </a:r>
            <a:r>
              <a:rPr lang="en-US" sz="1000" b="0" cap="none" spc="0">
                <a:ln w="0"/>
                <a:solidFill>
                  <a:srgbClr val="FF0000"/>
                </a:solidFill>
                <a:effectLst>
                  <a:outerShdw blurRad="38100" dist="19050" dir="2700000" algn="tl" rotWithShape="0">
                    <a:schemeClr val="dk1">
                      <a:alpha val="40000"/>
                    </a:schemeClr>
                  </a:outerShdw>
                </a:effectLst>
              </a:rPr>
              <a:t>ransmitter</a:t>
            </a:r>
          </a:p>
          <a:p>
            <a:pPr algn="ctr"/>
            <a:r>
              <a:rPr lang="en-US" sz="1000" b="0" cap="none" spc="0">
                <a:ln w="0"/>
                <a:solidFill>
                  <a:srgbClr val="FF0000"/>
                </a:solidFill>
                <a:effectLst>
                  <a:outerShdw blurRad="38100" dist="19050" dir="2700000" algn="tl" rotWithShape="0">
                    <a:schemeClr val="dk1">
                      <a:alpha val="40000"/>
                    </a:schemeClr>
                  </a:outerShdw>
                </a:effectLst>
              </a:rPr>
              <a:t>on</a:t>
            </a:r>
          </a:p>
        </p:txBody>
      </p:sp>
      <p:sp>
        <p:nvSpPr>
          <p:cNvPr id="46" name="Left Brace 45">
            <a:extLst>
              <a:ext uri="{FF2B5EF4-FFF2-40B4-BE49-F238E27FC236}">
                <a16:creationId xmlns:a16="http://schemas.microsoft.com/office/drawing/2014/main" id="{9D65A430-F782-4374-989C-0ECB1FC4D9EB}"/>
              </a:ext>
            </a:extLst>
          </p:cNvPr>
          <p:cNvSpPr/>
          <p:nvPr/>
        </p:nvSpPr>
        <p:spPr>
          <a:xfrm rot="16200000">
            <a:off x="2565844" y="3989754"/>
            <a:ext cx="333490" cy="755716"/>
          </a:xfrm>
          <a:prstGeom prst="leftBrac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Rectangle 46">
            <a:extLst>
              <a:ext uri="{FF2B5EF4-FFF2-40B4-BE49-F238E27FC236}">
                <a16:creationId xmlns:a16="http://schemas.microsoft.com/office/drawing/2014/main" id="{E6E6FF95-BB5A-40A6-B782-9BB7DF9C414F}"/>
              </a:ext>
            </a:extLst>
          </p:cNvPr>
          <p:cNvSpPr/>
          <p:nvPr/>
        </p:nvSpPr>
        <p:spPr>
          <a:xfrm>
            <a:off x="2054012" y="4606407"/>
            <a:ext cx="1357151" cy="553998"/>
          </a:xfrm>
          <a:prstGeom prst="rect">
            <a:avLst/>
          </a:prstGeom>
          <a:noFill/>
        </p:spPr>
        <p:txBody>
          <a:bodyPr wrap="square" lIns="91440" tIns="45720" rIns="91440" bIns="45720">
            <a:spAutoFit/>
          </a:bodyPr>
          <a:lstStyle/>
          <a:p>
            <a:pPr algn="ctr"/>
            <a:r>
              <a:rPr lang="en-US" sz="1000" b="0" cap="none" spc="0">
                <a:ln w="0"/>
                <a:solidFill>
                  <a:srgbClr val="00B050"/>
                </a:solidFill>
                <a:effectLst>
                  <a:outerShdw blurRad="38100" dist="19050" dir="2700000" algn="tl" rotWithShape="0">
                    <a:schemeClr val="dk1">
                      <a:alpha val="40000"/>
                    </a:schemeClr>
                  </a:outerShdw>
                </a:effectLst>
              </a:rPr>
              <a:t>cell phone</a:t>
            </a:r>
          </a:p>
          <a:p>
            <a:pPr algn="ctr"/>
            <a:r>
              <a:rPr lang="en-US" sz="1000" b="0" cap="none" spc="0">
                <a:ln w="0"/>
                <a:solidFill>
                  <a:srgbClr val="00B050"/>
                </a:solidFill>
                <a:effectLst>
                  <a:outerShdw blurRad="38100" dist="19050" dir="2700000" algn="tl" rotWithShape="0">
                    <a:schemeClr val="dk1">
                      <a:alpha val="40000"/>
                    </a:schemeClr>
                  </a:outerShdw>
                </a:effectLst>
              </a:rPr>
              <a:t>receiver</a:t>
            </a:r>
          </a:p>
          <a:p>
            <a:pPr algn="ctr"/>
            <a:r>
              <a:rPr lang="en-US" sz="1000" b="0" cap="none" spc="0">
                <a:ln w="0"/>
                <a:solidFill>
                  <a:srgbClr val="00B050"/>
                </a:solidFill>
                <a:effectLst>
                  <a:outerShdw blurRad="38100" dist="19050" dir="2700000" algn="tl" rotWithShape="0">
                    <a:schemeClr val="dk1">
                      <a:alpha val="40000"/>
                    </a:schemeClr>
                  </a:outerShdw>
                </a:effectLst>
              </a:rPr>
              <a:t>on</a:t>
            </a:r>
          </a:p>
        </p:txBody>
      </p:sp>
      <p:sp>
        <p:nvSpPr>
          <p:cNvPr id="51" name="Left Brace 50">
            <a:extLst>
              <a:ext uri="{FF2B5EF4-FFF2-40B4-BE49-F238E27FC236}">
                <a16:creationId xmlns:a16="http://schemas.microsoft.com/office/drawing/2014/main" id="{A5A6D5FA-7921-45C9-AC1B-1CEDFB1961A9}"/>
              </a:ext>
            </a:extLst>
          </p:cNvPr>
          <p:cNvSpPr/>
          <p:nvPr/>
        </p:nvSpPr>
        <p:spPr>
          <a:xfrm rot="16200000">
            <a:off x="3245862" y="4134677"/>
            <a:ext cx="351800" cy="433098"/>
          </a:xfrm>
          <a:prstGeom prst="leftBrac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Rectangle 54">
            <a:extLst>
              <a:ext uri="{FF2B5EF4-FFF2-40B4-BE49-F238E27FC236}">
                <a16:creationId xmlns:a16="http://schemas.microsoft.com/office/drawing/2014/main" id="{B6C0C407-553E-4D39-B72B-F6DFA77E5B22}"/>
              </a:ext>
            </a:extLst>
          </p:cNvPr>
          <p:cNvSpPr/>
          <p:nvPr/>
        </p:nvSpPr>
        <p:spPr>
          <a:xfrm>
            <a:off x="3022274" y="4591944"/>
            <a:ext cx="777778" cy="553998"/>
          </a:xfrm>
          <a:prstGeom prst="rect">
            <a:avLst/>
          </a:prstGeom>
          <a:noFill/>
        </p:spPr>
        <p:txBody>
          <a:bodyPr wrap="none" lIns="91440" tIns="45720" rIns="91440" bIns="45720">
            <a:spAutoFit/>
          </a:bodyPr>
          <a:lstStyle/>
          <a:p>
            <a:pPr algn="ctr"/>
            <a:r>
              <a:rPr lang="en-US" sz="1000" b="0" cap="none" spc="0">
                <a:ln w="0"/>
                <a:solidFill>
                  <a:srgbClr val="FF0000"/>
                </a:solidFill>
                <a:effectLst>
                  <a:outerShdw blurRad="38100" dist="19050" dir="2700000" algn="tl" rotWithShape="0">
                    <a:schemeClr val="dk1">
                      <a:alpha val="40000"/>
                    </a:schemeClr>
                  </a:outerShdw>
                </a:effectLst>
              </a:rPr>
              <a:t>cell phone</a:t>
            </a:r>
          </a:p>
          <a:p>
            <a:pPr algn="ctr"/>
            <a:r>
              <a:rPr lang="en-US" sz="1000">
                <a:ln w="0"/>
                <a:solidFill>
                  <a:srgbClr val="FF0000"/>
                </a:solidFill>
                <a:effectLst>
                  <a:outerShdw blurRad="38100" dist="19050" dir="2700000" algn="tl" rotWithShape="0">
                    <a:schemeClr val="dk1">
                      <a:alpha val="40000"/>
                    </a:schemeClr>
                  </a:outerShdw>
                </a:effectLst>
              </a:rPr>
              <a:t>t</a:t>
            </a:r>
            <a:r>
              <a:rPr lang="en-US" sz="1000" b="0" cap="none" spc="0">
                <a:ln w="0"/>
                <a:solidFill>
                  <a:srgbClr val="FF0000"/>
                </a:solidFill>
                <a:effectLst>
                  <a:outerShdw blurRad="38100" dist="19050" dir="2700000" algn="tl" rotWithShape="0">
                    <a:schemeClr val="dk1">
                      <a:alpha val="40000"/>
                    </a:schemeClr>
                  </a:outerShdw>
                </a:effectLst>
              </a:rPr>
              <a:t>ransmitter</a:t>
            </a:r>
          </a:p>
          <a:p>
            <a:pPr algn="ctr"/>
            <a:r>
              <a:rPr lang="en-US" sz="1000" b="0" cap="none" spc="0">
                <a:ln w="0"/>
                <a:solidFill>
                  <a:srgbClr val="FF0000"/>
                </a:solidFill>
                <a:effectLst>
                  <a:outerShdw blurRad="38100" dist="19050" dir="2700000" algn="tl" rotWithShape="0">
                    <a:schemeClr val="dk1">
                      <a:alpha val="40000"/>
                    </a:schemeClr>
                  </a:outerShdw>
                </a:effectLst>
              </a:rPr>
              <a:t>on</a:t>
            </a:r>
          </a:p>
        </p:txBody>
      </p:sp>
      <p:sp>
        <p:nvSpPr>
          <p:cNvPr id="61" name="Left Brace 60">
            <a:extLst>
              <a:ext uri="{FF2B5EF4-FFF2-40B4-BE49-F238E27FC236}">
                <a16:creationId xmlns:a16="http://schemas.microsoft.com/office/drawing/2014/main" id="{268B7C4F-B055-4C9B-A49A-83816D4FD46A}"/>
              </a:ext>
            </a:extLst>
          </p:cNvPr>
          <p:cNvSpPr/>
          <p:nvPr/>
        </p:nvSpPr>
        <p:spPr>
          <a:xfrm rot="16200000">
            <a:off x="3947767" y="3989754"/>
            <a:ext cx="333490" cy="755716"/>
          </a:xfrm>
          <a:prstGeom prst="leftBrac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Rectangle 61">
            <a:extLst>
              <a:ext uri="{FF2B5EF4-FFF2-40B4-BE49-F238E27FC236}">
                <a16:creationId xmlns:a16="http://schemas.microsoft.com/office/drawing/2014/main" id="{63501195-973F-4B59-A3AA-4551BB1BF888}"/>
              </a:ext>
            </a:extLst>
          </p:cNvPr>
          <p:cNvSpPr/>
          <p:nvPr/>
        </p:nvSpPr>
        <p:spPr>
          <a:xfrm>
            <a:off x="3443956" y="4606407"/>
            <a:ext cx="1357151" cy="553998"/>
          </a:xfrm>
          <a:prstGeom prst="rect">
            <a:avLst/>
          </a:prstGeom>
          <a:noFill/>
        </p:spPr>
        <p:txBody>
          <a:bodyPr wrap="square" lIns="91440" tIns="45720" rIns="91440" bIns="45720">
            <a:spAutoFit/>
          </a:bodyPr>
          <a:lstStyle/>
          <a:p>
            <a:pPr algn="ctr"/>
            <a:r>
              <a:rPr lang="en-US" sz="1000" b="0" cap="none" spc="0">
                <a:ln w="0"/>
                <a:solidFill>
                  <a:srgbClr val="00B050"/>
                </a:solidFill>
                <a:effectLst>
                  <a:outerShdw blurRad="38100" dist="19050" dir="2700000" algn="tl" rotWithShape="0">
                    <a:schemeClr val="dk1">
                      <a:alpha val="40000"/>
                    </a:schemeClr>
                  </a:outerShdw>
                </a:effectLst>
              </a:rPr>
              <a:t>cell phone</a:t>
            </a:r>
          </a:p>
          <a:p>
            <a:pPr algn="ctr"/>
            <a:r>
              <a:rPr lang="en-US" sz="1000" b="0" cap="none" spc="0">
                <a:ln w="0"/>
                <a:solidFill>
                  <a:srgbClr val="00B050"/>
                </a:solidFill>
                <a:effectLst>
                  <a:outerShdw blurRad="38100" dist="19050" dir="2700000" algn="tl" rotWithShape="0">
                    <a:schemeClr val="dk1">
                      <a:alpha val="40000"/>
                    </a:schemeClr>
                  </a:outerShdw>
                </a:effectLst>
              </a:rPr>
              <a:t>receiver</a:t>
            </a:r>
          </a:p>
          <a:p>
            <a:pPr algn="ctr"/>
            <a:r>
              <a:rPr lang="en-US" sz="1000" b="0" cap="none" spc="0">
                <a:ln w="0"/>
                <a:solidFill>
                  <a:srgbClr val="00B050"/>
                </a:solidFill>
                <a:effectLst>
                  <a:outerShdw blurRad="38100" dist="19050" dir="2700000" algn="tl" rotWithShape="0">
                    <a:schemeClr val="dk1">
                      <a:alpha val="40000"/>
                    </a:schemeClr>
                  </a:outerShdw>
                </a:effectLst>
              </a:rPr>
              <a:t>on</a:t>
            </a:r>
          </a:p>
        </p:txBody>
      </p:sp>
      <p:sp>
        <p:nvSpPr>
          <p:cNvPr id="12" name="Oval 11">
            <a:extLst>
              <a:ext uri="{FF2B5EF4-FFF2-40B4-BE49-F238E27FC236}">
                <a16:creationId xmlns:a16="http://schemas.microsoft.com/office/drawing/2014/main" id="{B43154CD-4569-4895-9ABC-9FD4CBC9614B}"/>
              </a:ext>
            </a:extLst>
          </p:cNvPr>
          <p:cNvSpPr/>
          <p:nvPr/>
        </p:nvSpPr>
        <p:spPr>
          <a:xfrm>
            <a:off x="4948349" y="2987559"/>
            <a:ext cx="136358" cy="10426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095EAAE1-253B-4C23-9E38-5BBACF3CE11D}"/>
              </a:ext>
            </a:extLst>
          </p:cNvPr>
          <p:cNvSpPr/>
          <p:nvPr/>
        </p:nvSpPr>
        <p:spPr>
          <a:xfrm>
            <a:off x="5230737" y="2987559"/>
            <a:ext cx="136358" cy="10426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B1FF7F0E-1F15-4499-AE6A-F75A6C95A2A2}"/>
              </a:ext>
            </a:extLst>
          </p:cNvPr>
          <p:cNvSpPr/>
          <p:nvPr/>
        </p:nvSpPr>
        <p:spPr>
          <a:xfrm>
            <a:off x="5513125" y="2987559"/>
            <a:ext cx="136358" cy="10426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92E6B6F2-8A54-4F7D-A227-8F22770E2728}"/>
              </a:ext>
            </a:extLst>
          </p:cNvPr>
          <p:cNvSpPr/>
          <p:nvPr/>
        </p:nvSpPr>
        <p:spPr>
          <a:xfrm>
            <a:off x="1725090" y="5230774"/>
            <a:ext cx="570990" cy="400110"/>
          </a:xfrm>
          <a:prstGeom prst="rect">
            <a:avLst/>
          </a:prstGeom>
          <a:noFill/>
        </p:spPr>
        <p:txBody>
          <a:bodyPr wrap="none" lIns="91440" tIns="45720" rIns="91440" bIns="45720">
            <a:spAutoFit/>
          </a:bodyPr>
          <a:lstStyle/>
          <a:p>
            <a:pPr algn="ctr"/>
            <a:r>
              <a:rPr lang="en-US" sz="1000" b="0" cap="none" spc="0">
                <a:ln w="0"/>
                <a:solidFill>
                  <a:srgbClr val="00B050"/>
                </a:solidFill>
                <a:effectLst>
                  <a:outerShdw blurRad="38100" dist="19050" dir="2700000" algn="tl" rotWithShape="0">
                    <a:schemeClr val="dk1">
                      <a:alpha val="40000"/>
                    </a:schemeClr>
                  </a:outerShdw>
                </a:effectLst>
              </a:rPr>
              <a:t>tag </a:t>
            </a:r>
          </a:p>
          <a:p>
            <a:pPr algn="ctr"/>
            <a:r>
              <a:rPr lang="en-US" sz="1000" b="0" cap="none" spc="0">
                <a:ln w="0"/>
                <a:solidFill>
                  <a:srgbClr val="00B050"/>
                </a:solidFill>
                <a:effectLst>
                  <a:outerShdw blurRad="38100" dist="19050" dir="2700000" algn="tl" rotWithShape="0">
                    <a:schemeClr val="dk1">
                      <a:alpha val="40000"/>
                    </a:schemeClr>
                  </a:outerShdw>
                </a:effectLst>
              </a:rPr>
              <a:t>detects</a:t>
            </a:r>
          </a:p>
        </p:txBody>
      </p:sp>
      <p:sp>
        <p:nvSpPr>
          <p:cNvPr id="67" name="Rectangle 66">
            <a:extLst>
              <a:ext uri="{FF2B5EF4-FFF2-40B4-BE49-F238E27FC236}">
                <a16:creationId xmlns:a16="http://schemas.microsoft.com/office/drawing/2014/main" id="{01C27F21-A1E9-4F36-8517-1FD501D89D55}"/>
              </a:ext>
            </a:extLst>
          </p:cNvPr>
          <p:cNvSpPr/>
          <p:nvPr/>
        </p:nvSpPr>
        <p:spPr>
          <a:xfrm>
            <a:off x="2044747" y="5210760"/>
            <a:ext cx="1357151" cy="553998"/>
          </a:xfrm>
          <a:prstGeom prst="rect">
            <a:avLst/>
          </a:prstGeom>
          <a:noFill/>
        </p:spPr>
        <p:txBody>
          <a:bodyPr wrap="square" lIns="91440" tIns="45720" rIns="91440" bIns="45720">
            <a:spAutoFit/>
          </a:bodyPr>
          <a:lstStyle/>
          <a:p>
            <a:pPr algn="ctr"/>
            <a:r>
              <a:rPr lang="en-US" sz="1000">
                <a:ln w="0"/>
                <a:solidFill>
                  <a:srgbClr val="FF0000"/>
                </a:solidFill>
                <a:effectLst>
                  <a:outerShdw blurRad="38100" dist="19050" dir="2700000" algn="tl" rotWithShape="0">
                    <a:schemeClr val="dk1">
                      <a:alpha val="40000"/>
                    </a:schemeClr>
                  </a:outerShdw>
                </a:effectLst>
              </a:rPr>
              <a:t>t</a:t>
            </a:r>
            <a:r>
              <a:rPr lang="en-US" sz="1000" b="0" cap="none" spc="0">
                <a:ln w="0"/>
                <a:solidFill>
                  <a:srgbClr val="FF0000"/>
                </a:solidFill>
                <a:effectLst>
                  <a:outerShdw blurRad="38100" dist="19050" dir="2700000" algn="tl" rotWithShape="0">
                    <a:schemeClr val="dk1">
                      <a:alpha val="40000"/>
                    </a:schemeClr>
                  </a:outerShdw>
                </a:effectLst>
              </a:rPr>
              <a:t>ag </a:t>
            </a:r>
          </a:p>
          <a:p>
            <a:pPr algn="ctr"/>
            <a:r>
              <a:rPr lang="en-US" sz="1000">
                <a:ln w="0"/>
                <a:solidFill>
                  <a:srgbClr val="FF0000"/>
                </a:solidFill>
                <a:effectLst>
                  <a:outerShdw blurRad="38100" dist="19050" dir="2700000" algn="tl" rotWithShape="0">
                    <a:schemeClr val="dk1">
                      <a:alpha val="40000"/>
                    </a:schemeClr>
                  </a:outerShdw>
                </a:effectLst>
              </a:rPr>
              <a:t>Inhibits </a:t>
            </a:r>
          </a:p>
          <a:p>
            <a:pPr algn="ctr"/>
            <a:r>
              <a:rPr lang="en-US" sz="1000">
                <a:ln w="0"/>
                <a:solidFill>
                  <a:srgbClr val="FF0000"/>
                </a:solidFill>
                <a:effectLst>
                  <a:outerShdw blurRad="38100" dist="19050" dir="2700000" algn="tl" rotWithShape="0">
                    <a:schemeClr val="dk1">
                      <a:alpha val="40000"/>
                    </a:schemeClr>
                  </a:outerShdw>
                </a:effectLst>
              </a:rPr>
              <a:t>cell phone</a:t>
            </a:r>
            <a:endParaRPr lang="en-US" sz="1000" b="0" cap="none" spc="0">
              <a:ln w="0"/>
              <a:solidFill>
                <a:srgbClr val="FF0000"/>
              </a:solidFill>
              <a:effectLst>
                <a:outerShdw blurRad="38100" dist="19050" dir="2700000" algn="tl" rotWithShape="0">
                  <a:schemeClr val="dk1">
                    <a:alpha val="40000"/>
                  </a:schemeClr>
                </a:outerShdw>
              </a:effectLst>
            </a:endParaRPr>
          </a:p>
        </p:txBody>
      </p:sp>
      <p:sp>
        <p:nvSpPr>
          <p:cNvPr id="68" name="Rectangle 67">
            <a:extLst>
              <a:ext uri="{FF2B5EF4-FFF2-40B4-BE49-F238E27FC236}">
                <a16:creationId xmlns:a16="http://schemas.microsoft.com/office/drawing/2014/main" id="{7B2FA85F-3184-4DEC-AA64-0A14F23C221F}"/>
              </a:ext>
            </a:extLst>
          </p:cNvPr>
          <p:cNvSpPr/>
          <p:nvPr/>
        </p:nvSpPr>
        <p:spPr>
          <a:xfrm>
            <a:off x="3113539" y="5213243"/>
            <a:ext cx="570990" cy="400110"/>
          </a:xfrm>
          <a:prstGeom prst="rect">
            <a:avLst/>
          </a:prstGeom>
          <a:noFill/>
        </p:spPr>
        <p:txBody>
          <a:bodyPr wrap="none" lIns="91440" tIns="45720" rIns="91440" bIns="45720">
            <a:spAutoFit/>
          </a:bodyPr>
          <a:lstStyle/>
          <a:p>
            <a:pPr algn="ctr"/>
            <a:r>
              <a:rPr lang="en-US" sz="1000" b="0" cap="none" spc="0">
                <a:ln w="0"/>
                <a:solidFill>
                  <a:srgbClr val="00B050"/>
                </a:solidFill>
                <a:effectLst>
                  <a:outerShdw blurRad="38100" dist="19050" dir="2700000" algn="tl" rotWithShape="0">
                    <a:schemeClr val="dk1">
                      <a:alpha val="40000"/>
                    </a:schemeClr>
                  </a:outerShdw>
                </a:effectLst>
              </a:rPr>
              <a:t>tag </a:t>
            </a:r>
          </a:p>
          <a:p>
            <a:pPr algn="ctr"/>
            <a:r>
              <a:rPr lang="en-US" sz="1000" b="0" cap="none" spc="0">
                <a:ln w="0"/>
                <a:solidFill>
                  <a:srgbClr val="00B050"/>
                </a:solidFill>
                <a:effectLst>
                  <a:outerShdw blurRad="38100" dist="19050" dir="2700000" algn="tl" rotWithShape="0">
                    <a:schemeClr val="dk1">
                      <a:alpha val="40000"/>
                    </a:schemeClr>
                  </a:outerShdw>
                </a:effectLst>
              </a:rPr>
              <a:t>detects</a:t>
            </a:r>
          </a:p>
        </p:txBody>
      </p:sp>
      <p:sp>
        <p:nvSpPr>
          <p:cNvPr id="69" name="Rectangle 68">
            <a:extLst>
              <a:ext uri="{FF2B5EF4-FFF2-40B4-BE49-F238E27FC236}">
                <a16:creationId xmlns:a16="http://schemas.microsoft.com/office/drawing/2014/main" id="{F887DF2A-5795-4E45-933E-A7016825AABA}"/>
              </a:ext>
            </a:extLst>
          </p:cNvPr>
          <p:cNvSpPr/>
          <p:nvPr/>
        </p:nvSpPr>
        <p:spPr>
          <a:xfrm>
            <a:off x="3433196" y="5193229"/>
            <a:ext cx="1357151" cy="553998"/>
          </a:xfrm>
          <a:prstGeom prst="rect">
            <a:avLst/>
          </a:prstGeom>
          <a:noFill/>
        </p:spPr>
        <p:txBody>
          <a:bodyPr wrap="square" lIns="91440" tIns="45720" rIns="91440" bIns="45720">
            <a:spAutoFit/>
          </a:bodyPr>
          <a:lstStyle/>
          <a:p>
            <a:pPr algn="ctr"/>
            <a:r>
              <a:rPr lang="en-US" sz="1000">
                <a:ln w="0"/>
                <a:solidFill>
                  <a:srgbClr val="FF0000"/>
                </a:solidFill>
                <a:effectLst>
                  <a:outerShdw blurRad="38100" dist="19050" dir="2700000" algn="tl" rotWithShape="0">
                    <a:schemeClr val="dk1">
                      <a:alpha val="40000"/>
                    </a:schemeClr>
                  </a:outerShdw>
                </a:effectLst>
              </a:rPr>
              <a:t>tag </a:t>
            </a:r>
          </a:p>
          <a:p>
            <a:pPr algn="ctr"/>
            <a:r>
              <a:rPr lang="en-US" sz="1000">
                <a:ln w="0"/>
                <a:solidFill>
                  <a:srgbClr val="FF0000"/>
                </a:solidFill>
                <a:effectLst>
                  <a:outerShdw blurRad="38100" dist="19050" dir="2700000" algn="tl" rotWithShape="0">
                    <a:schemeClr val="dk1">
                      <a:alpha val="40000"/>
                    </a:schemeClr>
                  </a:outerShdw>
                </a:effectLst>
              </a:rPr>
              <a:t>Inhibits </a:t>
            </a:r>
          </a:p>
          <a:p>
            <a:pPr algn="ctr"/>
            <a:r>
              <a:rPr lang="en-US" sz="1000">
                <a:ln w="0"/>
                <a:solidFill>
                  <a:srgbClr val="FF0000"/>
                </a:solidFill>
                <a:effectLst>
                  <a:outerShdw blurRad="38100" dist="19050" dir="2700000" algn="tl" rotWithShape="0">
                    <a:schemeClr val="dk1">
                      <a:alpha val="40000"/>
                    </a:schemeClr>
                  </a:outerShdw>
                </a:effectLst>
              </a:rPr>
              <a:t>cell phone</a:t>
            </a:r>
          </a:p>
        </p:txBody>
      </p:sp>
      <p:sp>
        <p:nvSpPr>
          <p:cNvPr id="14" name="TextBox 13">
            <a:extLst>
              <a:ext uri="{FF2B5EF4-FFF2-40B4-BE49-F238E27FC236}">
                <a16:creationId xmlns:a16="http://schemas.microsoft.com/office/drawing/2014/main" id="{081A9707-616B-4CD8-9659-BDC7A142A300}"/>
              </a:ext>
            </a:extLst>
          </p:cNvPr>
          <p:cNvSpPr txBox="1"/>
          <p:nvPr/>
        </p:nvSpPr>
        <p:spPr>
          <a:xfrm>
            <a:off x="7370515" y="2670259"/>
            <a:ext cx="4299283" cy="1477328"/>
          </a:xfrm>
          <a:prstGeom prst="rect">
            <a:avLst/>
          </a:prstGeom>
          <a:noFill/>
        </p:spPr>
        <p:txBody>
          <a:bodyPr wrap="square" rtlCol="0">
            <a:spAutoFit/>
          </a:bodyPr>
          <a:lstStyle/>
          <a:p>
            <a:pPr marL="285750" indent="-285750">
              <a:buFont typeface="Arial" panose="020B0604020202020204" pitchFamily="34" charset="0"/>
              <a:buChar char="•"/>
            </a:pPr>
            <a:r>
              <a:rPr lang="en-US"/>
              <a:t>The inhibitor output power is low</a:t>
            </a:r>
          </a:p>
          <a:p>
            <a:endParaRPr lang="en-US"/>
          </a:p>
          <a:p>
            <a:pPr marL="285750" indent="-285750">
              <a:buFont typeface="Arial" panose="020B0604020202020204" pitchFamily="34" charset="0"/>
              <a:buChar char="•"/>
            </a:pPr>
            <a:r>
              <a:rPr lang="en-US"/>
              <a:t>The inhibit signal is precisely timed to prevent the cell phone from receiving tower signal</a:t>
            </a:r>
          </a:p>
        </p:txBody>
      </p:sp>
      <p:sp>
        <p:nvSpPr>
          <p:cNvPr id="70" name="Left Brace 69">
            <a:extLst>
              <a:ext uri="{FF2B5EF4-FFF2-40B4-BE49-F238E27FC236}">
                <a16:creationId xmlns:a16="http://schemas.microsoft.com/office/drawing/2014/main" id="{235B0390-1F47-439B-ABC9-C8A61AA2E752}"/>
              </a:ext>
            </a:extLst>
          </p:cNvPr>
          <p:cNvSpPr/>
          <p:nvPr/>
        </p:nvSpPr>
        <p:spPr>
          <a:xfrm rot="10800000">
            <a:off x="4781604" y="4779174"/>
            <a:ext cx="333490" cy="755716"/>
          </a:xfrm>
          <a:prstGeom prst="leftBrac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Rectangle 71">
            <a:extLst>
              <a:ext uri="{FF2B5EF4-FFF2-40B4-BE49-F238E27FC236}">
                <a16:creationId xmlns:a16="http://schemas.microsoft.com/office/drawing/2014/main" id="{691300A3-DB89-429F-A137-26B7E5DA65CD}"/>
              </a:ext>
            </a:extLst>
          </p:cNvPr>
          <p:cNvSpPr/>
          <p:nvPr/>
        </p:nvSpPr>
        <p:spPr>
          <a:xfrm>
            <a:off x="5032936" y="4893406"/>
            <a:ext cx="1211354" cy="553998"/>
          </a:xfrm>
          <a:prstGeom prst="rect">
            <a:avLst/>
          </a:prstGeom>
          <a:noFill/>
        </p:spPr>
        <p:txBody>
          <a:bodyPr wrap="square" lIns="91440" tIns="45720" rIns="91440" bIns="45720">
            <a:spAutoFit/>
          </a:bodyPr>
          <a:lstStyle/>
          <a:p>
            <a:pPr algn="ctr"/>
            <a:r>
              <a:rPr lang="en-US" sz="1000">
                <a:ln w="0"/>
                <a:effectLst>
                  <a:outerShdw blurRad="38100" dist="19050" dir="2700000" algn="tl" rotWithShape="0">
                    <a:schemeClr val="dk1">
                      <a:alpha val="40000"/>
                    </a:schemeClr>
                  </a:outerShdw>
                </a:effectLst>
              </a:rPr>
              <a:t>The tag and cell phone are synchronized!</a:t>
            </a:r>
            <a:endParaRPr lang="en-US" sz="1000" b="0" cap="none" spc="0">
              <a:ln w="0"/>
              <a:effectLst>
                <a:outerShdw blurRad="38100" dist="19050" dir="2700000" algn="tl" rotWithShape="0">
                  <a:schemeClr val="dk1">
                    <a:alpha val="40000"/>
                  </a:schemeClr>
                </a:outerShdw>
              </a:effectLst>
            </a:endParaRPr>
          </a:p>
        </p:txBody>
      </p:sp>
      <p:sp>
        <p:nvSpPr>
          <p:cNvPr id="3" name="Arrow: Down 2">
            <a:extLst>
              <a:ext uri="{FF2B5EF4-FFF2-40B4-BE49-F238E27FC236}">
                <a16:creationId xmlns:a16="http://schemas.microsoft.com/office/drawing/2014/main" id="{0B8A7B1D-42D6-4DD2-BD8B-402078566E6A}"/>
              </a:ext>
            </a:extLst>
          </p:cNvPr>
          <p:cNvSpPr/>
          <p:nvPr/>
        </p:nvSpPr>
        <p:spPr>
          <a:xfrm rot="10800000">
            <a:off x="1701027" y="1771204"/>
            <a:ext cx="733161" cy="2335685"/>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vert="vert" rtlCol="0" anchor="ctr"/>
          <a:lstStyle/>
          <a:p>
            <a:pPr marL="182880"/>
            <a:r>
              <a:rPr lang="en-US" sz="1100">
                <a:ln w="0"/>
                <a:solidFill>
                  <a:schemeClr val="tx1"/>
                </a:solidFill>
                <a:effectLst>
                  <a:outerShdw blurRad="38100" dist="19050" dir="2700000" algn="tl" rotWithShape="0">
                    <a:schemeClr val="dk1">
                      <a:alpha val="40000"/>
                    </a:schemeClr>
                  </a:outerShdw>
                </a:effectLst>
              </a:rPr>
              <a:t>cell phone transmits to tower</a:t>
            </a:r>
          </a:p>
        </p:txBody>
      </p:sp>
      <p:sp>
        <p:nvSpPr>
          <p:cNvPr id="37" name="Arrow: Down 36">
            <a:extLst>
              <a:ext uri="{FF2B5EF4-FFF2-40B4-BE49-F238E27FC236}">
                <a16:creationId xmlns:a16="http://schemas.microsoft.com/office/drawing/2014/main" id="{41296360-0A29-4BE2-83E5-85718CBD9825}"/>
              </a:ext>
            </a:extLst>
          </p:cNvPr>
          <p:cNvSpPr/>
          <p:nvPr/>
        </p:nvSpPr>
        <p:spPr>
          <a:xfrm rot="10800000">
            <a:off x="3060396" y="1767793"/>
            <a:ext cx="733161" cy="2335685"/>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vert" wrap="square" lIns="91440" tIns="45720" rIns="91440" bIns="45720" numCol="1" spcCol="0" rtlCol="0" fromWordArt="0" anchor="ctr" anchorCtr="0" forceAA="0" compatLnSpc="1">
            <a:prstTxWarp prst="textNoShape">
              <a:avLst/>
            </a:prstTxWarp>
            <a:noAutofit/>
          </a:bodyPr>
          <a:lstStyle/>
          <a:p>
            <a:pPr marL="182880"/>
            <a:r>
              <a:rPr lang="en-US" sz="1100">
                <a:ln w="0"/>
                <a:solidFill>
                  <a:schemeClr val="tx1"/>
                </a:solidFill>
                <a:effectLst>
                  <a:outerShdw blurRad="38100" dist="19050" dir="2700000" algn="tl" rotWithShape="0">
                    <a:schemeClr val="dk1">
                      <a:alpha val="40000"/>
                    </a:schemeClr>
                  </a:outerShdw>
                </a:effectLst>
              </a:rPr>
              <a:t>cell phone transmits to tower</a:t>
            </a:r>
          </a:p>
        </p:txBody>
      </p:sp>
      <p:sp>
        <p:nvSpPr>
          <p:cNvPr id="38" name="Arrow: Down 37">
            <a:extLst>
              <a:ext uri="{FF2B5EF4-FFF2-40B4-BE49-F238E27FC236}">
                <a16:creationId xmlns:a16="http://schemas.microsoft.com/office/drawing/2014/main" id="{621D2DC2-86FD-48A3-9DD2-D4FBDE868882}"/>
              </a:ext>
            </a:extLst>
          </p:cNvPr>
          <p:cNvSpPr/>
          <p:nvPr/>
        </p:nvSpPr>
        <p:spPr>
          <a:xfrm>
            <a:off x="2380378" y="1774821"/>
            <a:ext cx="733161" cy="2335685"/>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vert="vert270" rtlCol="0" anchor="ctr"/>
          <a:lstStyle/>
          <a:p>
            <a:r>
              <a:rPr lang="en-US" sz="1100">
                <a:ln w="0"/>
                <a:solidFill>
                  <a:schemeClr val="tx1"/>
                </a:solidFill>
                <a:effectLst>
                  <a:outerShdw blurRad="38100" dist="19050" dir="2700000" algn="tl" rotWithShape="0">
                    <a:schemeClr val="dk1">
                      <a:alpha val="40000"/>
                    </a:schemeClr>
                  </a:outerShdw>
                </a:effectLst>
              </a:rPr>
              <a:t>cell phone  waits for response </a:t>
            </a:r>
          </a:p>
          <a:p>
            <a:r>
              <a:rPr lang="en-US" sz="1100">
                <a:ln w="0"/>
                <a:solidFill>
                  <a:schemeClr val="tx1"/>
                </a:solidFill>
                <a:effectLst>
                  <a:outerShdw blurRad="38100" dist="19050" dir="2700000" algn="tl" rotWithShape="0">
                    <a:schemeClr val="dk1">
                      <a:alpha val="40000"/>
                    </a:schemeClr>
                  </a:outerShdw>
                </a:effectLst>
              </a:rPr>
              <a:t>from tower</a:t>
            </a:r>
          </a:p>
        </p:txBody>
      </p:sp>
      <p:sp>
        <p:nvSpPr>
          <p:cNvPr id="39" name="Arrow: Down 38">
            <a:extLst>
              <a:ext uri="{FF2B5EF4-FFF2-40B4-BE49-F238E27FC236}">
                <a16:creationId xmlns:a16="http://schemas.microsoft.com/office/drawing/2014/main" id="{58255126-71A9-47CF-9717-FA1FD6E6CFCC}"/>
              </a:ext>
            </a:extLst>
          </p:cNvPr>
          <p:cNvSpPr/>
          <p:nvPr/>
        </p:nvSpPr>
        <p:spPr>
          <a:xfrm>
            <a:off x="3732194" y="1772089"/>
            <a:ext cx="733161" cy="2335685"/>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vert="vert270" rtlCol="0" anchor="ctr"/>
          <a:lstStyle/>
          <a:p>
            <a:r>
              <a:rPr lang="en-US" sz="1100">
                <a:ln w="0"/>
                <a:solidFill>
                  <a:schemeClr val="tx1"/>
                </a:solidFill>
                <a:effectLst>
                  <a:outerShdw blurRad="38100" dist="19050" dir="2700000" algn="tl" rotWithShape="0">
                    <a:schemeClr val="dk1">
                      <a:alpha val="40000"/>
                    </a:schemeClr>
                  </a:outerShdw>
                </a:effectLst>
              </a:rPr>
              <a:t>cell phone  waits for response </a:t>
            </a:r>
          </a:p>
          <a:p>
            <a:r>
              <a:rPr lang="en-US" sz="1100">
                <a:ln w="0"/>
                <a:solidFill>
                  <a:schemeClr val="tx1"/>
                </a:solidFill>
                <a:effectLst>
                  <a:outerShdw blurRad="38100" dist="19050" dir="2700000" algn="tl" rotWithShape="0">
                    <a:schemeClr val="dk1">
                      <a:alpha val="40000"/>
                    </a:schemeClr>
                  </a:outerShdw>
                </a:effectLst>
              </a:rPr>
              <a:t>from tower</a:t>
            </a:r>
          </a:p>
        </p:txBody>
      </p:sp>
    </p:spTree>
    <p:extLst>
      <p:ext uri="{BB962C8B-B14F-4D97-AF65-F5344CB8AC3E}">
        <p14:creationId xmlns:p14="http://schemas.microsoft.com/office/powerpoint/2010/main" val="460526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CB659-B88E-4896-B435-5A636841F79E}"/>
              </a:ext>
            </a:extLst>
          </p:cNvPr>
          <p:cNvSpPr>
            <a:spLocks noGrp="1"/>
          </p:cNvSpPr>
          <p:nvPr>
            <p:ph type="title"/>
          </p:nvPr>
        </p:nvSpPr>
        <p:spPr>
          <a:xfrm>
            <a:off x="556590" y="341272"/>
            <a:ext cx="11362693" cy="581080"/>
          </a:xfrm>
        </p:spPr>
        <p:txBody>
          <a:bodyPr/>
          <a:lstStyle/>
          <a:p>
            <a:r>
              <a:rPr lang="en-US" sz="2400"/>
              <a:t>The Inhibitor Effects Only Synchronized Cell Phones in Close Proximity to the Tag</a:t>
            </a:r>
          </a:p>
        </p:txBody>
      </p:sp>
      <p:sp>
        <p:nvSpPr>
          <p:cNvPr id="6" name="Slide Number Placeholder 5">
            <a:extLst>
              <a:ext uri="{FF2B5EF4-FFF2-40B4-BE49-F238E27FC236}">
                <a16:creationId xmlns:a16="http://schemas.microsoft.com/office/drawing/2014/main" id="{24E8F2DE-1FAE-49B0-A932-B4D989E7368F}"/>
              </a:ext>
            </a:extLst>
          </p:cNvPr>
          <p:cNvSpPr>
            <a:spLocks noGrp="1"/>
          </p:cNvSpPr>
          <p:nvPr>
            <p:ph type="sldNum" sz="quarter" idx="11"/>
          </p:nvPr>
        </p:nvSpPr>
        <p:spPr/>
        <p:txBody>
          <a:bodyPr/>
          <a:lstStyle/>
          <a:p>
            <a:fld id="{3967AA8C-9F11-4F25-B757-82861B6038CD}" type="slidenum">
              <a:rPr lang="en-US" smtClean="0"/>
              <a:t>13</a:t>
            </a:fld>
            <a:endParaRPr lang="en-US"/>
          </a:p>
        </p:txBody>
      </p:sp>
      <p:pic>
        <p:nvPicPr>
          <p:cNvPr id="15" name="Picture 14" descr="A picture containing clipart&#10;&#10;Description automatically generated">
            <a:extLst>
              <a:ext uri="{FF2B5EF4-FFF2-40B4-BE49-F238E27FC236}">
                <a16:creationId xmlns:a16="http://schemas.microsoft.com/office/drawing/2014/main" id="{0FC5CD61-8A8F-4EFE-95F3-F3ACBA910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
        <p:nvSpPr>
          <p:cNvPr id="14" name="TextBox 13">
            <a:extLst>
              <a:ext uri="{FF2B5EF4-FFF2-40B4-BE49-F238E27FC236}">
                <a16:creationId xmlns:a16="http://schemas.microsoft.com/office/drawing/2014/main" id="{081A9707-616B-4CD8-9659-BDC7A142A300}"/>
              </a:ext>
            </a:extLst>
          </p:cNvPr>
          <p:cNvSpPr txBox="1"/>
          <p:nvPr/>
        </p:nvSpPr>
        <p:spPr>
          <a:xfrm>
            <a:off x="4382758" y="4843895"/>
            <a:ext cx="6266498" cy="1092607"/>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000"/>
              <a:t>The Tag inhibitor signal is low power</a:t>
            </a:r>
          </a:p>
          <a:p>
            <a:pPr marL="285750" indent="-285750">
              <a:spcAft>
                <a:spcPts val="600"/>
              </a:spcAft>
              <a:buFont typeface="Arial" panose="020B0604020202020204" pitchFamily="34" charset="0"/>
              <a:buChar char="•"/>
            </a:pPr>
            <a:r>
              <a:rPr lang="en-US" sz="2000"/>
              <a:t>The inhibit signal is precisely timed to prevent the single proximate cell phone from receiving tower signal</a:t>
            </a:r>
          </a:p>
        </p:txBody>
      </p:sp>
      <p:pic>
        <p:nvPicPr>
          <p:cNvPr id="1026" name="Picture 2" descr="Image result for cell phone tower drawing">
            <a:extLst>
              <a:ext uri="{FF2B5EF4-FFF2-40B4-BE49-F238E27FC236}">
                <a16:creationId xmlns:a16="http://schemas.microsoft.com/office/drawing/2014/main" id="{85B43936-F0C4-4AD3-B6DC-442D1CAB00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2729" y="1404844"/>
            <a:ext cx="1514475" cy="302895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descr="A picture containing indoor, sitting, belt&#10;&#10;Description automatically generated">
            <a:extLst>
              <a:ext uri="{FF2B5EF4-FFF2-40B4-BE49-F238E27FC236}">
                <a16:creationId xmlns:a16="http://schemas.microsoft.com/office/drawing/2014/main" id="{8EE00ECC-C552-427F-84B4-A102EE68CE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36018" y="3523719"/>
            <a:ext cx="1187726" cy="908120"/>
          </a:xfrm>
          <a:prstGeom prst="rect">
            <a:avLst/>
          </a:prstGeom>
        </p:spPr>
      </p:pic>
      <p:grpSp>
        <p:nvGrpSpPr>
          <p:cNvPr id="13" name="Group 12">
            <a:extLst>
              <a:ext uri="{FF2B5EF4-FFF2-40B4-BE49-F238E27FC236}">
                <a16:creationId xmlns:a16="http://schemas.microsoft.com/office/drawing/2014/main" id="{288E981B-7150-4C1A-BF0F-48B67EF88F94}"/>
              </a:ext>
            </a:extLst>
          </p:cNvPr>
          <p:cNvGrpSpPr/>
          <p:nvPr/>
        </p:nvGrpSpPr>
        <p:grpSpPr>
          <a:xfrm rot="2511646">
            <a:off x="511423" y="1508246"/>
            <a:ext cx="1190448" cy="1371790"/>
            <a:chOff x="783131" y="1611924"/>
            <a:chExt cx="1190448" cy="1371790"/>
          </a:xfrm>
        </p:grpSpPr>
        <p:pic>
          <p:nvPicPr>
            <p:cNvPr id="5" name="Picture 4">
              <a:extLst>
                <a:ext uri="{FF2B5EF4-FFF2-40B4-BE49-F238E27FC236}">
                  <a16:creationId xmlns:a16="http://schemas.microsoft.com/office/drawing/2014/main" id="{795CF8DF-33D3-4131-A20E-5C8976D5A3AE}"/>
                </a:ext>
              </a:extLst>
            </p:cNvPr>
            <p:cNvPicPr>
              <a:picLocks noChangeAspect="1"/>
            </p:cNvPicPr>
            <p:nvPr/>
          </p:nvPicPr>
          <p:blipFill rotWithShape="1">
            <a:blip r:embed="rId5">
              <a:extLst>
                <a:ext uri="{28A0092B-C50C-407E-A947-70E740481C1C}">
                  <a14:useLocalDpi xmlns:a14="http://schemas.microsoft.com/office/drawing/2010/main" val="0"/>
                </a:ext>
              </a:extLst>
            </a:blip>
            <a:srcRect r="-579"/>
            <a:stretch/>
          </p:blipFill>
          <p:spPr>
            <a:xfrm>
              <a:off x="783131" y="1611924"/>
              <a:ext cx="1187726" cy="1371790"/>
            </a:xfrm>
            <a:prstGeom prst="rect">
              <a:avLst/>
            </a:prstGeom>
          </p:spPr>
        </p:pic>
        <p:sp>
          <p:nvSpPr>
            <p:cNvPr id="9" name="Rectangle 8">
              <a:extLst>
                <a:ext uri="{FF2B5EF4-FFF2-40B4-BE49-F238E27FC236}">
                  <a16:creationId xmlns:a16="http://schemas.microsoft.com/office/drawing/2014/main" id="{80D4C835-2155-49CB-BEDB-C8D271F0ED4A}"/>
                </a:ext>
              </a:extLst>
            </p:cNvPr>
            <p:cNvSpPr/>
            <p:nvPr/>
          </p:nvSpPr>
          <p:spPr>
            <a:xfrm>
              <a:off x="1866897" y="1619068"/>
              <a:ext cx="106682" cy="390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Rounded Corners 16">
            <a:extLst>
              <a:ext uri="{FF2B5EF4-FFF2-40B4-BE49-F238E27FC236}">
                <a16:creationId xmlns:a16="http://schemas.microsoft.com/office/drawing/2014/main" id="{3F6C8331-2D66-45AC-B2EE-154850381DB0}"/>
              </a:ext>
            </a:extLst>
          </p:cNvPr>
          <p:cNvSpPr/>
          <p:nvPr/>
        </p:nvSpPr>
        <p:spPr>
          <a:xfrm>
            <a:off x="2036685" y="1657288"/>
            <a:ext cx="2112264" cy="2889786"/>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30D2472B-BA2A-4E7F-9252-B65E4778F337}"/>
              </a:ext>
            </a:extLst>
          </p:cNvPr>
          <p:cNvGrpSpPr/>
          <p:nvPr/>
        </p:nvGrpSpPr>
        <p:grpSpPr>
          <a:xfrm rot="493037">
            <a:off x="2874441" y="1363411"/>
            <a:ext cx="5189092" cy="834712"/>
            <a:chOff x="1573067" y="1965790"/>
            <a:chExt cx="4705444" cy="834712"/>
          </a:xfrm>
        </p:grpSpPr>
        <p:pic>
          <p:nvPicPr>
            <p:cNvPr id="1034" name="Picture 10" descr="Image result for lightning bolt">
              <a:extLst>
                <a:ext uri="{FF2B5EF4-FFF2-40B4-BE49-F238E27FC236}">
                  <a16:creationId xmlns:a16="http://schemas.microsoft.com/office/drawing/2014/main" id="{9D077C0E-1205-45FA-9A41-3A01A90BBB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5064811">
              <a:off x="3558369" y="-19512"/>
              <a:ext cx="734840" cy="4705444"/>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F9593EE6-9688-4D6F-80EF-AABD6BAD94A2}"/>
                </a:ext>
              </a:extLst>
            </p:cNvPr>
            <p:cNvSpPr txBox="1"/>
            <p:nvPr/>
          </p:nvSpPr>
          <p:spPr>
            <a:xfrm rot="20927314">
              <a:off x="2714075" y="2431170"/>
              <a:ext cx="3236562" cy="369332"/>
            </a:xfrm>
            <a:prstGeom prst="rect">
              <a:avLst/>
            </a:prstGeom>
            <a:noFill/>
          </p:spPr>
          <p:txBody>
            <a:bodyPr wrap="square" rtlCol="0">
              <a:spAutoFit/>
            </a:bodyPr>
            <a:lstStyle/>
            <a:p>
              <a:r>
                <a:rPr lang="en-US"/>
                <a:t>Cell phone transmits to tower</a:t>
              </a:r>
            </a:p>
          </p:txBody>
        </p:sp>
      </p:grpSp>
      <p:grpSp>
        <p:nvGrpSpPr>
          <p:cNvPr id="21" name="Group 20">
            <a:extLst>
              <a:ext uri="{FF2B5EF4-FFF2-40B4-BE49-F238E27FC236}">
                <a16:creationId xmlns:a16="http://schemas.microsoft.com/office/drawing/2014/main" id="{91081FC3-E682-49E6-BA8F-963A589B8198}"/>
              </a:ext>
            </a:extLst>
          </p:cNvPr>
          <p:cNvGrpSpPr/>
          <p:nvPr/>
        </p:nvGrpSpPr>
        <p:grpSpPr>
          <a:xfrm rot="490673">
            <a:off x="4162947" y="1562929"/>
            <a:ext cx="3931416" cy="845957"/>
            <a:chOff x="2236123" y="2057402"/>
            <a:chExt cx="4052778" cy="845957"/>
          </a:xfrm>
        </p:grpSpPr>
        <p:pic>
          <p:nvPicPr>
            <p:cNvPr id="45" name="Picture 10" descr="Image result for lightning bolt">
              <a:extLst>
                <a:ext uri="{FF2B5EF4-FFF2-40B4-BE49-F238E27FC236}">
                  <a16:creationId xmlns:a16="http://schemas.microsoft.com/office/drawing/2014/main" id="{13BB5FC6-EBEE-4729-856C-65D42F379D0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a:stretch/>
          </p:blipFill>
          <p:spPr bwMode="auto">
            <a:xfrm rot="16020311" flipV="1">
              <a:off x="3895092" y="398433"/>
              <a:ext cx="734840" cy="4052778"/>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a:extLst>
                <a:ext uri="{FF2B5EF4-FFF2-40B4-BE49-F238E27FC236}">
                  <a16:creationId xmlns:a16="http://schemas.microsoft.com/office/drawing/2014/main" id="{E74B84CF-BF41-4221-A968-34672AFDF39A}"/>
                </a:ext>
              </a:extLst>
            </p:cNvPr>
            <p:cNvSpPr txBox="1"/>
            <p:nvPr/>
          </p:nvSpPr>
          <p:spPr>
            <a:xfrm rot="20927314">
              <a:off x="2778056" y="2534027"/>
              <a:ext cx="3236562" cy="369332"/>
            </a:xfrm>
            <a:prstGeom prst="rect">
              <a:avLst/>
            </a:prstGeom>
            <a:noFill/>
          </p:spPr>
          <p:txBody>
            <a:bodyPr wrap="square" rtlCol="0">
              <a:spAutoFit/>
            </a:bodyPr>
            <a:lstStyle/>
            <a:p>
              <a:r>
                <a:rPr lang="en-US"/>
                <a:t>Tower responds to cell phone</a:t>
              </a:r>
            </a:p>
          </p:txBody>
        </p:sp>
      </p:grpSp>
      <p:grpSp>
        <p:nvGrpSpPr>
          <p:cNvPr id="24" name="Group 23">
            <a:extLst>
              <a:ext uri="{FF2B5EF4-FFF2-40B4-BE49-F238E27FC236}">
                <a16:creationId xmlns:a16="http://schemas.microsoft.com/office/drawing/2014/main" id="{E755D48A-E46D-4423-BAF3-B2AD1D7F0F62}"/>
              </a:ext>
            </a:extLst>
          </p:cNvPr>
          <p:cNvGrpSpPr/>
          <p:nvPr/>
        </p:nvGrpSpPr>
        <p:grpSpPr>
          <a:xfrm rot="21424154">
            <a:off x="3662293" y="1897376"/>
            <a:ext cx="1708457" cy="1707151"/>
            <a:chOff x="3089424" y="3580118"/>
            <a:chExt cx="1708457" cy="845530"/>
          </a:xfrm>
        </p:grpSpPr>
        <p:pic>
          <p:nvPicPr>
            <p:cNvPr id="18" name="Picture 17">
              <a:extLst>
                <a:ext uri="{FF2B5EF4-FFF2-40B4-BE49-F238E27FC236}">
                  <a16:creationId xmlns:a16="http://schemas.microsoft.com/office/drawing/2014/main" id="{FE524490-8191-4DCD-A5A8-A9D738873660}"/>
                </a:ext>
              </a:extLst>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rot="11535706">
              <a:off x="3089424" y="3580118"/>
              <a:ext cx="365073" cy="845530"/>
            </a:xfrm>
            <a:prstGeom prst="rect">
              <a:avLst/>
            </a:prstGeom>
          </p:spPr>
        </p:pic>
        <p:sp>
          <p:nvSpPr>
            <p:cNvPr id="23" name="Rectangle 22">
              <a:extLst>
                <a:ext uri="{FF2B5EF4-FFF2-40B4-BE49-F238E27FC236}">
                  <a16:creationId xmlns:a16="http://schemas.microsoft.com/office/drawing/2014/main" id="{F2FDDA52-1D1E-4D56-A606-CC9A74645B85}"/>
                </a:ext>
              </a:extLst>
            </p:cNvPr>
            <p:cNvSpPr/>
            <p:nvPr/>
          </p:nvSpPr>
          <p:spPr>
            <a:xfrm rot="175846">
              <a:off x="3517205" y="3967451"/>
              <a:ext cx="1280676" cy="411582"/>
            </a:xfrm>
            <a:prstGeom prst="rect">
              <a:avLst/>
            </a:prstGeom>
          </p:spPr>
          <p:txBody>
            <a:bodyPr wrap="square">
              <a:spAutoFit/>
            </a:bodyPr>
            <a:lstStyle/>
            <a:p>
              <a:r>
                <a:rPr lang="en-US" sz="1200">
                  <a:solidFill>
                    <a:srgbClr val="FF0000"/>
                  </a:solidFill>
                </a:rPr>
                <a:t>Tag inhibits the cell phone from receiving tower response</a:t>
              </a:r>
            </a:p>
          </p:txBody>
        </p:sp>
      </p:grpSp>
      <p:sp>
        <p:nvSpPr>
          <p:cNvPr id="56" name="TextBox 55">
            <a:extLst>
              <a:ext uri="{FF2B5EF4-FFF2-40B4-BE49-F238E27FC236}">
                <a16:creationId xmlns:a16="http://schemas.microsoft.com/office/drawing/2014/main" id="{0A72F63A-F8E9-47AC-AEAC-7A80449564D7}"/>
              </a:ext>
            </a:extLst>
          </p:cNvPr>
          <p:cNvSpPr txBox="1"/>
          <p:nvPr/>
        </p:nvSpPr>
        <p:spPr>
          <a:xfrm>
            <a:off x="1973851" y="4547634"/>
            <a:ext cx="2341889" cy="738664"/>
          </a:xfrm>
          <a:prstGeom prst="rect">
            <a:avLst/>
          </a:prstGeom>
          <a:noFill/>
        </p:spPr>
        <p:txBody>
          <a:bodyPr wrap="square" rtlCol="0">
            <a:spAutoFit/>
          </a:bodyPr>
          <a:lstStyle/>
          <a:p>
            <a:pPr algn="ctr"/>
            <a:r>
              <a:rPr lang="en-US" sz="1400" i="1"/>
              <a:t>Tag quickly determines cell phone technology and prepares inhibiting signal</a:t>
            </a:r>
          </a:p>
        </p:txBody>
      </p:sp>
      <p:pic>
        <p:nvPicPr>
          <p:cNvPr id="57" name="Content Placeholder 3">
            <a:extLst>
              <a:ext uri="{FF2B5EF4-FFF2-40B4-BE49-F238E27FC236}">
                <a16:creationId xmlns:a16="http://schemas.microsoft.com/office/drawing/2014/main" id="{24E12985-2B24-4E38-8340-65F6456CBA55}"/>
              </a:ext>
            </a:extLst>
          </p:cNvPr>
          <p:cNvPicPr>
            <a:picLocks/>
          </p:cNvPicPr>
          <p:nvPr/>
        </p:nvPicPr>
        <p:blipFill rotWithShape="1">
          <a:blip r:embed="rId9" cstate="print">
            <a:extLst>
              <a:ext uri="{28A0092B-C50C-407E-A947-70E740481C1C}">
                <a14:useLocalDpi xmlns:a14="http://schemas.microsoft.com/office/drawing/2010/main" val="0"/>
              </a:ext>
            </a:extLst>
          </a:blip>
          <a:srcRect/>
          <a:stretch/>
        </p:blipFill>
        <p:spPr bwMode="auto">
          <a:xfrm>
            <a:off x="2252254" y="1687826"/>
            <a:ext cx="757769" cy="1771712"/>
          </a:xfrm>
          <a:prstGeom prst="rect">
            <a:avLst/>
          </a:prstGeom>
          <a:noFill/>
          <a:ln w="9525" cap="flat">
            <a:noFill/>
            <a:round/>
            <a:headEnd/>
            <a:tailEnd/>
          </a:ln>
        </p:spPr>
      </p:pic>
      <p:grpSp>
        <p:nvGrpSpPr>
          <p:cNvPr id="22" name="Group 21">
            <a:extLst>
              <a:ext uri="{FF2B5EF4-FFF2-40B4-BE49-F238E27FC236}">
                <a16:creationId xmlns:a16="http://schemas.microsoft.com/office/drawing/2014/main" id="{3777E8A4-6E9F-4FC2-9915-085BE9B732F9}"/>
              </a:ext>
            </a:extLst>
          </p:cNvPr>
          <p:cNvGrpSpPr/>
          <p:nvPr/>
        </p:nvGrpSpPr>
        <p:grpSpPr>
          <a:xfrm rot="20737794">
            <a:off x="1862312" y="1998619"/>
            <a:ext cx="1636833" cy="1828755"/>
            <a:chOff x="140566" y="2780728"/>
            <a:chExt cx="1636833" cy="871418"/>
          </a:xfrm>
        </p:grpSpPr>
        <p:pic>
          <p:nvPicPr>
            <p:cNvPr id="48" name="Picture 10" descr="Image result for lightning bolt">
              <a:extLst>
                <a:ext uri="{FF2B5EF4-FFF2-40B4-BE49-F238E27FC236}">
                  <a16:creationId xmlns:a16="http://schemas.microsoft.com/office/drawing/2014/main" id="{B2828DED-F06C-4311-8AED-32A64AC7F2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638164">
              <a:off x="1420166" y="2780728"/>
              <a:ext cx="357233" cy="871418"/>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8055B46F-A601-49F2-A9A0-9F53435062DF}"/>
                </a:ext>
              </a:extLst>
            </p:cNvPr>
            <p:cNvSpPr txBox="1"/>
            <p:nvPr/>
          </p:nvSpPr>
          <p:spPr>
            <a:xfrm rot="145925">
              <a:off x="140566" y="3429149"/>
              <a:ext cx="1566505" cy="205322"/>
            </a:xfrm>
            <a:prstGeom prst="rect">
              <a:avLst/>
            </a:prstGeom>
            <a:noFill/>
          </p:spPr>
          <p:txBody>
            <a:bodyPr wrap="square" rtlCol="0">
              <a:spAutoFit/>
            </a:bodyPr>
            <a:lstStyle/>
            <a:p>
              <a:r>
                <a:rPr lang="en-US" sz="1100"/>
                <a:t>Cell phone transmission detected by Tag</a:t>
              </a:r>
            </a:p>
          </p:txBody>
        </p:sp>
      </p:grpSp>
      <p:pic>
        <p:nvPicPr>
          <p:cNvPr id="26" name="Picture 25">
            <a:extLst>
              <a:ext uri="{FF2B5EF4-FFF2-40B4-BE49-F238E27FC236}">
                <a16:creationId xmlns:a16="http://schemas.microsoft.com/office/drawing/2014/main" id="{72309A48-7EA9-4482-8E1D-CC2BFE32FCB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6165" y="2668027"/>
            <a:ext cx="1166003" cy="1988805"/>
          </a:xfrm>
          <a:prstGeom prst="rect">
            <a:avLst/>
          </a:prstGeom>
        </p:spPr>
      </p:pic>
      <p:grpSp>
        <p:nvGrpSpPr>
          <p:cNvPr id="29" name="Group 28">
            <a:extLst>
              <a:ext uri="{FF2B5EF4-FFF2-40B4-BE49-F238E27FC236}">
                <a16:creationId xmlns:a16="http://schemas.microsoft.com/office/drawing/2014/main" id="{3600AA21-CE45-43C1-B66D-11110C076EEC}"/>
              </a:ext>
            </a:extLst>
          </p:cNvPr>
          <p:cNvGrpSpPr/>
          <p:nvPr/>
        </p:nvGrpSpPr>
        <p:grpSpPr>
          <a:xfrm>
            <a:off x="740337" y="3757636"/>
            <a:ext cx="922500" cy="1914897"/>
            <a:chOff x="646743" y="3803398"/>
            <a:chExt cx="922500" cy="1914897"/>
          </a:xfrm>
        </p:grpSpPr>
        <p:pic>
          <p:nvPicPr>
            <p:cNvPr id="27" name="Picture 26">
              <a:extLst>
                <a:ext uri="{FF2B5EF4-FFF2-40B4-BE49-F238E27FC236}">
                  <a16:creationId xmlns:a16="http://schemas.microsoft.com/office/drawing/2014/main" id="{733CD0B7-49BA-4262-B9BD-A86B1BD48FC5}"/>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646743" y="3803398"/>
              <a:ext cx="882020" cy="1914897"/>
            </a:xfrm>
            <a:prstGeom prst="rect">
              <a:avLst/>
            </a:prstGeom>
          </p:spPr>
        </p:pic>
        <p:sp>
          <p:nvSpPr>
            <p:cNvPr id="28" name="Rectangle: Rounded Corners 27">
              <a:extLst>
                <a:ext uri="{FF2B5EF4-FFF2-40B4-BE49-F238E27FC236}">
                  <a16:creationId xmlns:a16="http://schemas.microsoft.com/office/drawing/2014/main" id="{7664AC53-9652-4C38-B040-2F00669CA8B1}"/>
                </a:ext>
              </a:extLst>
            </p:cNvPr>
            <p:cNvSpPr/>
            <p:nvPr/>
          </p:nvSpPr>
          <p:spPr>
            <a:xfrm rot="547367">
              <a:off x="1488281" y="5133975"/>
              <a:ext cx="80962" cy="5000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TextBox 62">
            <a:extLst>
              <a:ext uri="{FF2B5EF4-FFF2-40B4-BE49-F238E27FC236}">
                <a16:creationId xmlns:a16="http://schemas.microsoft.com/office/drawing/2014/main" id="{FB0F12EA-CB63-4BAC-983E-1385B0D64F76}"/>
              </a:ext>
            </a:extLst>
          </p:cNvPr>
          <p:cNvSpPr txBox="1"/>
          <p:nvPr/>
        </p:nvSpPr>
        <p:spPr>
          <a:xfrm>
            <a:off x="135897" y="5672533"/>
            <a:ext cx="1939472" cy="584775"/>
          </a:xfrm>
          <a:prstGeom prst="rect">
            <a:avLst/>
          </a:prstGeom>
          <a:noFill/>
        </p:spPr>
        <p:txBody>
          <a:bodyPr wrap="square" rtlCol="0">
            <a:spAutoFit/>
          </a:bodyPr>
          <a:lstStyle/>
          <a:p>
            <a:pPr algn="ctr"/>
            <a:r>
              <a:rPr lang="en-US" sz="1600"/>
              <a:t>Other cell phones are not affected</a:t>
            </a:r>
          </a:p>
        </p:txBody>
      </p:sp>
    </p:spTree>
    <p:extLst>
      <p:ext uri="{BB962C8B-B14F-4D97-AF65-F5344CB8AC3E}">
        <p14:creationId xmlns:p14="http://schemas.microsoft.com/office/powerpoint/2010/main" val="1679996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2000"/>
                                        <p:tgtEl>
                                          <p:spTgt spid="20"/>
                                        </p:tgtEl>
                                      </p:cBhvr>
                                    </p:animEffect>
                                  </p:childTnLst>
                                </p:cTn>
                              </p:par>
                              <p:par>
                                <p:cTn id="8" presetID="22" presetClass="entr" presetSubtype="1"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up)">
                                      <p:cBhvr>
                                        <p:cTn id="10" dur="2000"/>
                                        <p:tgtEl>
                                          <p:spTgt spid="22"/>
                                        </p:tgtEl>
                                      </p:cBhvr>
                                    </p:animEffect>
                                  </p:childTnLst>
                                </p:cTn>
                              </p:par>
                            </p:childTnLst>
                          </p:cTn>
                        </p:par>
                        <p:par>
                          <p:cTn id="11" fill="hold">
                            <p:stCondLst>
                              <p:cond delay="2000"/>
                            </p:stCondLst>
                            <p:childTnLst>
                              <p:par>
                                <p:cTn id="12" presetID="53" presetClass="entr" presetSubtype="16" fill="hold" grpId="0" nodeType="after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p:cTn id="14" dur="500" fill="hold"/>
                                        <p:tgtEl>
                                          <p:spTgt spid="56"/>
                                        </p:tgtEl>
                                        <p:attrNameLst>
                                          <p:attrName>ppt_w</p:attrName>
                                        </p:attrNameLst>
                                      </p:cBhvr>
                                      <p:tavLst>
                                        <p:tav tm="0">
                                          <p:val>
                                            <p:fltVal val="0"/>
                                          </p:val>
                                        </p:tav>
                                        <p:tav tm="100000">
                                          <p:val>
                                            <p:strVal val="#ppt_w"/>
                                          </p:val>
                                        </p:tav>
                                      </p:tavLst>
                                    </p:anim>
                                    <p:anim calcmode="lin" valueType="num">
                                      <p:cBhvr>
                                        <p:cTn id="15" dur="500" fill="hold"/>
                                        <p:tgtEl>
                                          <p:spTgt spid="56"/>
                                        </p:tgtEl>
                                        <p:attrNameLst>
                                          <p:attrName>ppt_h</p:attrName>
                                        </p:attrNameLst>
                                      </p:cBhvr>
                                      <p:tavLst>
                                        <p:tav tm="0">
                                          <p:val>
                                            <p:fltVal val="0"/>
                                          </p:val>
                                        </p:tav>
                                        <p:tav tm="100000">
                                          <p:val>
                                            <p:strVal val="#ppt_h"/>
                                          </p:val>
                                        </p:tav>
                                      </p:tavLst>
                                    </p:anim>
                                    <p:animEffect transition="in" filter="fade">
                                      <p:cBhvr>
                                        <p:cTn id="16" dur="500"/>
                                        <p:tgtEl>
                                          <p:spTgt spid="56"/>
                                        </p:tgtEl>
                                      </p:cBhvr>
                                    </p:animEffect>
                                  </p:childTnLst>
                                </p:cTn>
                              </p:par>
                              <p:par>
                                <p:cTn id="17" presetID="26" presetClass="emph" presetSubtype="0" repeatCount="2000" fill="hold" grpId="1" nodeType="withEffect">
                                  <p:stCondLst>
                                    <p:cond delay="1000"/>
                                  </p:stCondLst>
                                  <p:childTnLst>
                                    <p:animEffect transition="out" filter="fade">
                                      <p:cBhvr>
                                        <p:cTn id="18" dur="500" tmFilter="0, 0; .2, .5; .8, .5; 1, 0"/>
                                        <p:tgtEl>
                                          <p:spTgt spid="56"/>
                                        </p:tgtEl>
                                      </p:cBhvr>
                                    </p:animEffect>
                                    <p:animScale>
                                      <p:cBhvr>
                                        <p:cTn id="19" dur="250" autoRev="1" fill="hold"/>
                                        <p:tgtEl>
                                          <p:spTgt spid="56"/>
                                        </p:tgtEl>
                                      </p:cBhvr>
                                      <p:by x="105000" y="105000"/>
                                    </p:animScale>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nodeType="clickEffect">
                                  <p:stCondLst>
                                    <p:cond delay="0"/>
                                  </p:stCondLst>
                                  <p:childTnLst>
                                    <p:set>
                                      <p:cBhvr>
                                        <p:cTn id="23" dur="1" fill="hold">
                                          <p:stCondLst>
                                            <p:cond delay="0"/>
                                          </p:stCondLst>
                                        </p:cTn>
                                        <p:tgtEl>
                                          <p:spTgt spid="20"/>
                                        </p:tgtEl>
                                        <p:attrNameLst>
                                          <p:attrName>style.visibility</p:attrName>
                                        </p:attrNameLst>
                                      </p:cBhvr>
                                      <p:to>
                                        <p:strVal val="hidden"/>
                                      </p:to>
                                    </p:set>
                                  </p:childTnLst>
                                </p:cTn>
                              </p:par>
                              <p:par>
                                <p:cTn id="24" presetID="1" presetClass="exit" presetSubtype="0" fill="hold" nodeType="withEffect">
                                  <p:stCondLst>
                                    <p:cond delay="0"/>
                                  </p:stCondLst>
                                  <p:childTnLst>
                                    <p:set>
                                      <p:cBhvr>
                                        <p:cTn id="25" dur="1" fill="hold">
                                          <p:stCondLst>
                                            <p:cond delay="0"/>
                                          </p:stCondLst>
                                        </p:cTn>
                                        <p:tgtEl>
                                          <p:spTgt spid="22"/>
                                        </p:tgtEl>
                                        <p:attrNameLst>
                                          <p:attrName>style.visibility</p:attrName>
                                        </p:attrNameLst>
                                      </p:cBhvr>
                                      <p:to>
                                        <p:strVal val="hidden"/>
                                      </p:to>
                                    </p:set>
                                  </p:childTnLst>
                                </p:cTn>
                              </p:par>
                              <p:par>
                                <p:cTn id="26" presetID="1" presetClass="exit" presetSubtype="0" fill="hold" grpId="2" nodeType="withEffect">
                                  <p:stCondLst>
                                    <p:cond delay="0"/>
                                  </p:stCondLst>
                                  <p:childTnLst>
                                    <p:set>
                                      <p:cBhvr>
                                        <p:cTn id="27" dur="1" fill="hold">
                                          <p:stCondLst>
                                            <p:cond delay="0"/>
                                          </p:stCondLst>
                                        </p:cTn>
                                        <p:tgtEl>
                                          <p:spTgt spid="56"/>
                                        </p:tgtEl>
                                        <p:attrNameLst>
                                          <p:attrName>style.visibility</p:attrName>
                                        </p:attrNameLst>
                                      </p:cBhvr>
                                      <p:to>
                                        <p:strVal val="hidden"/>
                                      </p:to>
                                    </p:set>
                                  </p:childTnLst>
                                </p:cTn>
                              </p:par>
                              <p:par>
                                <p:cTn id="28" presetID="22" presetClass="entr" presetSubtype="2"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right)">
                                      <p:cBhvr>
                                        <p:cTn id="30" dur="2000"/>
                                        <p:tgtEl>
                                          <p:spTgt spid="21"/>
                                        </p:tgtEl>
                                      </p:cBhvr>
                                    </p:animEffect>
                                  </p:childTnLst>
                                </p:cTn>
                              </p:par>
                              <p:par>
                                <p:cTn id="31" presetID="22" presetClass="entr" presetSubtype="4" fill="hold" nodeType="withEffect">
                                  <p:stCondLst>
                                    <p:cond delay="1200"/>
                                  </p:stCondLst>
                                  <p:childTnLst>
                                    <p:set>
                                      <p:cBhvr>
                                        <p:cTn id="32" dur="1" fill="hold">
                                          <p:stCondLst>
                                            <p:cond delay="0"/>
                                          </p:stCondLst>
                                        </p:cTn>
                                        <p:tgtEl>
                                          <p:spTgt spid="24"/>
                                        </p:tgtEl>
                                        <p:attrNameLst>
                                          <p:attrName>style.visibility</p:attrName>
                                        </p:attrNameLst>
                                      </p:cBhvr>
                                      <p:to>
                                        <p:strVal val="visible"/>
                                      </p:to>
                                    </p:set>
                                    <p:animEffect transition="in" filter="wipe(down)">
                                      <p:cBhvr>
                                        <p:cTn id="33" dur="500"/>
                                        <p:tgtEl>
                                          <p:spTgt spid="2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fade">
                                      <p:cBhvr>
                                        <p:cTn id="38" dur="500"/>
                                        <p:tgtEl>
                                          <p:spTgt spid="63"/>
                                        </p:tgtEl>
                                      </p:cBhvr>
                                    </p:animEffect>
                                  </p:childTnLst>
                                </p:cTn>
                              </p:par>
                              <p:par>
                                <p:cTn id="39" presetID="10"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10" presetClass="entr" presetSubtype="0"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56" grpId="0"/>
      <p:bldP spid="56" grpId="1"/>
      <p:bldP spid="56" grpId="2"/>
      <p:bldP spid="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CB659-B88E-4896-B435-5A636841F79E}"/>
              </a:ext>
            </a:extLst>
          </p:cNvPr>
          <p:cNvSpPr>
            <a:spLocks noGrp="1"/>
          </p:cNvSpPr>
          <p:nvPr>
            <p:ph type="title"/>
          </p:nvPr>
        </p:nvSpPr>
        <p:spPr>
          <a:xfrm>
            <a:off x="556590" y="341272"/>
            <a:ext cx="11362693" cy="581080"/>
          </a:xfrm>
        </p:spPr>
        <p:txBody>
          <a:bodyPr/>
          <a:lstStyle/>
          <a:p>
            <a:r>
              <a:rPr lang="en-US" sz="2400"/>
              <a:t>Cell Detect Inc.</a:t>
            </a:r>
          </a:p>
        </p:txBody>
      </p:sp>
      <p:sp>
        <p:nvSpPr>
          <p:cNvPr id="6" name="Slide Number Placeholder 5">
            <a:extLst>
              <a:ext uri="{FF2B5EF4-FFF2-40B4-BE49-F238E27FC236}">
                <a16:creationId xmlns:a16="http://schemas.microsoft.com/office/drawing/2014/main" id="{24E8F2DE-1FAE-49B0-A932-B4D989E7368F}"/>
              </a:ext>
            </a:extLst>
          </p:cNvPr>
          <p:cNvSpPr>
            <a:spLocks noGrp="1"/>
          </p:cNvSpPr>
          <p:nvPr>
            <p:ph type="sldNum" sz="quarter" idx="11"/>
          </p:nvPr>
        </p:nvSpPr>
        <p:spPr/>
        <p:txBody>
          <a:bodyPr/>
          <a:lstStyle/>
          <a:p>
            <a:fld id="{3967AA8C-9F11-4F25-B757-82861B6038CD}" type="slidenum">
              <a:rPr lang="en-US" smtClean="0"/>
              <a:t>14</a:t>
            </a:fld>
            <a:endParaRPr lang="en-US"/>
          </a:p>
        </p:txBody>
      </p:sp>
      <p:pic>
        <p:nvPicPr>
          <p:cNvPr id="15" name="Picture 14" descr="A picture containing clipart&#10;&#10;Description automatically generated">
            <a:extLst>
              <a:ext uri="{FF2B5EF4-FFF2-40B4-BE49-F238E27FC236}">
                <a16:creationId xmlns:a16="http://schemas.microsoft.com/office/drawing/2014/main" id="{0FC5CD61-8A8F-4EFE-95F3-F3ACBA910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
        <p:nvSpPr>
          <p:cNvPr id="13" name="Rectangle 12">
            <a:extLst>
              <a:ext uri="{FF2B5EF4-FFF2-40B4-BE49-F238E27FC236}">
                <a16:creationId xmlns:a16="http://schemas.microsoft.com/office/drawing/2014/main" id="{34F1323C-FC6C-49E8-82EF-84F51D7D8CCB}"/>
              </a:ext>
            </a:extLst>
          </p:cNvPr>
          <p:cNvSpPr/>
          <p:nvPr/>
        </p:nvSpPr>
        <p:spPr>
          <a:xfrm>
            <a:off x="314325" y="1246379"/>
            <a:ext cx="7162800" cy="3323987"/>
          </a:xfrm>
          <a:prstGeom prst="rect">
            <a:avLst/>
          </a:prstGeom>
        </p:spPr>
        <p:txBody>
          <a:bodyPr wrap="square">
            <a:spAutoFit/>
          </a:bodyPr>
          <a:lstStyle/>
          <a:p>
            <a:pPr marL="571500" indent="-571500">
              <a:spcAft>
                <a:spcPts val="1200"/>
              </a:spcAft>
              <a:buFont typeface="Arial" panose="020B0604020202020204" pitchFamily="34" charset="0"/>
              <a:buChar char="•"/>
            </a:pPr>
            <a:r>
              <a:rPr lang="en-US" sz="2400"/>
              <a:t>Cell Detect is well funded</a:t>
            </a:r>
          </a:p>
          <a:p>
            <a:pPr marL="571500" indent="-571500">
              <a:spcAft>
                <a:spcPts val="1200"/>
              </a:spcAft>
              <a:buFont typeface="Arial" panose="020B0604020202020204" pitchFamily="34" charset="0"/>
              <a:buChar char="•"/>
            </a:pPr>
            <a:r>
              <a:rPr lang="en-US" sz="2400"/>
              <a:t>Phase I testing in an uninhabited prison in November, 2019 </a:t>
            </a:r>
          </a:p>
          <a:p>
            <a:pPr marL="571500" indent="-571500">
              <a:spcAft>
                <a:spcPts val="1200"/>
              </a:spcAft>
              <a:buFont typeface="Arial" panose="020B0604020202020204" pitchFamily="34" charset="0"/>
              <a:buChar char="•"/>
            </a:pPr>
            <a:r>
              <a:rPr lang="en-US" sz="2400"/>
              <a:t>Live pilot testing in December, 2019</a:t>
            </a:r>
          </a:p>
          <a:p>
            <a:pPr marL="571500" indent="-571500">
              <a:buFont typeface="Arial" panose="020B0604020202020204" pitchFamily="34" charset="0"/>
              <a:buChar char="•"/>
            </a:pPr>
            <a:r>
              <a:rPr lang="en-US" sz="2400"/>
              <a:t>Current Cell Detect Advisors:</a:t>
            </a:r>
          </a:p>
          <a:p>
            <a:pPr marL="731520" lvl="1" indent="-274320">
              <a:buFont typeface="Wingdings" panose="05000000000000000000" pitchFamily="2" charset="2"/>
              <a:buChar char="Ø"/>
            </a:pPr>
            <a:r>
              <a:rPr lang="en-US" sz="2000"/>
              <a:t>Large cellular wireless company </a:t>
            </a:r>
          </a:p>
          <a:p>
            <a:pPr marL="731520" lvl="1" indent="-274320">
              <a:buFont typeface="Wingdings" panose="05000000000000000000" pitchFamily="2" charset="2"/>
              <a:buChar char="Ø"/>
            </a:pPr>
            <a:r>
              <a:rPr lang="en-US" sz="2000"/>
              <a:t>Former Secretary of the OK DOC</a:t>
            </a:r>
          </a:p>
          <a:p>
            <a:pPr marL="731520" lvl="1" indent="-274320">
              <a:buFont typeface="Wingdings" panose="05000000000000000000" pitchFamily="2" charset="2"/>
              <a:buChar char="Ø"/>
            </a:pPr>
            <a:r>
              <a:rPr lang="en-US" sz="2000"/>
              <a:t>Anticipate representation from all four major carriers</a:t>
            </a:r>
          </a:p>
        </p:txBody>
      </p:sp>
      <p:pic>
        <p:nvPicPr>
          <p:cNvPr id="1026" name="Picture 2" descr="Image result for pictures of dollar signs">
            <a:extLst>
              <a:ext uri="{FF2B5EF4-FFF2-40B4-BE49-F238E27FC236}">
                <a16:creationId xmlns:a16="http://schemas.microsoft.com/office/drawing/2014/main" id="{BF0B16AE-1552-442C-B8B2-4CAF6BDB6F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6814" y="886157"/>
            <a:ext cx="1633261" cy="92014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028" name="Picture 4" descr="Image result for pictures of prisons">
            <a:extLst>
              <a:ext uri="{FF2B5EF4-FFF2-40B4-BE49-F238E27FC236}">
                <a16:creationId xmlns:a16="http://schemas.microsoft.com/office/drawing/2014/main" id="{DC8E1223-9BB9-4F94-B46F-D72D060E88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6814" y="1955411"/>
            <a:ext cx="3604046" cy="141954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030" name="Picture 6" descr="Image result for pictures of shaking hands">
            <a:extLst>
              <a:ext uri="{FF2B5EF4-FFF2-40B4-BE49-F238E27FC236}">
                <a16:creationId xmlns:a16="http://schemas.microsoft.com/office/drawing/2014/main" id="{B974A657-CC30-46CA-8547-C821BD9E11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60381" y="3588501"/>
            <a:ext cx="2605088" cy="140931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400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CB659-B88E-4896-B435-5A636841F79E}"/>
              </a:ext>
            </a:extLst>
          </p:cNvPr>
          <p:cNvSpPr>
            <a:spLocks noGrp="1"/>
          </p:cNvSpPr>
          <p:nvPr>
            <p:ph type="title"/>
          </p:nvPr>
        </p:nvSpPr>
        <p:spPr>
          <a:xfrm>
            <a:off x="556590" y="341272"/>
            <a:ext cx="11362693" cy="581080"/>
          </a:xfrm>
        </p:spPr>
        <p:txBody>
          <a:bodyPr/>
          <a:lstStyle/>
          <a:p>
            <a:r>
              <a:rPr lang="en-US" sz="2400"/>
              <a:t>Next Steps</a:t>
            </a:r>
          </a:p>
        </p:txBody>
      </p:sp>
      <p:sp>
        <p:nvSpPr>
          <p:cNvPr id="6" name="Slide Number Placeholder 5">
            <a:extLst>
              <a:ext uri="{FF2B5EF4-FFF2-40B4-BE49-F238E27FC236}">
                <a16:creationId xmlns:a16="http://schemas.microsoft.com/office/drawing/2014/main" id="{24E8F2DE-1FAE-49B0-A932-B4D989E7368F}"/>
              </a:ext>
            </a:extLst>
          </p:cNvPr>
          <p:cNvSpPr>
            <a:spLocks noGrp="1"/>
          </p:cNvSpPr>
          <p:nvPr>
            <p:ph type="sldNum" sz="quarter" idx="11"/>
          </p:nvPr>
        </p:nvSpPr>
        <p:spPr/>
        <p:txBody>
          <a:bodyPr/>
          <a:lstStyle/>
          <a:p>
            <a:fld id="{3967AA8C-9F11-4F25-B757-82861B6038CD}" type="slidenum">
              <a:rPr lang="en-US" smtClean="0"/>
              <a:t>15</a:t>
            </a:fld>
            <a:endParaRPr lang="en-US"/>
          </a:p>
        </p:txBody>
      </p:sp>
      <p:pic>
        <p:nvPicPr>
          <p:cNvPr id="15" name="Picture 14" descr="A picture containing clipart&#10;&#10;Description automatically generated">
            <a:extLst>
              <a:ext uri="{FF2B5EF4-FFF2-40B4-BE49-F238E27FC236}">
                <a16:creationId xmlns:a16="http://schemas.microsoft.com/office/drawing/2014/main" id="{0FC5CD61-8A8F-4EFE-95F3-F3ACBA910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
        <p:nvSpPr>
          <p:cNvPr id="13" name="Rectangle 12">
            <a:extLst>
              <a:ext uri="{FF2B5EF4-FFF2-40B4-BE49-F238E27FC236}">
                <a16:creationId xmlns:a16="http://schemas.microsoft.com/office/drawing/2014/main" id="{34F1323C-FC6C-49E8-82EF-84F51D7D8CCB}"/>
              </a:ext>
            </a:extLst>
          </p:cNvPr>
          <p:cNvSpPr/>
          <p:nvPr/>
        </p:nvSpPr>
        <p:spPr>
          <a:xfrm>
            <a:off x="850077" y="1356050"/>
            <a:ext cx="10626575" cy="2985433"/>
          </a:xfrm>
          <a:prstGeom prst="rect">
            <a:avLst/>
          </a:prstGeom>
        </p:spPr>
        <p:txBody>
          <a:bodyPr wrap="square">
            <a:spAutoFit/>
          </a:bodyPr>
          <a:lstStyle/>
          <a:p>
            <a:pPr>
              <a:spcAft>
                <a:spcPts val="600"/>
              </a:spcAft>
            </a:pPr>
            <a:r>
              <a:rPr lang="en-US" sz="2800" u="sng"/>
              <a:t>Work with the FCC:</a:t>
            </a:r>
          </a:p>
          <a:p>
            <a:pPr marL="1028700" lvl="1" indent="-571500">
              <a:spcAft>
                <a:spcPts val="600"/>
              </a:spcAft>
              <a:buFont typeface="Arial" panose="020B0604020202020204" pitchFamily="34" charset="0"/>
              <a:buChar char="•"/>
            </a:pPr>
            <a:r>
              <a:rPr lang="en-US" sz="2800"/>
              <a:t>Determine if the Cell Trax product operates within the current FCC regulations and if not, what can we do?</a:t>
            </a:r>
          </a:p>
          <a:p>
            <a:pPr marL="1028700" lvl="1" indent="-571500">
              <a:spcAft>
                <a:spcPts val="600"/>
              </a:spcAft>
              <a:buFont typeface="Arial" panose="020B0604020202020204" pitchFamily="34" charset="0"/>
              <a:buChar char="•"/>
            </a:pPr>
            <a:r>
              <a:rPr lang="en-US" sz="2800"/>
              <a:t>To help create a certification process</a:t>
            </a:r>
          </a:p>
          <a:p>
            <a:pPr marL="1028700" lvl="1" indent="-571500">
              <a:spcAft>
                <a:spcPts val="600"/>
              </a:spcAft>
              <a:buFont typeface="Arial" panose="020B0604020202020204" pitchFamily="34" charset="0"/>
              <a:buChar char="•"/>
            </a:pPr>
            <a:r>
              <a:rPr lang="en-US" sz="2800"/>
              <a:t>??</a:t>
            </a:r>
          </a:p>
          <a:p>
            <a:pPr lvl="1">
              <a:spcAft>
                <a:spcPts val="600"/>
              </a:spcAft>
            </a:pPr>
            <a:endParaRPr lang="en-US" sz="2800"/>
          </a:p>
        </p:txBody>
      </p:sp>
    </p:spTree>
    <p:extLst>
      <p:ext uri="{BB962C8B-B14F-4D97-AF65-F5344CB8AC3E}">
        <p14:creationId xmlns:p14="http://schemas.microsoft.com/office/powerpoint/2010/main" val="23275189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CB659-B88E-4896-B435-5A636841F79E}"/>
              </a:ext>
            </a:extLst>
          </p:cNvPr>
          <p:cNvSpPr>
            <a:spLocks noGrp="1"/>
          </p:cNvSpPr>
          <p:nvPr>
            <p:ph type="title"/>
          </p:nvPr>
        </p:nvSpPr>
        <p:spPr>
          <a:xfrm>
            <a:off x="556590" y="341272"/>
            <a:ext cx="11362693" cy="581080"/>
          </a:xfrm>
        </p:spPr>
        <p:txBody>
          <a:bodyPr/>
          <a:lstStyle/>
          <a:p>
            <a:r>
              <a:rPr lang="en-US" sz="2400"/>
              <a:t>Cell Detect Inc.</a:t>
            </a:r>
          </a:p>
        </p:txBody>
      </p:sp>
      <p:sp>
        <p:nvSpPr>
          <p:cNvPr id="6" name="Slide Number Placeholder 5">
            <a:extLst>
              <a:ext uri="{FF2B5EF4-FFF2-40B4-BE49-F238E27FC236}">
                <a16:creationId xmlns:a16="http://schemas.microsoft.com/office/drawing/2014/main" id="{24E8F2DE-1FAE-49B0-A932-B4D989E7368F}"/>
              </a:ext>
            </a:extLst>
          </p:cNvPr>
          <p:cNvSpPr>
            <a:spLocks noGrp="1"/>
          </p:cNvSpPr>
          <p:nvPr>
            <p:ph type="sldNum" sz="quarter" idx="11"/>
          </p:nvPr>
        </p:nvSpPr>
        <p:spPr/>
        <p:txBody>
          <a:bodyPr/>
          <a:lstStyle/>
          <a:p>
            <a:fld id="{3967AA8C-9F11-4F25-B757-82861B6038CD}" type="slidenum">
              <a:rPr lang="en-US" smtClean="0"/>
              <a:t>16</a:t>
            </a:fld>
            <a:endParaRPr lang="en-US"/>
          </a:p>
        </p:txBody>
      </p:sp>
      <p:pic>
        <p:nvPicPr>
          <p:cNvPr id="15" name="Picture 14" descr="A picture containing clipart&#10;&#10;Description automatically generated">
            <a:extLst>
              <a:ext uri="{FF2B5EF4-FFF2-40B4-BE49-F238E27FC236}">
                <a16:creationId xmlns:a16="http://schemas.microsoft.com/office/drawing/2014/main" id="{0FC5CD61-8A8F-4EFE-95F3-F3ACBA910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
        <p:nvSpPr>
          <p:cNvPr id="13" name="Rectangle 12">
            <a:extLst>
              <a:ext uri="{FF2B5EF4-FFF2-40B4-BE49-F238E27FC236}">
                <a16:creationId xmlns:a16="http://schemas.microsoft.com/office/drawing/2014/main" id="{34F1323C-FC6C-49E8-82EF-84F51D7D8CCB}"/>
              </a:ext>
            </a:extLst>
          </p:cNvPr>
          <p:cNvSpPr/>
          <p:nvPr/>
        </p:nvSpPr>
        <p:spPr>
          <a:xfrm>
            <a:off x="3985162" y="2921168"/>
            <a:ext cx="10626575" cy="1015663"/>
          </a:xfrm>
          <a:prstGeom prst="rect">
            <a:avLst/>
          </a:prstGeom>
        </p:spPr>
        <p:txBody>
          <a:bodyPr wrap="square">
            <a:spAutoFit/>
          </a:bodyPr>
          <a:lstStyle/>
          <a:p>
            <a:pPr>
              <a:spcAft>
                <a:spcPts val="600"/>
              </a:spcAft>
            </a:pPr>
            <a:r>
              <a:rPr lang="en-US" sz="6000"/>
              <a:t>Thank You!</a:t>
            </a:r>
          </a:p>
        </p:txBody>
      </p:sp>
    </p:spTree>
    <p:extLst>
      <p:ext uri="{BB962C8B-B14F-4D97-AF65-F5344CB8AC3E}">
        <p14:creationId xmlns:p14="http://schemas.microsoft.com/office/powerpoint/2010/main" val="836679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B9D8A-BE4E-4188-AC9B-572027AA7F01}"/>
              </a:ext>
            </a:extLst>
          </p:cNvPr>
          <p:cNvSpPr>
            <a:spLocks noGrp="1"/>
          </p:cNvSpPr>
          <p:nvPr>
            <p:ph type="title"/>
          </p:nvPr>
        </p:nvSpPr>
        <p:spPr/>
        <p:txBody>
          <a:bodyPr/>
          <a:lstStyle/>
          <a:p>
            <a:r>
              <a:rPr lang="en-US"/>
              <a:t>Chris Defant, CEO - Bio</a:t>
            </a:r>
          </a:p>
        </p:txBody>
      </p:sp>
      <p:sp>
        <p:nvSpPr>
          <p:cNvPr id="4" name="Text Placeholder 3">
            <a:extLst>
              <a:ext uri="{FF2B5EF4-FFF2-40B4-BE49-F238E27FC236}">
                <a16:creationId xmlns:a16="http://schemas.microsoft.com/office/drawing/2014/main" id="{647D29DA-72D3-498D-B6CA-3BEF40D79DAD}"/>
              </a:ext>
            </a:extLst>
          </p:cNvPr>
          <p:cNvSpPr>
            <a:spLocks noGrp="1"/>
          </p:cNvSpPr>
          <p:nvPr>
            <p:ph type="body" sz="quarter" idx="12"/>
          </p:nvPr>
        </p:nvSpPr>
        <p:spPr>
          <a:xfrm>
            <a:off x="556591" y="1204742"/>
            <a:ext cx="10677952" cy="4874150"/>
          </a:xfrm>
        </p:spPr>
        <p:txBody>
          <a:bodyPr>
            <a:normAutofit fontScale="40000" lnSpcReduction="20000"/>
          </a:bodyPr>
          <a:lstStyle/>
          <a:p>
            <a:r>
              <a:rPr lang="en-US" sz="2900"/>
              <a:t>A design and systems engineer with expertise in a wide range of technologies within multiple industry settings, Chris has founded two successful businesses over his 35 year career.  </a:t>
            </a:r>
          </a:p>
          <a:p>
            <a:r>
              <a:rPr lang="en-US" sz="2900"/>
              <a:t>After graduating from the University of Alabama in 1981 with a Bachelor’s Degree in Electrical Engineering, Chris designed communication and RF systems for the F16 &amp; F-111 fighter aircraft at General Dynamics in Fort Worth, TX.  Chris was part of a small team that integrated the first GPS system into the F16 in 1983.</a:t>
            </a:r>
          </a:p>
          <a:p>
            <a:r>
              <a:rPr lang="en-US" sz="2900"/>
              <a:t>In 1985, Chris moved to Clearwater, Florida.  Employed by Honeywell, Space &amp; Strategic Division, he helped write the winning proposal to NASA for the Space Station Freedom.  During this time, he helped design the nose wheel steering system for the space shuttle program as well as the computer management system for the Space Station.</a:t>
            </a:r>
          </a:p>
          <a:p>
            <a:r>
              <a:rPr lang="en-US" sz="2900"/>
              <a:t>Chris founded National Computer Claims Services, Inc. in 1989 creating the first electronic insurance claims clearinghouse.  Medical professionals could now have their patient’s insurance claims processed and sent electronically to insurance companies for the first time.  Chris led the company through an acquisition by Envoy Corp in 1992, and continued his employment through 1996.</a:t>
            </a:r>
          </a:p>
          <a:p>
            <a:r>
              <a:rPr lang="en-US" sz="2900"/>
              <a:t>In 1995 Chris co-founded Pro Tech Monitoring after developing the concept of using GPS and cellular technology to track people on probation and parole.  Chris led a team comprised of electrical, mechanical, RF, antenna design, industrial, and test engineers.  In 2005, he was responsible for setting up off-shore manufacturing to lower production costs.  Chris was responsible for all aspects of new product design, development, and commercialization as well as all regulatory requirements, and was awarded four U.S. Patents. </a:t>
            </a:r>
          </a:p>
          <a:p>
            <a:r>
              <a:rPr lang="en-US" sz="2900"/>
              <a:t>Pro Tech Monitoring was purchased by 3M in 2010 for $230MM.  In 2013, Chris relocated to St. Paul, Minnesota to take a lab leadership position with the Traffic Safety and Security Division (TSSD).  In this new role, he was responsible for all aspects of hardware development and commercialization for the Identity Management and Library businesses within the Division.  He managed R&amp;D teams in St. Paul, MN, Pasadena, CA, and Shenzhen, China and was awarded two more U.S. Patents.</a:t>
            </a:r>
          </a:p>
          <a:p>
            <a:r>
              <a:rPr lang="en-US" sz="2900"/>
              <a:t>In January 2015, Chris relocated to Austin, Texas to manage the development of the next generation tolling system.  From there, he managed the Automated License Plate Reader R&amp;D teams in Knoxville, TN and </a:t>
            </a:r>
            <a:r>
              <a:rPr lang="en-US" sz="2900" err="1"/>
              <a:t>Bracknell</a:t>
            </a:r>
            <a:r>
              <a:rPr lang="en-US" sz="2900"/>
              <a:t>, England, and was responsible for the Lane Controller development in Austin and the RFID transponder development in Morrisville, NC.</a:t>
            </a:r>
          </a:p>
          <a:p>
            <a:r>
              <a:rPr lang="en-US" sz="2900"/>
              <a:t>A year later, he returned to Tampa to develop a 5-year product and technology roadmap for the Electronic Monitoring business.  Chris is leading the effort to develop a disruptive next generation monitoring platform.</a:t>
            </a:r>
          </a:p>
          <a:p>
            <a:r>
              <a:rPr lang="en-US" sz="2900"/>
              <a:t>Chris is a private pilot who loves boating, diving, and camping with his family.</a:t>
            </a:r>
          </a:p>
          <a:p>
            <a:pPr marL="0" indent="0">
              <a:buNone/>
            </a:pPr>
            <a:endParaRPr lang="en-US"/>
          </a:p>
        </p:txBody>
      </p:sp>
      <p:sp>
        <p:nvSpPr>
          <p:cNvPr id="3" name="Slide Number Placeholder 2">
            <a:extLst>
              <a:ext uri="{FF2B5EF4-FFF2-40B4-BE49-F238E27FC236}">
                <a16:creationId xmlns:a16="http://schemas.microsoft.com/office/drawing/2014/main" id="{48BDCC96-ACA5-4E5F-A9BD-71FF29D2EE03}"/>
              </a:ext>
            </a:extLst>
          </p:cNvPr>
          <p:cNvSpPr>
            <a:spLocks noGrp="1"/>
          </p:cNvSpPr>
          <p:nvPr>
            <p:ph type="sldNum" sz="quarter" idx="11"/>
          </p:nvPr>
        </p:nvSpPr>
        <p:spPr/>
        <p:txBody>
          <a:bodyPr/>
          <a:lstStyle/>
          <a:p>
            <a:fld id="{3967AA8C-9F11-4F25-B757-82861B6038CD}" type="slidenum">
              <a:rPr lang="en-US" smtClean="0"/>
              <a:t>17</a:t>
            </a:fld>
            <a:endParaRPr lang="en-US"/>
          </a:p>
        </p:txBody>
      </p:sp>
      <p:pic>
        <p:nvPicPr>
          <p:cNvPr id="5" name="Picture 4" descr="A picture containing clipart&#10;&#10;Description automatically generated">
            <a:extLst>
              <a:ext uri="{FF2B5EF4-FFF2-40B4-BE49-F238E27FC236}">
                <a16:creationId xmlns:a16="http://schemas.microsoft.com/office/drawing/2014/main" id="{CE5D02C3-A85B-4DA7-A0EB-55B48DE1A3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Tree>
    <p:extLst>
      <p:ext uri="{BB962C8B-B14F-4D97-AF65-F5344CB8AC3E}">
        <p14:creationId xmlns:p14="http://schemas.microsoft.com/office/powerpoint/2010/main" val="159100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4055C-F0BB-47C9-8D64-419190C89FB3}"/>
              </a:ext>
            </a:extLst>
          </p:cNvPr>
          <p:cNvSpPr>
            <a:spLocks noGrp="1"/>
          </p:cNvSpPr>
          <p:nvPr>
            <p:ph type="title"/>
          </p:nvPr>
        </p:nvSpPr>
        <p:spPr/>
        <p:txBody>
          <a:bodyPr/>
          <a:lstStyle/>
          <a:p>
            <a:r>
              <a:rPr lang="en-US"/>
              <a:t>David Segal, President - Bio</a:t>
            </a:r>
          </a:p>
        </p:txBody>
      </p:sp>
      <p:sp>
        <p:nvSpPr>
          <p:cNvPr id="4" name="Text Placeholder 3">
            <a:extLst>
              <a:ext uri="{FF2B5EF4-FFF2-40B4-BE49-F238E27FC236}">
                <a16:creationId xmlns:a16="http://schemas.microsoft.com/office/drawing/2014/main" id="{81F2572E-136F-4D61-877D-931AC68C7BFD}"/>
              </a:ext>
            </a:extLst>
          </p:cNvPr>
          <p:cNvSpPr>
            <a:spLocks noGrp="1"/>
          </p:cNvSpPr>
          <p:nvPr>
            <p:ph type="body" sz="quarter" idx="12"/>
          </p:nvPr>
        </p:nvSpPr>
        <p:spPr>
          <a:xfrm>
            <a:off x="466531" y="1242309"/>
            <a:ext cx="11469205" cy="4874150"/>
          </a:xfrm>
        </p:spPr>
        <p:txBody>
          <a:bodyPr>
            <a:normAutofit/>
          </a:bodyPr>
          <a:lstStyle/>
          <a:p>
            <a:pPr>
              <a:spcBef>
                <a:spcPts val="0"/>
              </a:spcBef>
              <a:spcAft>
                <a:spcPts val="600"/>
              </a:spcAft>
            </a:pPr>
            <a:r>
              <a:rPr lang="en-US" sz="1200"/>
              <a:t>With more than thirty years of successful experience in hardware and software engineering, David is a recognized expert in the area of GPS and communications technology. A Pro Tech Monitoring co-founder, he helped lead the company from inception to the ultimate sale to 3M and then back out to private equity. His expertise extends from data communications, database architectures and administration, Web development, Internet security, embedded firmware, wireless communications, GPS technologies, and data encryption.</a:t>
            </a:r>
          </a:p>
          <a:p>
            <a:pPr>
              <a:spcBef>
                <a:spcPts val="0"/>
              </a:spcBef>
              <a:spcAft>
                <a:spcPts val="600"/>
              </a:spcAft>
            </a:pPr>
            <a:r>
              <a:rPr lang="en-US" sz="1200"/>
              <a:t>Upon graduating cum laude from the University of South Florida with a BSEE, David began his career at Texas Instruments in Dallas Texas as an integrated circuits Design Engineer Two years later, he left to join General </a:t>
            </a:r>
            <a:r>
              <a:rPr lang="en-US" sz="1200" err="1"/>
              <a:t>Datacomm</a:t>
            </a:r>
            <a:r>
              <a:rPr lang="en-US" sz="1200"/>
              <a:t> in Clearwater FL,  then </a:t>
            </a:r>
            <a:r>
              <a:rPr lang="en-US" sz="1200" err="1"/>
              <a:t>Paradyne</a:t>
            </a:r>
            <a:r>
              <a:rPr lang="en-US" sz="1200"/>
              <a:t> Corp in Florida, where he designed telecommunications hardware and firmware.  From </a:t>
            </a:r>
            <a:r>
              <a:rPr lang="en-US" sz="1200" err="1"/>
              <a:t>Paradyne</a:t>
            </a:r>
            <a:r>
              <a:rPr lang="en-US" sz="1200"/>
              <a:t>, David accepted a position with Honeywell in Clearwater, Florida. A Senior Design and Development Engineer for the Advanced Microelectronics group, with Top Secret security clearance; he managed and co-developed a secure, real-time, high speed RF data communication and acquisition system. </a:t>
            </a:r>
          </a:p>
          <a:p>
            <a:pPr>
              <a:spcBef>
                <a:spcPts val="0"/>
              </a:spcBef>
              <a:spcAft>
                <a:spcPts val="600"/>
              </a:spcAft>
            </a:pPr>
            <a:r>
              <a:rPr lang="en-US" sz="1200"/>
              <a:t>In 1995, David co-founded Pro Tech Monitoring, Inc. In the early years, he developed the embedded firmware, database architecture, and all communications software for the world’s first portable GPS tracking device for offender monitoring. Since then, as CIO and vice president of Research &amp; Development, he has led all engineering projects, specifications, schedules, budgets, datacenter activities, and managed personnel including playing a key role in the hiring of one CFO and two CEOs. </a:t>
            </a:r>
          </a:p>
          <a:p>
            <a:pPr>
              <a:spcBef>
                <a:spcPts val="0"/>
              </a:spcBef>
              <a:spcAft>
                <a:spcPts val="600"/>
              </a:spcAft>
            </a:pPr>
            <a:r>
              <a:rPr lang="en-US" sz="1200"/>
              <a:t>Prior to founding Pro Tech, David was co-founder and Director of New Product Development at the Envoy Corporation in Palm Harbor, Florida. There, he developed transaction-processing software comprised of more than 100 custom applications and capable of processing more than 700,000 real-time claims per month. Additionally, he developed the American Dental Association’s first electronic dental claim management package and a communications software product later integrated into more than 10,000 practice management packages. </a:t>
            </a:r>
          </a:p>
          <a:p>
            <a:pPr>
              <a:spcBef>
                <a:spcPts val="0"/>
              </a:spcBef>
              <a:spcAft>
                <a:spcPts val="600"/>
              </a:spcAft>
            </a:pPr>
            <a:r>
              <a:rPr lang="en-US" sz="1200"/>
              <a:t>Awarded 6 U.S. Patents (with 3 more pending)</a:t>
            </a:r>
          </a:p>
          <a:p>
            <a:pPr>
              <a:spcBef>
                <a:spcPts val="0"/>
              </a:spcBef>
              <a:spcAft>
                <a:spcPts val="600"/>
              </a:spcAft>
            </a:pPr>
            <a:r>
              <a:rPr lang="en-US" sz="1200"/>
              <a:t>Awarded the </a:t>
            </a:r>
            <a:r>
              <a:rPr lang="en-US" sz="1200" i="1"/>
              <a:t>2009 CIO of The Year </a:t>
            </a:r>
            <a:r>
              <a:rPr lang="en-US" sz="1200"/>
              <a:t>by the Tampa Bay Technology Forum; out of 350 member companies </a:t>
            </a:r>
          </a:p>
          <a:p>
            <a:pPr>
              <a:spcBef>
                <a:spcPts val="0"/>
              </a:spcBef>
              <a:spcAft>
                <a:spcPts val="600"/>
              </a:spcAft>
            </a:pPr>
            <a:r>
              <a:rPr lang="en-US" sz="1200"/>
              <a:t>Designer and manager of Pro Tech’s Data Center and redundant backup Data Center; 365x24x7 with 99.995 availability </a:t>
            </a:r>
          </a:p>
          <a:p>
            <a:pPr>
              <a:spcBef>
                <a:spcPts val="0"/>
              </a:spcBef>
              <a:spcAft>
                <a:spcPts val="600"/>
              </a:spcAft>
            </a:pPr>
            <a:r>
              <a:rPr lang="en-US" sz="1200"/>
              <a:t>Extensively travelled both domestically and internationally to support sales, manufacturing, and to procure technologies from around the world </a:t>
            </a:r>
          </a:p>
          <a:p>
            <a:pPr>
              <a:spcBef>
                <a:spcPts val="0"/>
              </a:spcBef>
              <a:spcAft>
                <a:spcPts val="600"/>
              </a:spcAft>
            </a:pPr>
            <a:r>
              <a:rPr lang="en-US" sz="1200"/>
              <a:t>Formally trained as a Six Sigma Black Belt</a:t>
            </a:r>
          </a:p>
          <a:p>
            <a:pPr>
              <a:spcBef>
                <a:spcPts val="0"/>
              </a:spcBef>
              <a:spcAft>
                <a:spcPts val="600"/>
              </a:spcAft>
            </a:pPr>
            <a:r>
              <a:rPr lang="en-US" sz="1200"/>
              <a:t>Devoted husband, father of three, loves family, boating, fishing, hiking, tennis, biking, woodworking, and inventing widgets</a:t>
            </a:r>
          </a:p>
          <a:p>
            <a:pPr marL="0" indent="0">
              <a:buNone/>
            </a:pPr>
            <a:endParaRPr lang="en-US" sz="900"/>
          </a:p>
        </p:txBody>
      </p:sp>
      <p:sp>
        <p:nvSpPr>
          <p:cNvPr id="3" name="Slide Number Placeholder 2">
            <a:extLst>
              <a:ext uri="{FF2B5EF4-FFF2-40B4-BE49-F238E27FC236}">
                <a16:creationId xmlns:a16="http://schemas.microsoft.com/office/drawing/2014/main" id="{524EF1A4-0B8F-4003-B31E-B3998594D94C}"/>
              </a:ext>
            </a:extLst>
          </p:cNvPr>
          <p:cNvSpPr>
            <a:spLocks noGrp="1"/>
          </p:cNvSpPr>
          <p:nvPr>
            <p:ph type="sldNum" sz="quarter" idx="11"/>
          </p:nvPr>
        </p:nvSpPr>
        <p:spPr/>
        <p:txBody>
          <a:bodyPr/>
          <a:lstStyle/>
          <a:p>
            <a:fld id="{3967AA8C-9F11-4F25-B757-82861B6038CD}" type="slidenum">
              <a:rPr lang="en-US" smtClean="0"/>
              <a:t>18</a:t>
            </a:fld>
            <a:endParaRPr lang="en-US"/>
          </a:p>
        </p:txBody>
      </p:sp>
      <p:pic>
        <p:nvPicPr>
          <p:cNvPr id="5" name="Picture 4" descr="A picture containing clipart&#10;&#10;Description automatically generated">
            <a:extLst>
              <a:ext uri="{FF2B5EF4-FFF2-40B4-BE49-F238E27FC236}">
                <a16:creationId xmlns:a16="http://schemas.microsoft.com/office/drawing/2014/main" id="{34FAF188-B2E4-4962-98B6-7C756E3394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Tree>
    <p:extLst>
      <p:ext uri="{BB962C8B-B14F-4D97-AF65-F5344CB8AC3E}">
        <p14:creationId xmlns:p14="http://schemas.microsoft.com/office/powerpoint/2010/main" val="215546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About Us</a:t>
            </a:r>
            <a:r>
              <a:rPr lang="en-US" sz="2400"/>
              <a:t> (David Segal and Chris </a:t>
            </a:r>
            <a:r>
              <a:rPr lang="en-US" sz="2400" err="1"/>
              <a:t>Defant</a:t>
            </a:r>
            <a:r>
              <a:rPr lang="en-US" sz="2400"/>
              <a:t>)</a:t>
            </a:r>
            <a:endParaRPr lang="en-US"/>
          </a:p>
        </p:txBody>
      </p:sp>
      <p:sp>
        <p:nvSpPr>
          <p:cNvPr id="4" name="Right Arrow 3"/>
          <p:cNvSpPr/>
          <p:nvPr/>
        </p:nvSpPr>
        <p:spPr>
          <a:xfrm>
            <a:off x="927286" y="1728954"/>
            <a:ext cx="10649813" cy="7409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1985                1990                1995                 2000                2010                   2015                  2020</a:t>
            </a:r>
          </a:p>
        </p:txBody>
      </p:sp>
      <p:sp>
        <p:nvSpPr>
          <p:cNvPr id="5" name="TextBox 4"/>
          <p:cNvSpPr txBox="1"/>
          <p:nvPr/>
        </p:nvSpPr>
        <p:spPr>
          <a:xfrm>
            <a:off x="-100462" y="2377313"/>
            <a:ext cx="2364828" cy="1477328"/>
          </a:xfrm>
          <a:prstGeom prst="rect">
            <a:avLst/>
          </a:prstGeom>
          <a:noFill/>
        </p:spPr>
        <p:txBody>
          <a:bodyPr wrap="square" rtlCol="0">
            <a:spAutoFit/>
          </a:bodyPr>
          <a:lstStyle/>
          <a:p>
            <a:pPr algn="ctr"/>
            <a:r>
              <a:rPr lang="en-US" b="1">
                <a:solidFill>
                  <a:srgbClr val="92D050"/>
                </a:solidFill>
              </a:rPr>
              <a:t>“Honeywell</a:t>
            </a:r>
          </a:p>
          <a:p>
            <a:pPr algn="ctr"/>
            <a:r>
              <a:rPr lang="en-US" b="1">
                <a:solidFill>
                  <a:srgbClr val="92D050"/>
                </a:solidFill>
              </a:rPr>
              <a:t>Space and </a:t>
            </a:r>
          </a:p>
          <a:p>
            <a:pPr algn="ctr"/>
            <a:r>
              <a:rPr lang="en-US" b="1">
                <a:solidFill>
                  <a:srgbClr val="92D050"/>
                </a:solidFill>
              </a:rPr>
              <a:t>Strategic”</a:t>
            </a:r>
          </a:p>
          <a:p>
            <a:pPr algn="ctr"/>
            <a:r>
              <a:rPr lang="en-US" i="1">
                <a:solidFill>
                  <a:srgbClr val="92D050"/>
                </a:solidFill>
              </a:rPr>
              <a:t>Space Station </a:t>
            </a:r>
          </a:p>
          <a:p>
            <a:pPr algn="ctr"/>
            <a:r>
              <a:rPr lang="en-US" i="1">
                <a:solidFill>
                  <a:srgbClr val="92D050"/>
                </a:solidFill>
              </a:rPr>
              <a:t>Freedom</a:t>
            </a:r>
          </a:p>
        </p:txBody>
      </p:sp>
      <p:sp>
        <p:nvSpPr>
          <p:cNvPr id="6" name="TextBox 5"/>
          <p:cNvSpPr txBox="1"/>
          <p:nvPr/>
        </p:nvSpPr>
        <p:spPr>
          <a:xfrm>
            <a:off x="1743668" y="2881579"/>
            <a:ext cx="2030854" cy="1754326"/>
          </a:xfrm>
          <a:prstGeom prst="rect">
            <a:avLst/>
          </a:prstGeom>
          <a:noFill/>
        </p:spPr>
        <p:txBody>
          <a:bodyPr wrap="square" rtlCol="0">
            <a:spAutoFit/>
          </a:bodyPr>
          <a:lstStyle/>
          <a:p>
            <a:pPr algn="ctr"/>
            <a:r>
              <a:rPr lang="en-US" b="1">
                <a:solidFill>
                  <a:srgbClr val="7030A0"/>
                </a:solidFill>
              </a:rPr>
              <a:t>Founders “National Computer Claims Service”</a:t>
            </a:r>
          </a:p>
          <a:p>
            <a:pPr algn="ctr"/>
            <a:r>
              <a:rPr lang="en-US" i="1">
                <a:solidFill>
                  <a:srgbClr val="7030A0"/>
                </a:solidFill>
              </a:rPr>
              <a:t>Electronic </a:t>
            </a:r>
          </a:p>
          <a:p>
            <a:pPr algn="ctr"/>
            <a:r>
              <a:rPr lang="en-US" i="1">
                <a:solidFill>
                  <a:srgbClr val="7030A0"/>
                </a:solidFill>
              </a:rPr>
              <a:t>Insurance Claims Clearinghouse</a:t>
            </a:r>
          </a:p>
        </p:txBody>
      </p:sp>
      <p:sp>
        <p:nvSpPr>
          <p:cNvPr id="7" name="TextBox 6"/>
          <p:cNvSpPr txBox="1"/>
          <p:nvPr/>
        </p:nvSpPr>
        <p:spPr>
          <a:xfrm>
            <a:off x="4366171" y="3893024"/>
            <a:ext cx="3358312" cy="923330"/>
          </a:xfrm>
          <a:prstGeom prst="rect">
            <a:avLst/>
          </a:prstGeom>
          <a:noFill/>
        </p:spPr>
        <p:txBody>
          <a:bodyPr wrap="square" rtlCol="0">
            <a:spAutoFit/>
          </a:bodyPr>
          <a:lstStyle/>
          <a:p>
            <a:pPr algn="ctr"/>
            <a:r>
              <a:rPr lang="en-US" b="1">
                <a:solidFill>
                  <a:srgbClr val="FF0000"/>
                </a:solidFill>
              </a:rPr>
              <a:t>Founders “Pro Tech Monitoring”</a:t>
            </a:r>
          </a:p>
          <a:p>
            <a:pPr algn="ctr"/>
            <a:r>
              <a:rPr lang="en-US" i="1">
                <a:solidFill>
                  <a:srgbClr val="FF0000"/>
                </a:solidFill>
              </a:rPr>
              <a:t>First offender GPS </a:t>
            </a:r>
          </a:p>
          <a:p>
            <a:pPr algn="ctr"/>
            <a:r>
              <a:rPr lang="en-US" i="1">
                <a:solidFill>
                  <a:srgbClr val="FF0000"/>
                </a:solidFill>
              </a:rPr>
              <a:t>ankle bracelet</a:t>
            </a:r>
          </a:p>
        </p:txBody>
      </p:sp>
      <p:sp>
        <p:nvSpPr>
          <p:cNvPr id="10" name="TextBox 9"/>
          <p:cNvSpPr txBox="1"/>
          <p:nvPr/>
        </p:nvSpPr>
        <p:spPr>
          <a:xfrm>
            <a:off x="7780581" y="4912236"/>
            <a:ext cx="3986118" cy="923330"/>
          </a:xfrm>
          <a:prstGeom prst="rect">
            <a:avLst/>
          </a:prstGeom>
          <a:noFill/>
        </p:spPr>
        <p:txBody>
          <a:bodyPr wrap="square" rtlCol="0">
            <a:spAutoFit/>
          </a:bodyPr>
          <a:lstStyle/>
          <a:p>
            <a:pPr algn="ctr"/>
            <a:r>
              <a:rPr lang="en-US" b="1">
                <a:solidFill>
                  <a:srgbClr val="00B0F0"/>
                </a:solidFill>
              </a:rPr>
              <a:t>Founders “Cell Detect”</a:t>
            </a:r>
          </a:p>
          <a:p>
            <a:pPr algn="ctr"/>
            <a:r>
              <a:rPr lang="en-US" i="1">
                <a:solidFill>
                  <a:srgbClr val="00B0F0"/>
                </a:solidFill>
              </a:rPr>
              <a:t>Illicit cell phone </a:t>
            </a:r>
          </a:p>
          <a:p>
            <a:pPr algn="ctr"/>
            <a:r>
              <a:rPr lang="en-US" i="1">
                <a:solidFill>
                  <a:srgbClr val="00B0F0"/>
                </a:solidFill>
              </a:rPr>
              <a:t>detection </a:t>
            </a:r>
          </a:p>
        </p:txBody>
      </p:sp>
      <p:cxnSp>
        <p:nvCxnSpPr>
          <p:cNvPr id="20" name="Straight Connector 19"/>
          <p:cNvCxnSpPr>
            <a:cxnSpLocks/>
            <a:stCxn id="17" idx="2"/>
            <a:endCxn id="18" idx="2"/>
          </p:cNvCxnSpPr>
          <p:nvPr/>
        </p:nvCxnSpPr>
        <p:spPr>
          <a:xfrm>
            <a:off x="1982951" y="2796376"/>
            <a:ext cx="2609973" cy="0"/>
          </a:xfrm>
          <a:prstGeom prst="line">
            <a:avLst/>
          </a:prstGeom>
          <a:solidFill>
            <a:srgbClr val="7030A0"/>
          </a:solidFill>
          <a:ln w="88900" cap="sq">
            <a:solidFill>
              <a:srgbClr val="7030A0"/>
            </a:solidFill>
          </a:ln>
        </p:spPr>
        <p:style>
          <a:lnRef idx="1">
            <a:schemeClr val="accent1"/>
          </a:lnRef>
          <a:fillRef idx="0">
            <a:schemeClr val="accent1"/>
          </a:fillRef>
          <a:effectRef idx="0">
            <a:schemeClr val="accent1"/>
          </a:effectRef>
          <a:fontRef idx="minor">
            <a:schemeClr val="tx1"/>
          </a:fontRef>
        </p:style>
      </p:cxnSp>
      <p:sp>
        <p:nvSpPr>
          <p:cNvPr id="18" name="Up Arrow 17"/>
          <p:cNvSpPr/>
          <p:nvPr/>
        </p:nvSpPr>
        <p:spPr>
          <a:xfrm>
            <a:off x="4510930" y="2294244"/>
            <a:ext cx="163987" cy="502132"/>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Up Arrow 16"/>
          <p:cNvSpPr/>
          <p:nvPr/>
        </p:nvSpPr>
        <p:spPr>
          <a:xfrm>
            <a:off x="1900957" y="2300593"/>
            <a:ext cx="163987" cy="495783"/>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p:cNvCxnSpPr>
            <a:cxnSpLocks/>
            <a:stCxn id="31" idx="2"/>
            <a:endCxn id="50" idx="2"/>
          </p:cNvCxnSpPr>
          <p:nvPr/>
        </p:nvCxnSpPr>
        <p:spPr>
          <a:xfrm flipV="1">
            <a:off x="4061109" y="3733383"/>
            <a:ext cx="5839349" cy="2181"/>
          </a:xfrm>
          <a:prstGeom prst="line">
            <a:avLst/>
          </a:prstGeom>
          <a:solidFill>
            <a:srgbClr val="FF0000"/>
          </a:solidFill>
          <a:ln w="88900" cap="sq">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Up Arrow 30"/>
          <p:cNvSpPr/>
          <p:nvPr/>
        </p:nvSpPr>
        <p:spPr>
          <a:xfrm>
            <a:off x="3965136" y="2296425"/>
            <a:ext cx="191946" cy="1439139"/>
          </a:xfrm>
          <a:prstGeom prst="upArrow">
            <a:avLst/>
          </a:prstGeom>
          <a:solidFill>
            <a:srgbClr val="FF0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Up Arrow 48"/>
          <p:cNvSpPr/>
          <p:nvPr/>
        </p:nvSpPr>
        <p:spPr>
          <a:xfrm>
            <a:off x="8264373" y="2296425"/>
            <a:ext cx="187857" cy="2312218"/>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p:cNvCxnSpPr/>
          <p:nvPr/>
        </p:nvCxnSpPr>
        <p:spPr>
          <a:xfrm>
            <a:off x="8361234" y="4604475"/>
            <a:ext cx="1706264" cy="0"/>
          </a:xfrm>
          <a:prstGeom prst="line">
            <a:avLst/>
          </a:prstGeom>
          <a:solidFill>
            <a:srgbClr val="FF0000"/>
          </a:solidFill>
          <a:ln w="88900" cap="sq">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cxnSpLocks/>
            <a:stCxn id="62" idx="2"/>
            <a:endCxn id="32" idx="2"/>
          </p:cNvCxnSpPr>
          <p:nvPr/>
        </p:nvCxnSpPr>
        <p:spPr>
          <a:xfrm flipH="1">
            <a:off x="1004617" y="1401286"/>
            <a:ext cx="2142483" cy="7575"/>
          </a:xfrm>
          <a:prstGeom prst="line">
            <a:avLst/>
          </a:prstGeom>
          <a:solidFill>
            <a:srgbClr val="92D050"/>
          </a:solidFill>
          <a:ln w="88900" cap="sq">
            <a:solidFill>
              <a:srgbClr val="00B050"/>
            </a:solidFill>
          </a:ln>
        </p:spPr>
        <p:style>
          <a:lnRef idx="1">
            <a:schemeClr val="accent1"/>
          </a:lnRef>
          <a:fillRef idx="0">
            <a:schemeClr val="accent1"/>
          </a:fillRef>
          <a:effectRef idx="0">
            <a:schemeClr val="accent1"/>
          </a:effectRef>
          <a:fontRef idx="minor">
            <a:schemeClr val="tx1"/>
          </a:fontRef>
        </p:style>
      </p:cxnSp>
      <p:sp>
        <p:nvSpPr>
          <p:cNvPr id="62" name="Up Arrow 61"/>
          <p:cNvSpPr/>
          <p:nvPr/>
        </p:nvSpPr>
        <p:spPr>
          <a:xfrm rot="10800000">
            <a:off x="3060390" y="1401286"/>
            <a:ext cx="173421" cy="495783"/>
          </a:xfrm>
          <a:prstGeom prst="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Up Arrow 61">
            <a:extLst>
              <a:ext uri="{FF2B5EF4-FFF2-40B4-BE49-F238E27FC236}">
                <a16:creationId xmlns:a16="http://schemas.microsoft.com/office/drawing/2014/main" id="{40BB4BAD-E453-4445-99EA-66B06CCBF3E1}"/>
              </a:ext>
            </a:extLst>
          </p:cNvPr>
          <p:cNvSpPr/>
          <p:nvPr/>
        </p:nvSpPr>
        <p:spPr>
          <a:xfrm rot="10800000">
            <a:off x="927285" y="1408861"/>
            <a:ext cx="154665" cy="489434"/>
          </a:xfrm>
          <a:prstGeom prst="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p:cNvGrpSpPr/>
          <p:nvPr/>
        </p:nvGrpSpPr>
        <p:grpSpPr>
          <a:xfrm>
            <a:off x="10229904" y="4594949"/>
            <a:ext cx="738749" cy="3447"/>
            <a:chOff x="10243259" y="4370395"/>
            <a:chExt cx="738749" cy="3447"/>
          </a:xfrm>
        </p:grpSpPr>
        <p:cxnSp>
          <p:nvCxnSpPr>
            <p:cNvPr id="47" name="Straight Connector 46"/>
            <p:cNvCxnSpPr/>
            <p:nvPr/>
          </p:nvCxnSpPr>
          <p:spPr>
            <a:xfrm flipV="1">
              <a:off x="10243259" y="4372693"/>
              <a:ext cx="50999" cy="1149"/>
            </a:xfrm>
            <a:prstGeom prst="line">
              <a:avLst/>
            </a:prstGeom>
            <a:solidFill>
              <a:srgbClr val="FF0000"/>
            </a:solidFill>
            <a:ln w="88900" cap="sq">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10476099" y="4371544"/>
              <a:ext cx="50999" cy="1149"/>
            </a:xfrm>
            <a:prstGeom prst="line">
              <a:avLst/>
            </a:prstGeom>
            <a:solidFill>
              <a:srgbClr val="FF0000"/>
            </a:solidFill>
            <a:ln w="88900" cap="sq">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10698169" y="4371544"/>
              <a:ext cx="50999" cy="1149"/>
            </a:xfrm>
            <a:prstGeom prst="line">
              <a:avLst/>
            </a:prstGeom>
            <a:solidFill>
              <a:srgbClr val="FF0000"/>
            </a:solidFill>
            <a:ln w="88900" cap="sq">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10931009" y="4370395"/>
              <a:ext cx="50999" cy="1149"/>
            </a:xfrm>
            <a:prstGeom prst="line">
              <a:avLst/>
            </a:prstGeom>
            <a:solidFill>
              <a:srgbClr val="FF0000"/>
            </a:solidFill>
            <a:ln w="88900" cap="sq">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2">
            <a:extLst>
              <a:ext uri="{FF2B5EF4-FFF2-40B4-BE49-F238E27FC236}">
                <a16:creationId xmlns:a16="http://schemas.microsoft.com/office/drawing/2014/main" id="{703EBD09-27B1-4DA6-819C-51847B099E90}"/>
              </a:ext>
            </a:extLst>
          </p:cNvPr>
          <p:cNvSpPr>
            <a:spLocks noGrp="1"/>
          </p:cNvSpPr>
          <p:nvPr>
            <p:ph type="sldNum" sz="quarter" idx="11"/>
          </p:nvPr>
        </p:nvSpPr>
        <p:spPr/>
        <p:txBody>
          <a:bodyPr/>
          <a:lstStyle/>
          <a:p>
            <a:fld id="{3967AA8C-9F11-4F25-B757-82861B6038CD}" type="slidenum">
              <a:rPr lang="en-US" smtClean="0"/>
              <a:t>2</a:t>
            </a:fld>
            <a:endParaRPr lang="en-US"/>
          </a:p>
        </p:txBody>
      </p:sp>
      <p:pic>
        <p:nvPicPr>
          <p:cNvPr id="40" name="Picture 39" descr="A picture containing clipart&#10;&#10;Description automatically generated">
            <a:extLst>
              <a:ext uri="{FF2B5EF4-FFF2-40B4-BE49-F238E27FC236}">
                <a16:creationId xmlns:a16="http://schemas.microsoft.com/office/drawing/2014/main" id="{2ED40F15-8915-493E-A7DA-5522A86C7B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
        <p:nvSpPr>
          <p:cNvPr id="50" name="Up Arrow 30">
            <a:extLst>
              <a:ext uri="{FF2B5EF4-FFF2-40B4-BE49-F238E27FC236}">
                <a16:creationId xmlns:a16="http://schemas.microsoft.com/office/drawing/2014/main" id="{65ED33AF-B03A-4ADD-BCEE-654BA2FB635A}"/>
              </a:ext>
            </a:extLst>
          </p:cNvPr>
          <p:cNvSpPr/>
          <p:nvPr/>
        </p:nvSpPr>
        <p:spPr>
          <a:xfrm>
            <a:off x="9804485" y="2294244"/>
            <a:ext cx="191946" cy="1439139"/>
          </a:xfrm>
          <a:prstGeom prst="upArrow">
            <a:avLst/>
          </a:prstGeom>
          <a:solidFill>
            <a:srgbClr val="FF0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4945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FCD55-3F53-489C-94CD-C4C79F2955D2}"/>
              </a:ext>
            </a:extLst>
          </p:cNvPr>
          <p:cNvSpPr>
            <a:spLocks noGrp="1"/>
          </p:cNvSpPr>
          <p:nvPr>
            <p:ph type="title"/>
          </p:nvPr>
        </p:nvSpPr>
        <p:spPr/>
        <p:txBody>
          <a:bodyPr/>
          <a:lstStyle/>
          <a:p>
            <a:r>
              <a:rPr lang="en-US"/>
              <a:t>Our Mission Statement</a:t>
            </a:r>
          </a:p>
        </p:txBody>
      </p:sp>
      <p:sp>
        <p:nvSpPr>
          <p:cNvPr id="11" name="Scroll: Vertical 10">
            <a:extLst>
              <a:ext uri="{FF2B5EF4-FFF2-40B4-BE49-F238E27FC236}">
                <a16:creationId xmlns:a16="http://schemas.microsoft.com/office/drawing/2014/main" id="{9EC6E4EF-44ED-4B69-BFCD-50FAEE8DC03D}"/>
              </a:ext>
            </a:extLst>
          </p:cNvPr>
          <p:cNvSpPr/>
          <p:nvPr/>
        </p:nvSpPr>
        <p:spPr>
          <a:xfrm>
            <a:off x="3156957" y="1471612"/>
            <a:ext cx="5819776" cy="4002088"/>
          </a:xfrm>
          <a:prstGeom prst="verticalScroll">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accent3">
                    <a:lumMod val="20000"/>
                    <a:lumOff val="80000"/>
                  </a:schemeClr>
                </a:solidFill>
                <a:latin typeface="Berlin Sans FB" panose="020E0602020502020306" pitchFamily="34" charset="0"/>
              </a:rPr>
              <a:t>We are going to build an innovative business based on our patented technology that will eliminate illicit cell phones in prisons and jails</a:t>
            </a:r>
          </a:p>
        </p:txBody>
      </p:sp>
      <p:sp>
        <p:nvSpPr>
          <p:cNvPr id="3" name="Slide Number Placeholder 2">
            <a:extLst>
              <a:ext uri="{FF2B5EF4-FFF2-40B4-BE49-F238E27FC236}">
                <a16:creationId xmlns:a16="http://schemas.microsoft.com/office/drawing/2014/main" id="{4431E001-CCD2-4A3A-B54A-37B2C978C7FA}"/>
              </a:ext>
            </a:extLst>
          </p:cNvPr>
          <p:cNvSpPr>
            <a:spLocks noGrp="1"/>
          </p:cNvSpPr>
          <p:nvPr>
            <p:ph type="sldNum" sz="quarter" idx="11"/>
          </p:nvPr>
        </p:nvSpPr>
        <p:spPr/>
        <p:txBody>
          <a:bodyPr/>
          <a:lstStyle/>
          <a:p>
            <a:fld id="{3967AA8C-9F11-4F25-B757-82861B6038CD}" type="slidenum">
              <a:rPr lang="en-US" smtClean="0"/>
              <a:t>3</a:t>
            </a:fld>
            <a:endParaRPr lang="en-US"/>
          </a:p>
        </p:txBody>
      </p:sp>
      <p:pic>
        <p:nvPicPr>
          <p:cNvPr id="5" name="Picture 4" descr="A picture containing clipart&#10;&#10;Description automatically generated">
            <a:extLst>
              <a:ext uri="{FF2B5EF4-FFF2-40B4-BE49-F238E27FC236}">
                <a16:creationId xmlns:a16="http://schemas.microsoft.com/office/drawing/2014/main" id="{29792D8A-0AA7-4071-9F91-509D8229BE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Tree>
    <p:extLst>
      <p:ext uri="{BB962C8B-B14F-4D97-AF65-F5344CB8AC3E}">
        <p14:creationId xmlns:p14="http://schemas.microsoft.com/office/powerpoint/2010/main" val="2653886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1572A484-CB65-4992-BCEC-C4E4121A86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1652" y="1791985"/>
            <a:ext cx="1512503" cy="284687"/>
          </a:xfrm>
          <a:prstGeom prst="rect">
            <a:avLst/>
          </a:prstGeom>
        </p:spPr>
      </p:pic>
      <p:grpSp>
        <p:nvGrpSpPr>
          <p:cNvPr id="37" name="Group 36">
            <a:extLst>
              <a:ext uri="{FF2B5EF4-FFF2-40B4-BE49-F238E27FC236}">
                <a16:creationId xmlns:a16="http://schemas.microsoft.com/office/drawing/2014/main" id="{90353E9A-8F68-4C95-B39A-938E414627A3}"/>
              </a:ext>
            </a:extLst>
          </p:cNvPr>
          <p:cNvGrpSpPr/>
          <p:nvPr/>
        </p:nvGrpSpPr>
        <p:grpSpPr>
          <a:xfrm>
            <a:off x="6028839" y="954297"/>
            <a:ext cx="2775971" cy="425178"/>
            <a:chOff x="605247" y="1248055"/>
            <a:chExt cx="6328908" cy="721549"/>
          </a:xfrm>
        </p:grpSpPr>
        <p:pic>
          <p:nvPicPr>
            <p:cNvPr id="3" name="Picture 2">
              <a:extLst>
                <a:ext uri="{FF2B5EF4-FFF2-40B4-BE49-F238E27FC236}">
                  <a16:creationId xmlns:a16="http://schemas.microsoft.com/office/drawing/2014/main" id="{A4563507-F06A-4737-91F6-B9DCF4480D9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278346" y="1248055"/>
              <a:ext cx="5655809" cy="699630"/>
            </a:xfrm>
            <a:prstGeom prst="rect">
              <a:avLst/>
            </a:prstGeom>
          </p:spPr>
        </p:pic>
        <p:pic>
          <p:nvPicPr>
            <p:cNvPr id="29" name="Picture 28">
              <a:extLst>
                <a:ext uri="{FF2B5EF4-FFF2-40B4-BE49-F238E27FC236}">
                  <a16:creationId xmlns:a16="http://schemas.microsoft.com/office/drawing/2014/main" id="{46EF2EAF-A7D3-49C4-AAC8-22056B3B3549}"/>
                </a:ext>
              </a:extLst>
            </p:cNvPr>
            <p:cNvPicPr>
              <a:picLocks noChangeAspect="1"/>
            </p:cNvPicPr>
            <p:nvPr/>
          </p:nvPicPr>
          <p:blipFill rotWithShape="1">
            <a:blip r:embed="rId4">
              <a:extLst>
                <a:ext uri="{28A0092B-C50C-407E-A947-70E740481C1C}">
                  <a14:useLocalDpi xmlns:a14="http://schemas.microsoft.com/office/drawing/2010/main" val="0"/>
                </a:ext>
              </a:extLst>
            </a:blip>
            <a:srcRect l="4871"/>
            <a:stretch/>
          </p:blipFill>
          <p:spPr>
            <a:xfrm>
              <a:off x="605247" y="1262040"/>
              <a:ext cx="673099" cy="707564"/>
            </a:xfrm>
            <a:prstGeom prst="rect">
              <a:avLst/>
            </a:prstGeom>
          </p:spPr>
        </p:pic>
      </p:grpSp>
      <p:sp>
        <p:nvSpPr>
          <p:cNvPr id="2" name="Title 1">
            <a:extLst>
              <a:ext uri="{FF2B5EF4-FFF2-40B4-BE49-F238E27FC236}">
                <a16:creationId xmlns:a16="http://schemas.microsoft.com/office/drawing/2014/main" id="{173FCD55-3F53-489C-94CD-C4C79F2955D2}"/>
              </a:ext>
            </a:extLst>
          </p:cNvPr>
          <p:cNvSpPr>
            <a:spLocks noGrp="1"/>
          </p:cNvSpPr>
          <p:nvPr>
            <p:ph type="title"/>
          </p:nvPr>
        </p:nvSpPr>
        <p:spPr>
          <a:xfrm>
            <a:off x="490171" y="80191"/>
            <a:ext cx="11020508" cy="581080"/>
          </a:xfrm>
        </p:spPr>
        <p:txBody>
          <a:bodyPr/>
          <a:lstStyle/>
          <a:p>
            <a:r>
              <a:rPr lang="en-US"/>
              <a:t>The Problem</a:t>
            </a:r>
          </a:p>
        </p:txBody>
      </p:sp>
      <p:grpSp>
        <p:nvGrpSpPr>
          <p:cNvPr id="19" name="Group 18">
            <a:extLst>
              <a:ext uri="{FF2B5EF4-FFF2-40B4-BE49-F238E27FC236}">
                <a16:creationId xmlns:a16="http://schemas.microsoft.com/office/drawing/2014/main" id="{6361AB20-8987-4B9C-B7DA-F70C0B80E699}"/>
              </a:ext>
            </a:extLst>
          </p:cNvPr>
          <p:cNvGrpSpPr/>
          <p:nvPr/>
        </p:nvGrpSpPr>
        <p:grpSpPr>
          <a:xfrm>
            <a:off x="9281562" y="824476"/>
            <a:ext cx="2720836" cy="900011"/>
            <a:chOff x="2596777" y="1544185"/>
            <a:chExt cx="3099663" cy="1211708"/>
          </a:xfrm>
        </p:grpSpPr>
        <p:pic>
          <p:nvPicPr>
            <p:cNvPr id="7" name="Picture 6">
              <a:extLst>
                <a:ext uri="{FF2B5EF4-FFF2-40B4-BE49-F238E27FC236}">
                  <a16:creationId xmlns:a16="http://schemas.microsoft.com/office/drawing/2014/main" id="{71FDAD7C-1C40-41DF-A8E9-CACC3FDF86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6777" y="1544185"/>
              <a:ext cx="3067050" cy="809625"/>
            </a:xfrm>
            <a:prstGeom prst="rect">
              <a:avLst/>
            </a:prstGeom>
          </p:spPr>
        </p:pic>
        <p:pic>
          <p:nvPicPr>
            <p:cNvPr id="9" name="Picture 8">
              <a:extLst>
                <a:ext uri="{FF2B5EF4-FFF2-40B4-BE49-F238E27FC236}">
                  <a16:creationId xmlns:a16="http://schemas.microsoft.com/office/drawing/2014/main" id="{2FA3BEAC-5B95-4791-87FA-CFE4E6FD09A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96065" y="2323749"/>
              <a:ext cx="3000375" cy="247650"/>
            </a:xfrm>
            <a:prstGeom prst="rect">
              <a:avLst/>
            </a:prstGeom>
          </p:spPr>
        </p:pic>
        <p:pic>
          <p:nvPicPr>
            <p:cNvPr id="18" name="Picture 17">
              <a:extLst>
                <a:ext uri="{FF2B5EF4-FFF2-40B4-BE49-F238E27FC236}">
                  <a16:creationId xmlns:a16="http://schemas.microsoft.com/office/drawing/2014/main" id="{E97D6FA1-3985-4C14-A133-422B8D54F2D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49817" y="2555868"/>
              <a:ext cx="2076450" cy="200025"/>
            </a:xfrm>
            <a:prstGeom prst="rect">
              <a:avLst/>
            </a:prstGeom>
          </p:spPr>
        </p:pic>
      </p:grpSp>
      <p:grpSp>
        <p:nvGrpSpPr>
          <p:cNvPr id="24" name="Group 23">
            <a:extLst>
              <a:ext uri="{FF2B5EF4-FFF2-40B4-BE49-F238E27FC236}">
                <a16:creationId xmlns:a16="http://schemas.microsoft.com/office/drawing/2014/main" id="{706B5D0D-1FE9-4FF1-92E2-FD7A770C0C2B}"/>
              </a:ext>
            </a:extLst>
          </p:cNvPr>
          <p:cNvGrpSpPr/>
          <p:nvPr/>
        </p:nvGrpSpPr>
        <p:grpSpPr>
          <a:xfrm>
            <a:off x="680690" y="6111427"/>
            <a:ext cx="4436232" cy="548093"/>
            <a:chOff x="1787007" y="4820604"/>
            <a:chExt cx="8058150" cy="1238250"/>
          </a:xfrm>
        </p:grpSpPr>
        <p:pic>
          <p:nvPicPr>
            <p:cNvPr id="21" name="Picture 20">
              <a:extLst>
                <a:ext uri="{FF2B5EF4-FFF2-40B4-BE49-F238E27FC236}">
                  <a16:creationId xmlns:a16="http://schemas.microsoft.com/office/drawing/2014/main" id="{4FB433BC-4A7F-4609-909B-CE587EF6ED0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87007" y="4820604"/>
              <a:ext cx="8058150" cy="1238250"/>
            </a:xfrm>
            <a:prstGeom prst="rect">
              <a:avLst/>
            </a:prstGeom>
          </p:spPr>
        </p:pic>
        <p:pic>
          <p:nvPicPr>
            <p:cNvPr id="22" name="Picture 21">
              <a:extLst>
                <a:ext uri="{FF2B5EF4-FFF2-40B4-BE49-F238E27FC236}">
                  <a16:creationId xmlns:a16="http://schemas.microsoft.com/office/drawing/2014/main" id="{597CDEFA-EC79-4F6C-B7DD-4BD32D8051A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02107" y="5363529"/>
              <a:ext cx="1543050" cy="695325"/>
            </a:xfrm>
            <a:prstGeom prst="rect">
              <a:avLst/>
            </a:prstGeom>
          </p:spPr>
        </p:pic>
        <p:pic>
          <p:nvPicPr>
            <p:cNvPr id="23" name="Picture 22">
              <a:extLst>
                <a:ext uri="{FF2B5EF4-FFF2-40B4-BE49-F238E27FC236}">
                  <a16:creationId xmlns:a16="http://schemas.microsoft.com/office/drawing/2014/main" id="{E12FFDFC-E186-4985-BAAF-9301AF5133B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451729" y="5668329"/>
              <a:ext cx="1714500" cy="390525"/>
            </a:xfrm>
            <a:prstGeom prst="rect">
              <a:avLst/>
            </a:prstGeom>
          </p:spPr>
        </p:pic>
      </p:grpSp>
      <p:grpSp>
        <p:nvGrpSpPr>
          <p:cNvPr id="28" name="Group 27">
            <a:extLst>
              <a:ext uri="{FF2B5EF4-FFF2-40B4-BE49-F238E27FC236}">
                <a16:creationId xmlns:a16="http://schemas.microsoft.com/office/drawing/2014/main" id="{F24B756B-AF1B-46E2-96E3-2CF08783A963}"/>
              </a:ext>
            </a:extLst>
          </p:cNvPr>
          <p:cNvGrpSpPr/>
          <p:nvPr/>
        </p:nvGrpSpPr>
        <p:grpSpPr>
          <a:xfrm>
            <a:off x="5819875" y="177789"/>
            <a:ext cx="6182523" cy="515250"/>
            <a:chOff x="2816779" y="4102655"/>
            <a:chExt cx="8820149" cy="636856"/>
          </a:xfrm>
        </p:grpSpPr>
        <p:pic>
          <p:nvPicPr>
            <p:cNvPr id="25" name="Picture 24">
              <a:extLst>
                <a:ext uri="{FF2B5EF4-FFF2-40B4-BE49-F238E27FC236}">
                  <a16:creationId xmlns:a16="http://schemas.microsoft.com/office/drawing/2014/main" id="{6076E9E9-6A02-4C5E-9F72-D5C7DBFFCDA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566823" y="4107001"/>
              <a:ext cx="6010275" cy="400049"/>
            </a:xfrm>
            <a:prstGeom prst="rect">
              <a:avLst/>
            </a:prstGeom>
          </p:spPr>
        </p:pic>
        <p:pic>
          <p:nvPicPr>
            <p:cNvPr id="26" name="Picture 25">
              <a:extLst>
                <a:ext uri="{FF2B5EF4-FFF2-40B4-BE49-F238E27FC236}">
                  <a16:creationId xmlns:a16="http://schemas.microsoft.com/office/drawing/2014/main" id="{82A3FAD1-4C57-4635-A123-96E91F279EE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816779" y="4102655"/>
              <a:ext cx="2809875" cy="600075"/>
            </a:xfrm>
            <a:prstGeom prst="rect">
              <a:avLst/>
            </a:prstGeom>
          </p:spPr>
        </p:pic>
        <p:sp>
          <p:nvSpPr>
            <p:cNvPr id="27" name="Rectangle 26">
              <a:extLst>
                <a:ext uri="{FF2B5EF4-FFF2-40B4-BE49-F238E27FC236}">
                  <a16:creationId xmlns:a16="http://schemas.microsoft.com/office/drawing/2014/main" id="{0224B414-2B7C-4787-B2BD-BA53D8AB21D3}"/>
                </a:ext>
              </a:extLst>
            </p:cNvPr>
            <p:cNvSpPr/>
            <p:nvPr/>
          </p:nvSpPr>
          <p:spPr>
            <a:xfrm>
              <a:off x="5626654" y="4410629"/>
              <a:ext cx="6010274" cy="328882"/>
            </a:xfrm>
            <a:prstGeom prst="rect">
              <a:avLst/>
            </a:prstGeom>
          </p:spPr>
          <p:txBody>
            <a:bodyPr wrap="square">
              <a:spAutoFit/>
            </a:bodyPr>
            <a:lstStyle/>
            <a:p>
              <a:r>
                <a:rPr lang="en-US" sz="900" i="1">
                  <a:solidFill>
                    <a:srgbClr val="222222"/>
                  </a:solidFill>
                  <a:latin typeface="arial" panose="020B0604020202020204" pitchFamily="34" charset="0"/>
                </a:rPr>
                <a:t>It's a scandal that inmates continue their criminal activities from behind bars.</a:t>
              </a:r>
              <a:endParaRPr lang="en-US" sz="900" b="0" i="1">
                <a:solidFill>
                  <a:srgbClr val="222222"/>
                </a:solidFill>
                <a:effectLst/>
                <a:latin typeface="arial" panose="020B0604020202020204" pitchFamily="34" charset="0"/>
              </a:endParaRPr>
            </a:p>
          </p:txBody>
        </p:sp>
      </p:grpSp>
      <p:sp>
        <p:nvSpPr>
          <p:cNvPr id="40" name="Flowchart: Document 8">
            <a:extLst>
              <a:ext uri="{FF2B5EF4-FFF2-40B4-BE49-F238E27FC236}">
                <a16:creationId xmlns:a16="http://schemas.microsoft.com/office/drawing/2014/main" id="{039368EB-E780-4D85-8088-56FAAF47A5A4}"/>
              </a:ext>
            </a:extLst>
          </p:cNvPr>
          <p:cNvSpPr/>
          <p:nvPr/>
        </p:nvSpPr>
        <p:spPr>
          <a:xfrm>
            <a:off x="337257" y="5546577"/>
            <a:ext cx="5079097" cy="451629"/>
          </a:xfrm>
          <a:prstGeom prst="flowChartDocument">
            <a:avLst/>
          </a:prstGeom>
          <a:solidFill>
            <a:schemeClr val="accent2">
              <a:lumMod val="40000"/>
              <a:lumOff val="60000"/>
            </a:schemeClr>
          </a:solidFill>
          <a:ln w="25400" cap="flat" cmpd="sng" algn="ctr">
            <a:no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black">
                    <a:lumMod val="95000"/>
                    <a:lumOff val="5000"/>
                  </a:prstClr>
                </a:solidFill>
                <a:effectLst/>
                <a:uLnTx/>
                <a:uFillTx/>
              </a:rPr>
              <a:t> </a:t>
            </a:r>
            <a:r>
              <a:rPr kumimoji="0" lang="en-US" sz="1100" b="1" i="0" u="none" strike="noStrike" kern="0" cap="none" spc="0" normalizeH="0" baseline="0" noProof="0">
                <a:ln>
                  <a:noFill/>
                </a:ln>
                <a:solidFill>
                  <a:prstClr val="black">
                    <a:lumMod val="95000"/>
                    <a:lumOff val="5000"/>
                  </a:prstClr>
                </a:solidFill>
                <a:effectLst/>
                <a:uLnTx/>
                <a:uFillTx/>
              </a:rPr>
              <a:t>State of California</a:t>
            </a:r>
            <a:r>
              <a:rPr kumimoji="0" lang="en-US" sz="1100" b="0" i="0" u="none" strike="noStrike" kern="0" cap="none" spc="0" normalizeH="0" baseline="0" noProof="0">
                <a:ln>
                  <a:noFill/>
                </a:ln>
                <a:solidFill>
                  <a:prstClr val="black">
                    <a:lumMod val="95000"/>
                    <a:lumOff val="5000"/>
                  </a:prstClr>
                </a:solidFill>
                <a:effectLst/>
                <a:uLnTx/>
                <a:uFillTx/>
              </a:rPr>
              <a:t>, Office of the Inspector General. “Special Report: Inmate Cell Phone Use Endangers Prison Security and Public Safety.”</a:t>
            </a:r>
          </a:p>
        </p:txBody>
      </p:sp>
      <p:sp>
        <p:nvSpPr>
          <p:cNvPr id="41" name="Flowchart: Document 9">
            <a:extLst>
              <a:ext uri="{FF2B5EF4-FFF2-40B4-BE49-F238E27FC236}">
                <a16:creationId xmlns:a16="http://schemas.microsoft.com/office/drawing/2014/main" id="{232CEBE6-DC7A-41B6-ADD1-8A8116E3F14D}"/>
              </a:ext>
            </a:extLst>
          </p:cNvPr>
          <p:cNvSpPr/>
          <p:nvPr/>
        </p:nvSpPr>
        <p:spPr>
          <a:xfrm>
            <a:off x="323949" y="4578766"/>
            <a:ext cx="5086413" cy="451629"/>
          </a:xfrm>
          <a:prstGeom prst="flowChartDocument">
            <a:avLst/>
          </a:prstGeom>
          <a:solidFill>
            <a:schemeClr val="accent2">
              <a:lumMod val="40000"/>
              <a:lumOff val="60000"/>
            </a:schemeClr>
          </a:solidFill>
          <a:ln w="25400" cap="flat" cmpd="sng" algn="ctr">
            <a:no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prstClr val="black">
                    <a:lumMod val="95000"/>
                    <a:lumOff val="5000"/>
                  </a:prstClr>
                </a:solidFill>
                <a:effectLst/>
                <a:uLnTx/>
                <a:uFillTx/>
              </a:rPr>
              <a:t>June 2017 – Channel 10 News – Edgefield WI</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black">
                    <a:lumMod val="95000"/>
                    <a:lumOff val="5000"/>
                  </a:prstClr>
                </a:solidFill>
                <a:effectLst/>
                <a:uLnTx/>
                <a:uFillTx/>
              </a:rPr>
              <a:t>Six officers rescued following prison riot over inmate's cell phone…</a:t>
            </a:r>
            <a:endParaRPr kumimoji="0" lang="en-US" sz="1100" b="0" i="1" u="none" strike="noStrike" kern="0" cap="none" spc="0" normalizeH="0" baseline="0" noProof="0">
              <a:ln>
                <a:noFill/>
              </a:ln>
              <a:solidFill>
                <a:prstClr val="black">
                  <a:lumMod val="95000"/>
                  <a:lumOff val="5000"/>
                </a:prstClr>
              </a:solidFill>
              <a:effectLst/>
              <a:uLnTx/>
              <a:uFillTx/>
            </a:endParaRPr>
          </a:p>
        </p:txBody>
      </p:sp>
      <p:sp>
        <p:nvSpPr>
          <p:cNvPr id="42" name="Flowchart: Document 11">
            <a:extLst>
              <a:ext uri="{FF2B5EF4-FFF2-40B4-BE49-F238E27FC236}">
                <a16:creationId xmlns:a16="http://schemas.microsoft.com/office/drawing/2014/main" id="{2BF039AE-7EEF-4C08-B7AA-0597CB67606B}"/>
              </a:ext>
            </a:extLst>
          </p:cNvPr>
          <p:cNvSpPr/>
          <p:nvPr/>
        </p:nvSpPr>
        <p:spPr>
          <a:xfrm>
            <a:off x="323950" y="849472"/>
            <a:ext cx="5086413" cy="601359"/>
          </a:xfrm>
          <a:prstGeom prst="flowChartDocument">
            <a:avLst/>
          </a:prstGeom>
          <a:solidFill>
            <a:schemeClr val="accent2">
              <a:lumMod val="40000"/>
              <a:lumOff val="60000"/>
            </a:schemeClr>
          </a:solidFill>
          <a:ln w="25400" cap="flat" cmpd="sng" algn="ctr">
            <a:no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prstClr val="black">
                    <a:lumMod val="95000"/>
                    <a:lumOff val="5000"/>
                  </a:prstClr>
                </a:solidFill>
                <a:effectLst/>
                <a:uLnTx/>
                <a:uFillTx/>
              </a:rPr>
              <a:t>Montgomery AL 2017 – Inmates with illegal Facebook postings</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black">
                    <a:lumMod val="95000"/>
                    <a:lumOff val="5000"/>
                  </a:prstClr>
                </a:solidFill>
                <a:effectLst/>
                <a:uLnTx/>
                <a:uFillTx/>
              </a:rPr>
              <a:t>"It's a never-ending task, we fight it every day, just like officers on the street fight drunk driving every day, we fight cell phones in prison every day,"</a:t>
            </a:r>
            <a:endParaRPr kumimoji="0" lang="en-US" sz="1050" b="0" i="1" u="none" strike="noStrike" kern="0" cap="none" spc="0" normalizeH="0" baseline="0" noProof="0">
              <a:ln>
                <a:noFill/>
              </a:ln>
              <a:solidFill>
                <a:prstClr val="black">
                  <a:lumMod val="95000"/>
                  <a:lumOff val="5000"/>
                </a:prstClr>
              </a:solidFill>
              <a:effectLst/>
              <a:uLnTx/>
              <a:uFillTx/>
            </a:endParaRPr>
          </a:p>
        </p:txBody>
      </p:sp>
      <p:sp>
        <p:nvSpPr>
          <p:cNvPr id="43" name="Flowchart: Document 12">
            <a:extLst>
              <a:ext uri="{FF2B5EF4-FFF2-40B4-BE49-F238E27FC236}">
                <a16:creationId xmlns:a16="http://schemas.microsoft.com/office/drawing/2014/main" id="{FA0585CD-ABFE-44E3-9DAD-FFC0DA01967E}"/>
              </a:ext>
            </a:extLst>
          </p:cNvPr>
          <p:cNvSpPr/>
          <p:nvPr/>
        </p:nvSpPr>
        <p:spPr>
          <a:xfrm>
            <a:off x="323950" y="2977462"/>
            <a:ext cx="5077271" cy="709341"/>
          </a:xfrm>
          <a:prstGeom prst="flowChartDocument">
            <a:avLst/>
          </a:prstGeom>
          <a:solidFill>
            <a:schemeClr val="accent2">
              <a:lumMod val="40000"/>
              <a:lumOff val="60000"/>
            </a:schemeClr>
          </a:solidFill>
          <a:ln w="25400" cap="flat" cmpd="sng" algn="ctr">
            <a:no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prstClr val="black">
                    <a:lumMod val="95000"/>
                    <a:lumOff val="5000"/>
                  </a:prstClr>
                </a:solidFill>
                <a:effectLst/>
                <a:uLnTx/>
                <a:uFillTx/>
              </a:rPr>
              <a:t>August 2017: Ionia MI</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black">
                    <a:lumMod val="95000"/>
                    <a:lumOff val="5000"/>
                  </a:prstClr>
                </a:solidFill>
                <a:effectLst/>
                <a:uLnTx/>
                <a:uFillTx/>
              </a:rPr>
              <a:t>Police arrested three suspects who allegedly used a drone to drop a cell phone and drugs into a prison…</a:t>
            </a:r>
            <a:endParaRPr kumimoji="0" lang="en-US" sz="1100" b="0" i="1" u="none" strike="noStrike" kern="0" cap="none" spc="0" normalizeH="0" baseline="0" noProof="0">
              <a:ln>
                <a:noFill/>
              </a:ln>
              <a:solidFill>
                <a:prstClr val="black">
                  <a:lumMod val="95000"/>
                  <a:lumOff val="5000"/>
                </a:prstClr>
              </a:solidFill>
              <a:effectLst/>
              <a:uLnTx/>
              <a:uFillTx/>
            </a:endParaRPr>
          </a:p>
        </p:txBody>
      </p:sp>
      <p:sp>
        <p:nvSpPr>
          <p:cNvPr id="44" name="Flowchart: Document 13">
            <a:extLst>
              <a:ext uri="{FF2B5EF4-FFF2-40B4-BE49-F238E27FC236}">
                <a16:creationId xmlns:a16="http://schemas.microsoft.com/office/drawing/2014/main" id="{B0D2894C-1873-4E4D-8052-D46B3EF57E45}"/>
              </a:ext>
            </a:extLst>
          </p:cNvPr>
          <p:cNvSpPr/>
          <p:nvPr/>
        </p:nvSpPr>
        <p:spPr>
          <a:xfrm>
            <a:off x="323950" y="3719079"/>
            <a:ext cx="5077271" cy="827411"/>
          </a:xfrm>
          <a:prstGeom prst="flowChartDocument">
            <a:avLst/>
          </a:prstGeom>
          <a:solidFill>
            <a:schemeClr val="accent2">
              <a:lumMod val="40000"/>
              <a:lumOff val="60000"/>
            </a:schemeClr>
          </a:solidFill>
          <a:ln w="25400" cap="flat" cmpd="sng" algn="ctr">
            <a:no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1" u="none" strike="noStrike" kern="0" cap="none" spc="0" normalizeH="0" baseline="0" noProof="0">
                <a:ln>
                  <a:noFill/>
                </a:ln>
                <a:solidFill>
                  <a:prstClr val="black">
                    <a:lumMod val="95000"/>
                    <a:lumOff val="5000"/>
                  </a:prstClr>
                </a:solidFill>
                <a:effectLst/>
                <a:uLnTx/>
                <a:uFillTx/>
              </a:rPr>
              <a:t>June 2017: USA Today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1" u="none" strike="noStrike" kern="0" cap="none" spc="0" normalizeH="0" baseline="0" noProof="0">
                <a:ln>
                  <a:noFill/>
                </a:ln>
                <a:solidFill>
                  <a:prstClr val="black">
                    <a:lumMod val="95000"/>
                    <a:lumOff val="5000"/>
                  </a:prstClr>
                </a:solidFill>
                <a:effectLst/>
                <a:uLnTx/>
                <a:uFillTx/>
              </a:rPr>
              <a:t>Inmates fly mobile phones, drugs and port into jail via drone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a:ln>
                  <a:noFill/>
                </a:ln>
                <a:solidFill>
                  <a:prstClr val="black">
                    <a:lumMod val="95000"/>
                    <a:lumOff val="5000"/>
                  </a:prstClr>
                </a:solidFill>
                <a:effectLst/>
                <a:uLnTx/>
                <a:uFillTx/>
              </a:rPr>
              <a:t>The Justice Department uncovered more than a dozen attempts to transport contraband - including mobile phones…</a:t>
            </a:r>
          </a:p>
        </p:txBody>
      </p:sp>
      <p:sp>
        <p:nvSpPr>
          <p:cNvPr id="45" name="Flowchart: Document 18">
            <a:extLst>
              <a:ext uri="{FF2B5EF4-FFF2-40B4-BE49-F238E27FC236}">
                <a16:creationId xmlns:a16="http://schemas.microsoft.com/office/drawing/2014/main" id="{A3B13633-9A1C-41E9-B419-C18E0CD5A294}"/>
              </a:ext>
            </a:extLst>
          </p:cNvPr>
          <p:cNvSpPr/>
          <p:nvPr/>
        </p:nvSpPr>
        <p:spPr>
          <a:xfrm>
            <a:off x="323950" y="5062671"/>
            <a:ext cx="5077271" cy="451629"/>
          </a:xfrm>
          <a:prstGeom prst="flowChartDocument">
            <a:avLst/>
          </a:prstGeom>
          <a:solidFill>
            <a:schemeClr val="accent2">
              <a:lumMod val="40000"/>
              <a:lumOff val="60000"/>
            </a:schemeClr>
          </a:solidFill>
          <a:ln w="25400" cap="flat" cmpd="sng" algn="ctr">
            <a:no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prstClr val="black">
                    <a:lumMod val="95000"/>
                    <a:lumOff val="5000"/>
                  </a:prstClr>
                </a:solidFill>
                <a:effectLst/>
                <a:uLnTx/>
                <a:uFillTx/>
              </a:rPr>
              <a:t>July 2017: WSOCTV South Carolina</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black">
                    <a:lumMod val="95000"/>
                    <a:lumOff val="5000"/>
                  </a:prstClr>
                </a:solidFill>
                <a:effectLst/>
                <a:uLnTx/>
                <a:uFillTx/>
              </a:rPr>
              <a:t>Investigation uncovers prisoners using </a:t>
            </a:r>
            <a:r>
              <a:rPr kumimoji="0" lang="en-US" sz="1100" b="0" i="0" u="none" strike="noStrike" kern="0" cap="none" spc="0" normalizeH="0" baseline="0" noProof="0" err="1">
                <a:ln>
                  <a:noFill/>
                </a:ln>
                <a:solidFill>
                  <a:prstClr val="black">
                    <a:lumMod val="95000"/>
                    <a:lumOff val="5000"/>
                  </a:prstClr>
                </a:solidFill>
                <a:effectLst/>
                <a:uLnTx/>
                <a:uFillTx/>
              </a:rPr>
              <a:t>facebook</a:t>
            </a:r>
            <a:r>
              <a:rPr kumimoji="0" lang="en-US" sz="1100" b="0" i="0" u="none" strike="noStrike" kern="0" cap="none" spc="0" normalizeH="0" baseline="0" noProof="0">
                <a:ln>
                  <a:noFill/>
                </a:ln>
                <a:solidFill>
                  <a:prstClr val="black">
                    <a:lumMod val="95000"/>
                    <a:lumOff val="5000"/>
                  </a:prstClr>
                </a:solidFill>
                <a:effectLst/>
                <a:uLnTx/>
                <a:uFillTx/>
              </a:rPr>
              <a:t> LIVE while locked up in</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black">
                  <a:lumMod val="95000"/>
                  <a:lumOff val="5000"/>
                </a:prstClr>
              </a:solidFill>
              <a:effectLst/>
              <a:uLnTx/>
              <a:uFillTx/>
            </a:endParaRPr>
          </a:p>
        </p:txBody>
      </p:sp>
      <p:grpSp>
        <p:nvGrpSpPr>
          <p:cNvPr id="36" name="Group 35">
            <a:extLst>
              <a:ext uri="{FF2B5EF4-FFF2-40B4-BE49-F238E27FC236}">
                <a16:creationId xmlns:a16="http://schemas.microsoft.com/office/drawing/2014/main" id="{4C9362A8-E37D-4167-AA01-7C8BF3C0522B}"/>
              </a:ext>
            </a:extLst>
          </p:cNvPr>
          <p:cNvGrpSpPr/>
          <p:nvPr/>
        </p:nvGrpSpPr>
        <p:grpSpPr>
          <a:xfrm>
            <a:off x="5824354" y="1957510"/>
            <a:ext cx="5910446" cy="1285454"/>
            <a:chOff x="3973933" y="1823729"/>
            <a:chExt cx="5018989" cy="1054014"/>
          </a:xfrm>
          <a:effectLst>
            <a:outerShdw blurRad="50800" dist="38100" dir="2700000" algn="tl" rotWithShape="0">
              <a:prstClr val="black">
                <a:alpha val="40000"/>
              </a:prstClr>
            </a:outerShdw>
          </a:effectLst>
        </p:grpSpPr>
        <p:sp>
          <p:nvSpPr>
            <p:cNvPr id="34" name="Rectangle: Rounded Corners 33">
              <a:extLst>
                <a:ext uri="{FF2B5EF4-FFF2-40B4-BE49-F238E27FC236}">
                  <a16:creationId xmlns:a16="http://schemas.microsoft.com/office/drawing/2014/main" id="{30A4CBE7-8071-4B06-A789-866429E95091}"/>
                </a:ext>
              </a:extLst>
            </p:cNvPr>
            <p:cNvSpPr/>
            <p:nvPr/>
          </p:nvSpPr>
          <p:spPr>
            <a:xfrm>
              <a:off x="3973933" y="1823729"/>
              <a:ext cx="5018989" cy="809848"/>
            </a:xfrm>
            <a:prstGeom prst="roundRect">
              <a:avLst/>
            </a:prstGeom>
            <a:solidFill>
              <a:srgbClr val="00B050"/>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kern="0">
                <a:solidFill>
                  <a:schemeClr val="bg1"/>
                </a:solidFill>
                <a:latin typeface="Calibri"/>
              </a:endParaRPr>
            </a:p>
            <a:p>
              <a:pPr algn="ctr"/>
              <a:r>
                <a:rPr lang="en-US" sz="2000" kern="0">
                  <a:solidFill>
                    <a:schemeClr val="bg1"/>
                  </a:solidFill>
                  <a:latin typeface="Calibri"/>
                </a:rPr>
                <a:t>“Contraband </a:t>
              </a:r>
              <a:r>
                <a:rPr lang="en-US" sz="2000" b="1" kern="0">
                  <a:solidFill>
                    <a:schemeClr val="bg1"/>
                  </a:solidFill>
                  <a:latin typeface="Calibri"/>
                </a:rPr>
                <a:t>cell phones in prisons </a:t>
              </a:r>
              <a:r>
                <a:rPr lang="en-US" sz="2000" kern="0">
                  <a:solidFill>
                    <a:schemeClr val="bg1"/>
                  </a:solidFill>
                  <a:latin typeface="Calibri"/>
                </a:rPr>
                <a:t>is the </a:t>
              </a:r>
              <a:r>
                <a:rPr lang="en-US" sz="2000" b="1" kern="0">
                  <a:solidFill>
                    <a:schemeClr val="bg1"/>
                  </a:solidFill>
                  <a:latin typeface="Calibri"/>
                </a:rPr>
                <a:t>number 1 problem </a:t>
              </a:r>
              <a:r>
                <a:rPr lang="en-US" sz="2000" kern="0">
                  <a:solidFill>
                    <a:schemeClr val="bg1"/>
                  </a:solidFill>
                  <a:latin typeface="Calibri"/>
                </a:rPr>
                <a:t>facing corrections agencies today!</a:t>
              </a:r>
              <a:r>
                <a:rPr lang="en-US" sz="2000" kern="0" baseline="30000">
                  <a:solidFill>
                    <a:schemeClr val="bg1"/>
                  </a:solidFill>
                  <a:latin typeface="Calibri"/>
                </a:rPr>
                <a:t>*</a:t>
              </a:r>
              <a:r>
                <a:rPr lang="en-US" sz="2000" kern="0">
                  <a:solidFill>
                    <a:schemeClr val="bg1"/>
                  </a:solidFill>
                  <a:latin typeface="Calibri"/>
                </a:rPr>
                <a:t>”</a:t>
              </a:r>
            </a:p>
            <a:p>
              <a:pPr algn="ctr"/>
              <a:endParaRPr lang="en-US" sz="2000"/>
            </a:p>
          </p:txBody>
        </p:sp>
        <p:sp>
          <p:nvSpPr>
            <p:cNvPr id="57" name="Rectangle 56">
              <a:extLst>
                <a:ext uri="{FF2B5EF4-FFF2-40B4-BE49-F238E27FC236}">
                  <a16:creationId xmlns:a16="http://schemas.microsoft.com/office/drawing/2014/main" id="{1F8C2F8D-5759-408C-A5D2-0AD451003BF9}"/>
                </a:ext>
              </a:extLst>
            </p:cNvPr>
            <p:cNvSpPr/>
            <p:nvPr/>
          </p:nvSpPr>
          <p:spPr>
            <a:xfrm>
              <a:off x="4543872" y="2625380"/>
              <a:ext cx="3921965" cy="252363"/>
            </a:xfrm>
            <a:prstGeom prst="rect">
              <a:avLst/>
            </a:prstGeom>
            <a:scene3d>
              <a:camera prst="orthographicFront"/>
              <a:lightRig rig="threePt" dir="t"/>
            </a:scene3d>
            <a:sp3d>
              <a:bevelT w="165100" prst="coolSlant"/>
            </a:sp3d>
          </p:spPr>
          <p:txBody>
            <a:bodyPr wrap="none">
              <a:spAutoFit/>
            </a:bodyPr>
            <a:lstStyle/>
            <a:p>
              <a:r>
                <a:rPr lang="en-US" sz="1400" kern="0" baseline="30000">
                  <a:latin typeface="Calibri"/>
                </a:rPr>
                <a:t>* </a:t>
              </a:r>
              <a:r>
                <a:rPr lang="en-US" sz="1400" kern="0">
                  <a:latin typeface="Calibri"/>
                </a:rPr>
                <a:t>The Association of State Corrections Administration (ASCA) </a:t>
              </a:r>
              <a:endParaRPr lang="en-US" sz="1400"/>
            </a:p>
          </p:txBody>
        </p:sp>
      </p:grpSp>
      <p:sp>
        <p:nvSpPr>
          <p:cNvPr id="31" name="Flowchart: Document 9">
            <a:extLst>
              <a:ext uri="{FF2B5EF4-FFF2-40B4-BE49-F238E27FC236}">
                <a16:creationId xmlns:a16="http://schemas.microsoft.com/office/drawing/2014/main" id="{0C227070-E19B-41CC-8F9E-FB5B48834817}"/>
              </a:ext>
            </a:extLst>
          </p:cNvPr>
          <p:cNvSpPr/>
          <p:nvPr/>
        </p:nvSpPr>
        <p:spPr>
          <a:xfrm>
            <a:off x="322125" y="1828588"/>
            <a:ext cx="5079096" cy="560074"/>
          </a:xfrm>
          <a:prstGeom prst="flowChartDocument">
            <a:avLst/>
          </a:prstGeom>
          <a:solidFill>
            <a:schemeClr val="accent2">
              <a:lumMod val="40000"/>
              <a:lumOff val="60000"/>
            </a:schemeClr>
          </a:solidFill>
          <a:ln w="25400" cap="flat" cmpd="sng" algn="ctr">
            <a:noFill/>
            <a:prstDash val="solid"/>
          </a:ln>
          <a:effectLst/>
        </p:spPr>
        <p:txBody>
          <a:bodyPr rtlCol="0" anchor="t"/>
          <a:lstStyle/>
          <a:p>
            <a:pPr lvl="0" defTabSz="914400">
              <a:defRPr/>
            </a:pPr>
            <a:r>
              <a:rPr lang="en-US" sz="1100"/>
              <a:t>Last year, </a:t>
            </a:r>
            <a:r>
              <a:rPr lang="en-US" sz="1100" b="1"/>
              <a:t>officers seized 22,326 cell phones</a:t>
            </a:r>
            <a:r>
              <a:rPr lang="en-US" sz="1100"/>
              <a:t> from inmates and visitors at all 67 Georgia correctional facilities, which include secure prisons and lower-level facilities</a:t>
            </a:r>
            <a:endParaRPr kumimoji="0" lang="en-US" sz="800" b="0" i="1" u="none" strike="noStrike" kern="0" cap="none" spc="0" normalizeH="0" baseline="0" noProof="0">
              <a:ln>
                <a:noFill/>
              </a:ln>
              <a:solidFill>
                <a:prstClr val="black">
                  <a:lumMod val="95000"/>
                  <a:lumOff val="5000"/>
                </a:prstClr>
              </a:solidFill>
              <a:effectLst/>
              <a:uLnTx/>
              <a:uFillTx/>
            </a:endParaRPr>
          </a:p>
        </p:txBody>
      </p:sp>
      <p:pic>
        <p:nvPicPr>
          <p:cNvPr id="4" name="Picture 3">
            <a:extLst>
              <a:ext uri="{FF2B5EF4-FFF2-40B4-BE49-F238E27FC236}">
                <a16:creationId xmlns:a16="http://schemas.microsoft.com/office/drawing/2014/main" id="{C5420429-6C37-40AC-8D6E-09AA86C912D4}"/>
              </a:ext>
            </a:extLst>
          </p:cNvPr>
          <p:cNvPicPr>
            <a:picLocks noChangeAspect="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37257" y="2420938"/>
            <a:ext cx="5063964" cy="524248"/>
          </a:xfrm>
          <a:prstGeom prst="rect">
            <a:avLst/>
          </a:prstGeom>
          <a:solidFill>
            <a:schemeClr val="accent2">
              <a:lumMod val="40000"/>
              <a:lumOff val="60000"/>
            </a:schemeClr>
          </a:solidFill>
        </p:spPr>
      </p:pic>
      <p:pic>
        <p:nvPicPr>
          <p:cNvPr id="6" name="Picture 5">
            <a:extLst>
              <a:ext uri="{FF2B5EF4-FFF2-40B4-BE49-F238E27FC236}">
                <a16:creationId xmlns:a16="http://schemas.microsoft.com/office/drawing/2014/main" id="{3AAA9AA8-D02C-447B-BE3D-98E40B616716}"/>
              </a:ext>
            </a:extLst>
          </p:cNvPr>
          <p:cNvPicPr>
            <a:picLocks noChangeAspect="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2125" y="1483107"/>
            <a:ext cx="5088238" cy="313205"/>
          </a:xfrm>
          <a:prstGeom prst="rect">
            <a:avLst/>
          </a:prstGeom>
          <a:solidFill>
            <a:schemeClr val="accent2">
              <a:lumMod val="40000"/>
              <a:lumOff val="60000"/>
            </a:schemeClr>
          </a:solidFill>
        </p:spPr>
      </p:pic>
      <p:graphicFrame>
        <p:nvGraphicFramePr>
          <p:cNvPr id="8" name="Diagram 7">
            <a:extLst>
              <a:ext uri="{FF2B5EF4-FFF2-40B4-BE49-F238E27FC236}">
                <a16:creationId xmlns:a16="http://schemas.microsoft.com/office/drawing/2014/main" id="{B12379A3-D60D-4028-875E-B7BFCD8E0940}"/>
              </a:ext>
            </a:extLst>
          </p:cNvPr>
          <p:cNvGraphicFramePr/>
          <p:nvPr>
            <p:extLst>
              <p:ext uri="{D42A27DB-BD31-4B8C-83A1-F6EECF244321}">
                <p14:modId xmlns:p14="http://schemas.microsoft.com/office/powerpoint/2010/main" val="3465091272"/>
              </p:ext>
            </p:extLst>
          </p:nvPr>
        </p:nvGraphicFramePr>
        <p:xfrm>
          <a:off x="5857348" y="3436567"/>
          <a:ext cx="5724436" cy="2854997"/>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5" name="Slide Number Placeholder 4">
            <a:extLst>
              <a:ext uri="{FF2B5EF4-FFF2-40B4-BE49-F238E27FC236}">
                <a16:creationId xmlns:a16="http://schemas.microsoft.com/office/drawing/2014/main" id="{0BA0B9F7-9F62-414C-8053-51A7BB92FC5C}"/>
              </a:ext>
            </a:extLst>
          </p:cNvPr>
          <p:cNvSpPr>
            <a:spLocks noGrp="1"/>
          </p:cNvSpPr>
          <p:nvPr>
            <p:ph type="sldNum" sz="quarter" idx="11"/>
          </p:nvPr>
        </p:nvSpPr>
        <p:spPr/>
        <p:txBody>
          <a:bodyPr/>
          <a:lstStyle/>
          <a:p>
            <a:fld id="{3967AA8C-9F11-4F25-B757-82861B6038CD}" type="slidenum">
              <a:rPr lang="en-US" smtClean="0"/>
              <a:t>4</a:t>
            </a:fld>
            <a:endParaRPr lang="en-US"/>
          </a:p>
        </p:txBody>
      </p:sp>
      <p:pic>
        <p:nvPicPr>
          <p:cNvPr id="33" name="Picture 32" descr="A picture containing clipart&#10;&#10;Description automatically generated">
            <a:extLst>
              <a:ext uri="{FF2B5EF4-FFF2-40B4-BE49-F238E27FC236}">
                <a16:creationId xmlns:a16="http://schemas.microsoft.com/office/drawing/2014/main" id="{924234B7-D8CC-4AD9-828C-B32D664361DB}"/>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Tree>
    <p:extLst>
      <p:ext uri="{BB962C8B-B14F-4D97-AF65-F5344CB8AC3E}">
        <p14:creationId xmlns:p14="http://schemas.microsoft.com/office/powerpoint/2010/main" val="1988217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 result for cell phones in prison">
            <a:extLst>
              <a:ext uri="{FF2B5EF4-FFF2-40B4-BE49-F238E27FC236}">
                <a16:creationId xmlns:a16="http://schemas.microsoft.com/office/drawing/2014/main" id="{DD6C2788-6690-4DBB-9559-BC31937132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0611" y="5318936"/>
            <a:ext cx="2197206" cy="121704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cell phones in prison">
            <a:extLst>
              <a:ext uri="{FF2B5EF4-FFF2-40B4-BE49-F238E27FC236}">
                <a16:creationId xmlns:a16="http://schemas.microsoft.com/office/drawing/2014/main" id="{E9D2A4F7-88C2-4C58-A8C6-C6614B2CB0F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6101887" y="5318936"/>
            <a:ext cx="2441171" cy="123252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lated image">
            <a:extLst>
              <a:ext uri="{FF2B5EF4-FFF2-40B4-BE49-F238E27FC236}">
                <a16:creationId xmlns:a16="http://schemas.microsoft.com/office/drawing/2014/main" id="{3A3D45E8-7496-41F1-B652-AA043F91F1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3384" y="798939"/>
            <a:ext cx="3129511" cy="2133298"/>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cell phones in prison">
            <a:extLst>
              <a:ext uri="{FF2B5EF4-FFF2-40B4-BE49-F238E27FC236}">
                <a16:creationId xmlns:a16="http://schemas.microsoft.com/office/drawing/2014/main" id="{E49C860D-5FA6-4964-A9E1-1275C0C725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3384" y="3063452"/>
            <a:ext cx="3129511" cy="2019688"/>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Image result for cell phones in prison">
            <a:extLst>
              <a:ext uri="{FF2B5EF4-FFF2-40B4-BE49-F238E27FC236}">
                <a16:creationId xmlns:a16="http://schemas.microsoft.com/office/drawing/2014/main" id="{E0A2CC92-5631-4732-8C58-60A8CF76FF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18307" y="3019981"/>
            <a:ext cx="3129510" cy="2063159"/>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Related image">
            <a:extLst>
              <a:ext uri="{FF2B5EF4-FFF2-40B4-BE49-F238E27FC236}">
                <a16:creationId xmlns:a16="http://schemas.microsoft.com/office/drawing/2014/main" id="{06A23B57-4D1D-402D-BDA5-79BA4FCBA39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22930" y="798939"/>
            <a:ext cx="3140543" cy="213329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73FCD55-3F53-489C-94CD-C4C79F2955D2}"/>
              </a:ext>
            </a:extLst>
          </p:cNvPr>
          <p:cNvSpPr>
            <a:spLocks noGrp="1"/>
          </p:cNvSpPr>
          <p:nvPr>
            <p:ph type="title"/>
          </p:nvPr>
        </p:nvSpPr>
        <p:spPr/>
        <p:txBody>
          <a:bodyPr/>
          <a:lstStyle/>
          <a:p>
            <a:r>
              <a:rPr lang="en-US"/>
              <a:t>How</a:t>
            </a:r>
            <a:r>
              <a:rPr lang="en-US">
                <a:latin typeface="Arial" charset="0"/>
                <a:ea typeface="Arial" charset="0"/>
                <a:cs typeface="Arial" charset="0"/>
              </a:rPr>
              <a:t>?</a:t>
            </a:r>
            <a:endParaRPr lang="en-US">
              <a:latin typeface="Century" charset="0"/>
              <a:ea typeface="Century" charset="0"/>
              <a:cs typeface="Century" charset="0"/>
            </a:endParaRPr>
          </a:p>
        </p:txBody>
      </p:sp>
      <p:pic>
        <p:nvPicPr>
          <p:cNvPr id="1032" name="Picture 8" descr="Image result for cell phones in prison">
            <a:extLst>
              <a:ext uri="{FF2B5EF4-FFF2-40B4-BE49-F238E27FC236}">
                <a16:creationId xmlns:a16="http://schemas.microsoft.com/office/drawing/2014/main" id="{6B7B4E61-5304-43B2-BF34-193AE469D10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92806" y="780696"/>
            <a:ext cx="3200590" cy="2151541"/>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cell phones in prison">
            <a:extLst>
              <a:ext uri="{FF2B5EF4-FFF2-40B4-BE49-F238E27FC236}">
                <a16:creationId xmlns:a16="http://schemas.microsoft.com/office/drawing/2014/main" id="{76661925-3365-4186-8743-14610F953F2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50929" y="5308345"/>
            <a:ext cx="2043404" cy="124311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cell phones in prison">
            <a:extLst>
              <a:ext uri="{FF2B5EF4-FFF2-40B4-BE49-F238E27FC236}">
                <a16:creationId xmlns:a16="http://schemas.microsoft.com/office/drawing/2014/main" id="{F469AC22-50BB-4D91-A371-A34590F5777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59108" y="5300823"/>
            <a:ext cx="1884267" cy="124311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25A21E5-B601-4DFF-B909-F972FC135C5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30734" y="3069138"/>
            <a:ext cx="3107238" cy="2014002"/>
          </a:xfrm>
          <a:prstGeom prst="rect">
            <a:avLst/>
          </a:prstGeom>
        </p:spPr>
      </p:pic>
      <p:sp>
        <p:nvSpPr>
          <p:cNvPr id="4" name="Slide Number Placeholder 3">
            <a:extLst>
              <a:ext uri="{FF2B5EF4-FFF2-40B4-BE49-F238E27FC236}">
                <a16:creationId xmlns:a16="http://schemas.microsoft.com/office/drawing/2014/main" id="{04D0178E-CF78-43D5-8415-E906D984CEEF}"/>
              </a:ext>
            </a:extLst>
          </p:cNvPr>
          <p:cNvSpPr>
            <a:spLocks noGrp="1"/>
          </p:cNvSpPr>
          <p:nvPr>
            <p:ph type="sldNum" sz="quarter" idx="11"/>
          </p:nvPr>
        </p:nvSpPr>
        <p:spPr/>
        <p:txBody>
          <a:bodyPr/>
          <a:lstStyle/>
          <a:p>
            <a:fld id="{3967AA8C-9F11-4F25-B757-82861B6038CD}" type="slidenum">
              <a:rPr lang="en-US" smtClean="0"/>
              <a:t>5</a:t>
            </a:fld>
            <a:endParaRPr lang="en-US"/>
          </a:p>
        </p:txBody>
      </p:sp>
      <p:pic>
        <p:nvPicPr>
          <p:cNvPr id="14" name="Picture 13" descr="A picture containing clipart&#10;&#10;Description automatically generated">
            <a:extLst>
              <a:ext uri="{FF2B5EF4-FFF2-40B4-BE49-F238E27FC236}">
                <a16:creationId xmlns:a16="http://schemas.microsoft.com/office/drawing/2014/main" id="{5099ED33-BBD4-4AF4-B161-1E0DF5D86A07}"/>
              </a:ext>
            </a:extLst>
          </p:cNvPr>
          <p:cNvPicPr>
            <a:picLocks noChangeAspect="1"/>
          </p:cNvPicPr>
          <p:nvPr/>
        </p:nvPicPr>
        <p:blipFill>
          <a:blip r:embed="rId12">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Tree>
    <p:extLst>
      <p:ext uri="{BB962C8B-B14F-4D97-AF65-F5344CB8AC3E}">
        <p14:creationId xmlns:p14="http://schemas.microsoft.com/office/powerpoint/2010/main" val="2424645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8295D-5206-474C-ACB3-6A93384E9B55}"/>
              </a:ext>
            </a:extLst>
          </p:cNvPr>
          <p:cNvSpPr>
            <a:spLocks noGrp="1"/>
          </p:cNvSpPr>
          <p:nvPr>
            <p:ph type="title"/>
          </p:nvPr>
        </p:nvSpPr>
        <p:spPr/>
        <p:txBody>
          <a:bodyPr/>
          <a:lstStyle/>
          <a:p>
            <a:r>
              <a:rPr lang="en-US" sz="3600"/>
              <a:t>Why are cell phones in prison such a problem</a:t>
            </a:r>
            <a:r>
              <a:rPr lang="en-US" sz="3600">
                <a:latin typeface="Arial" charset="0"/>
                <a:ea typeface="Arial" charset="0"/>
                <a:cs typeface="Arial" charset="0"/>
              </a:rPr>
              <a:t>?</a:t>
            </a:r>
          </a:p>
        </p:txBody>
      </p:sp>
      <p:pic>
        <p:nvPicPr>
          <p:cNvPr id="5" name="Content Placeholder 3">
            <a:extLst>
              <a:ext uri="{FF2B5EF4-FFF2-40B4-BE49-F238E27FC236}">
                <a16:creationId xmlns:a16="http://schemas.microsoft.com/office/drawing/2014/main" id="{F6CE969C-60B8-411F-9BEE-FB9B40212929}"/>
              </a:ext>
            </a:extLst>
          </p:cNvPr>
          <p:cNvPicPr>
            <a:picLocks/>
          </p:cNvPicPr>
          <p:nvPr/>
        </p:nvPicPr>
        <p:blipFill rotWithShape="1">
          <a:blip r:embed="rId2" cstate="print">
            <a:extLst>
              <a:ext uri="{28A0092B-C50C-407E-A947-70E740481C1C}">
                <a14:useLocalDpi xmlns:a14="http://schemas.microsoft.com/office/drawing/2010/main" val="0"/>
              </a:ext>
            </a:extLst>
          </a:blip>
          <a:srcRect/>
          <a:stretch/>
        </p:blipFill>
        <p:spPr bwMode="auto">
          <a:xfrm>
            <a:off x="457200" y="2759625"/>
            <a:ext cx="1502348" cy="3505200"/>
          </a:xfrm>
          <a:prstGeom prst="rect">
            <a:avLst/>
          </a:prstGeom>
          <a:noFill/>
          <a:ln w="9525" cap="flat">
            <a:noFill/>
            <a:round/>
            <a:headEnd/>
            <a:tailEnd/>
          </a:ln>
        </p:spPr>
      </p:pic>
      <p:sp>
        <p:nvSpPr>
          <p:cNvPr id="6" name="Rounded Rectangle 2">
            <a:extLst>
              <a:ext uri="{FF2B5EF4-FFF2-40B4-BE49-F238E27FC236}">
                <a16:creationId xmlns:a16="http://schemas.microsoft.com/office/drawing/2014/main" id="{CC1B35D0-620D-4883-BA30-873654BEE7FB}"/>
              </a:ext>
            </a:extLst>
          </p:cNvPr>
          <p:cNvSpPr/>
          <p:nvPr/>
        </p:nvSpPr>
        <p:spPr>
          <a:xfrm>
            <a:off x="2219089" y="1303458"/>
            <a:ext cx="4248477" cy="3505199"/>
          </a:xfrm>
          <a:prstGeom prst="round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u="sng">
                <a:solidFill>
                  <a:schemeClr val="tx1"/>
                </a:solidFill>
              </a:rPr>
              <a:t>Public Safety</a:t>
            </a:r>
          </a:p>
          <a:p>
            <a:pPr marL="285750" indent="-285750">
              <a:buFont typeface="Arial" panose="020B0604020202020204" pitchFamily="34" charset="0"/>
              <a:buChar char="•"/>
            </a:pPr>
            <a:r>
              <a:rPr lang="en-US">
                <a:solidFill>
                  <a:schemeClr val="tx1"/>
                </a:solidFill>
              </a:rPr>
              <a:t>Inmates manage criminal activities</a:t>
            </a:r>
          </a:p>
          <a:p>
            <a:pPr marL="285750" indent="-285750">
              <a:buFont typeface="Arial" panose="020B0604020202020204" pitchFamily="34" charset="0"/>
              <a:buChar char="•"/>
            </a:pPr>
            <a:r>
              <a:rPr lang="en-US">
                <a:solidFill>
                  <a:schemeClr val="tx1"/>
                </a:solidFill>
              </a:rPr>
              <a:t>Intimidate witnesses</a:t>
            </a:r>
          </a:p>
          <a:p>
            <a:pPr marL="285750" indent="-285750">
              <a:buFont typeface="Arial" panose="020B0604020202020204" pitchFamily="34" charset="0"/>
              <a:buChar char="•"/>
            </a:pPr>
            <a:r>
              <a:rPr lang="en-US">
                <a:solidFill>
                  <a:schemeClr val="tx1"/>
                </a:solidFill>
              </a:rPr>
              <a:t>Organize murders</a:t>
            </a:r>
          </a:p>
          <a:p>
            <a:pPr marL="285750" indent="-285750">
              <a:buFont typeface="Arial" panose="020B0604020202020204" pitchFamily="34" charset="0"/>
              <a:buChar char="•"/>
            </a:pPr>
            <a:r>
              <a:rPr lang="en-US">
                <a:solidFill>
                  <a:schemeClr val="tx1"/>
                </a:solidFill>
              </a:rPr>
              <a:t>Coordinate riots</a:t>
            </a:r>
          </a:p>
          <a:p>
            <a:pPr marL="285750" indent="-285750">
              <a:buFont typeface="Arial" panose="020B0604020202020204" pitchFamily="34" charset="0"/>
              <a:buChar char="•"/>
            </a:pPr>
            <a:r>
              <a:rPr lang="en-US">
                <a:solidFill>
                  <a:schemeClr val="tx1"/>
                </a:solidFill>
              </a:rPr>
              <a:t>Deal drugs</a:t>
            </a:r>
          </a:p>
          <a:p>
            <a:pPr marL="285750" indent="-285750">
              <a:buFont typeface="Arial" panose="020B0604020202020204" pitchFamily="34" charset="0"/>
              <a:buChar char="•"/>
            </a:pPr>
            <a:r>
              <a:rPr lang="en-US">
                <a:solidFill>
                  <a:schemeClr val="tx1"/>
                </a:solidFill>
              </a:rPr>
              <a:t>Send pictures / Facebook</a:t>
            </a:r>
          </a:p>
          <a:p>
            <a:pPr marL="285750" indent="-285750">
              <a:buFont typeface="Arial" panose="020B0604020202020204" pitchFamily="34" charset="0"/>
              <a:buChar char="•"/>
            </a:pPr>
            <a:r>
              <a:rPr lang="en-US">
                <a:solidFill>
                  <a:schemeClr val="tx1"/>
                </a:solidFill>
              </a:rPr>
              <a:t>Threaten officials</a:t>
            </a:r>
          </a:p>
          <a:p>
            <a:pPr marL="285750" indent="-285750">
              <a:buFont typeface="Arial" panose="020B0604020202020204" pitchFamily="34" charset="0"/>
              <a:buChar char="•"/>
            </a:pPr>
            <a:r>
              <a:rPr lang="en-US">
                <a:solidFill>
                  <a:schemeClr val="tx1"/>
                </a:solidFill>
              </a:rPr>
              <a:t>Plan escapes</a:t>
            </a:r>
          </a:p>
          <a:p>
            <a:pPr marL="285750" indent="-285750">
              <a:buFont typeface="Arial" panose="020B0604020202020204" pitchFamily="34" charset="0"/>
              <a:buChar char="•"/>
            </a:pPr>
            <a:r>
              <a:rPr lang="en-US">
                <a:solidFill>
                  <a:schemeClr val="tx1"/>
                </a:solidFill>
              </a:rPr>
              <a:t>Communicate with inmates</a:t>
            </a:r>
          </a:p>
        </p:txBody>
      </p:sp>
      <p:sp>
        <p:nvSpPr>
          <p:cNvPr id="7" name="Rounded Rectangle 19">
            <a:extLst>
              <a:ext uri="{FF2B5EF4-FFF2-40B4-BE49-F238E27FC236}">
                <a16:creationId xmlns:a16="http://schemas.microsoft.com/office/drawing/2014/main" id="{94496E38-A4A1-483C-82E3-47BFD8B4C071}"/>
              </a:ext>
            </a:extLst>
          </p:cNvPr>
          <p:cNvSpPr/>
          <p:nvPr/>
        </p:nvSpPr>
        <p:spPr>
          <a:xfrm>
            <a:off x="6986648" y="3028223"/>
            <a:ext cx="4540049" cy="2655283"/>
          </a:xfrm>
          <a:prstGeom prst="round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u="sng">
                <a:solidFill>
                  <a:schemeClr val="tx1"/>
                </a:solidFill>
              </a:rPr>
              <a:t>Financial  Impact</a:t>
            </a:r>
          </a:p>
          <a:p>
            <a:pPr marL="285750" indent="-285750">
              <a:buFont typeface="Arial" panose="020B0604020202020204" pitchFamily="34" charset="0"/>
              <a:buChar char="•"/>
            </a:pPr>
            <a:r>
              <a:rPr lang="en-US">
                <a:solidFill>
                  <a:schemeClr val="tx1"/>
                </a:solidFill>
              </a:rPr>
              <a:t>Increased cost of prison supervision</a:t>
            </a:r>
          </a:p>
          <a:p>
            <a:pPr marL="285750" indent="-285750">
              <a:buFont typeface="Arial" panose="020B0604020202020204" pitchFamily="34" charset="0"/>
              <a:buChar char="•"/>
            </a:pPr>
            <a:r>
              <a:rPr lang="en-US">
                <a:solidFill>
                  <a:schemeClr val="tx1"/>
                </a:solidFill>
              </a:rPr>
              <a:t>PR nightmare for prison officials</a:t>
            </a:r>
          </a:p>
          <a:p>
            <a:pPr marL="285750" indent="-285750">
              <a:buFont typeface="Arial" panose="020B0604020202020204" pitchFamily="34" charset="0"/>
              <a:buChar char="•"/>
            </a:pPr>
            <a:r>
              <a:rPr lang="en-US">
                <a:solidFill>
                  <a:schemeClr val="tx1"/>
                </a:solidFill>
              </a:rPr>
              <a:t>High potential for liability</a:t>
            </a:r>
          </a:p>
          <a:p>
            <a:pPr marL="285750" indent="-285750">
              <a:buFont typeface="Arial" panose="020B0604020202020204" pitchFamily="34" charset="0"/>
              <a:buChar char="•"/>
            </a:pPr>
            <a:r>
              <a:rPr lang="en-US">
                <a:solidFill>
                  <a:schemeClr val="tx1"/>
                </a:solidFill>
              </a:rPr>
              <a:t>Reduces revenue from prison telephone systems</a:t>
            </a:r>
          </a:p>
        </p:txBody>
      </p:sp>
      <p:sp>
        <p:nvSpPr>
          <p:cNvPr id="8" name="Rectangle 7">
            <a:extLst>
              <a:ext uri="{FF2B5EF4-FFF2-40B4-BE49-F238E27FC236}">
                <a16:creationId xmlns:a16="http://schemas.microsoft.com/office/drawing/2014/main" id="{BE26B1A1-E183-4523-ADEA-C623C751CC82}"/>
              </a:ext>
            </a:extLst>
          </p:cNvPr>
          <p:cNvSpPr/>
          <p:nvPr/>
        </p:nvSpPr>
        <p:spPr>
          <a:xfrm>
            <a:off x="1566333" y="4621169"/>
            <a:ext cx="220134" cy="1201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0A1A9B6A-E672-4374-BE5B-19FE5A3B643B}"/>
              </a:ext>
            </a:extLst>
          </p:cNvPr>
          <p:cNvSpPr>
            <a:spLocks noGrp="1"/>
          </p:cNvSpPr>
          <p:nvPr>
            <p:ph type="sldNum" sz="quarter" idx="11"/>
          </p:nvPr>
        </p:nvSpPr>
        <p:spPr/>
        <p:txBody>
          <a:bodyPr/>
          <a:lstStyle/>
          <a:p>
            <a:fld id="{3967AA8C-9F11-4F25-B757-82861B6038CD}" type="slidenum">
              <a:rPr lang="en-US" smtClean="0"/>
              <a:t>6</a:t>
            </a:fld>
            <a:endParaRPr lang="en-US"/>
          </a:p>
        </p:txBody>
      </p:sp>
      <p:pic>
        <p:nvPicPr>
          <p:cNvPr id="9" name="Picture 8" descr="A picture containing clipart&#10;&#10;Description automatically generated">
            <a:extLst>
              <a:ext uri="{FF2B5EF4-FFF2-40B4-BE49-F238E27FC236}">
                <a16:creationId xmlns:a16="http://schemas.microsoft.com/office/drawing/2014/main" id="{53405AC7-80B6-431D-9A59-0E1830B395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Tree>
    <p:extLst>
      <p:ext uri="{BB962C8B-B14F-4D97-AF65-F5344CB8AC3E}">
        <p14:creationId xmlns:p14="http://schemas.microsoft.com/office/powerpoint/2010/main" val="409909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CB659-B88E-4896-B435-5A636841F79E}"/>
              </a:ext>
            </a:extLst>
          </p:cNvPr>
          <p:cNvSpPr>
            <a:spLocks noGrp="1"/>
          </p:cNvSpPr>
          <p:nvPr>
            <p:ph type="title"/>
          </p:nvPr>
        </p:nvSpPr>
        <p:spPr/>
        <p:txBody>
          <a:bodyPr/>
          <a:lstStyle/>
          <a:p>
            <a:r>
              <a:rPr lang="en-US" sz="2800"/>
              <a:t>Cell Trax System – Attack the problem at the individual, not the facility!</a:t>
            </a:r>
          </a:p>
        </p:txBody>
      </p:sp>
      <p:sp>
        <p:nvSpPr>
          <p:cNvPr id="6" name="Slide Number Placeholder 5">
            <a:extLst>
              <a:ext uri="{FF2B5EF4-FFF2-40B4-BE49-F238E27FC236}">
                <a16:creationId xmlns:a16="http://schemas.microsoft.com/office/drawing/2014/main" id="{24E8F2DE-1FAE-49B0-A932-B4D989E7368F}"/>
              </a:ext>
            </a:extLst>
          </p:cNvPr>
          <p:cNvSpPr>
            <a:spLocks noGrp="1"/>
          </p:cNvSpPr>
          <p:nvPr>
            <p:ph type="sldNum" sz="quarter" idx="11"/>
          </p:nvPr>
        </p:nvSpPr>
        <p:spPr/>
        <p:txBody>
          <a:bodyPr/>
          <a:lstStyle/>
          <a:p>
            <a:fld id="{3967AA8C-9F11-4F25-B757-82861B6038CD}" type="slidenum">
              <a:rPr lang="en-US" smtClean="0"/>
              <a:t>7</a:t>
            </a:fld>
            <a:endParaRPr lang="en-US"/>
          </a:p>
        </p:txBody>
      </p:sp>
      <p:pic>
        <p:nvPicPr>
          <p:cNvPr id="15" name="Picture 14" descr="A picture containing clipart&#10;&#10;Description automatically generated">
            <a:extLst>
              <a:ext uri="{FF2B5EF4-FFF2-40B4-BE49-F238E27FC236}">
                <a16:creationId xmlns:a16="http://schemas.microsoft.com/office/drawing/2014/main" id="{0FC5CD61-8A8F-4EFE-95F3-F3ACBA910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
        <p:nvSpPr>
          <p:cNvPr id="37" name="TextBox 36">
            <a:extLst>
              <a:ext uri="{FF2B5EF4-FFF2-40B4-BE49-F238E27FC236}">
                <a16:creationId xmlns:a16="http://schemas.microsoft.com/office/drawing/2014/main" id="{3A9559ED-716E-4C85-B1EF-ABA7A1B30282}"/>
              </a:ext>
            </a:extLst>
          </p:cNvPr>
          <p:cNvSpPr txBox="1"/>
          <p:nvPr/>
        </p:nvSpPr>
        <p:spPr>
          <a:xfrm>
            <a:off x="4504584" y="5810732"/>
            <a:ext cx="3793956" cy="369332"/>
          </a:xfrm>
          <a:prstGeom prst="rect">
            <a:avLst/>
          </a:prstGeom>
          <a:noFill/>
        </p:spPr>
        <p:txBody>
          <a:bodyPr wrap="square" rtlCol="0">
            <a:spAutoFit/>
          </a:bodyPr>
          <a:lstStyle/>
          <a:p>
            <a:r>
              <a:rPr lang="en-US"/>
              <a:t>Figure 1. The Cell Trax System</a:t>
            </a:r>
          </a:p>
        </p:txBody>
      </p:sp>
      <p:pic>
        <p:nvPicPr>
          <p:cNvPr id="40" name="Picture 39">
            <a:extLst>
              <a:ext uri="{FF2B5EF4-FFF2-40B4-BE49-F238E27FC236}">
                <a16:creationId xmlns:a16="http://schemas.microsoft.com/office/drawing/2014/main" id="{0A5B2222-CC9F-4BFE-80F4-0401F9E8E1EF}"/>
              </a:ext>
            </a:extLst>
          </p:cNvPr>
          <p:cNvPicPr/>
          <p:nvPr/>
        </p:nvPicPr>
        <p:blipFill>
          <a:blip r:embed="rId3">
            <a:extLst>
              <a:ext uri="{28A0092B-C50C-407E-A947-70E740481C1C}">
                <a14:useLocalDpi xmlns:a14="http://schemas.microsoft.com/office/drawing/2010/main" val="0"/>
              </a:ext>
              <a:ext uri="{FF2B5EF4-FFF2-40B4-BE49-F238E27FC236}">
                <a16:creationId xmlns:lc="http://schemas.openxmlformats.org/drawingml/2006/lockedCanvas" xmlns="" xmlns:o="urn:schemas-microsoft-com:office:office" xmlns:v="urn:schemas-microsoft-com:vml" xmlns:w10="urn:schemas-microsoft-com:office:word" xmlns:w="http://schemas.openxmlformats.org/wordprocessingml/2006/main" xmlns:a14="http://schemas.microsoft.com/office/drawing/2010/main" xmlns:dgm="http://schemas.openxmlformats.org/drawingml/2006/diagram" xmlns:a16="http://schemas.microsoft.com/office/drawing/2014/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id="{6289C183-7BB9-40EF-8063-B5C0775EDF38}"/>
              </a:ext>
            </a:extLst>
          </a:blip>
          <a:stretch>
            <a:fillRect/>
          </a:stretch>
        </p:blipFill>
        <p:spPr>
          <a:xfrm>
            <a:off x="2237873" y="1652700"/>
            <a:ext cx="6894095" cy="3767422"/>
          </a:xfrm>
          <a:prstGeom prst="rect">
            <a:avLst/>
          </a:prstGeom>
        </p:spPr>
      </p:pic>
    </p:spTree>
    <p:extLst>
      <p:ext uri="{BB962C8B-B14F-4D97-AF65-F5344CB8AC3E}">
        <p14:creationId xmlns:p14="http://schemas.microsoft.com/office/powerpoint/2010/main" val="212718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CB659-B88E-4896-B435-5A636841F79E}"/>
              </a:ext>
            </a:extLst>
          </p:cNvPr>
          <p:cNvSpPr>
            <a:spLocks noGrp="1"/>
          </p:cNvSpPr>
          <p:nvPr>
            <p:ph type="title"/>
          </p:nvPr>
        </p:nvSpPr>
        <p:spPr/>
        <p:txBody>
          <a:bodyPr/>
          <a:lstStyle/>
          <a:p>
            <a:r>
              <a:rPr lang="en-US"/>
              <a:t>Cell Trax Tag – Phase I</a:t>
            </a:r>
          </a:p>
        </p:txBody>
      </p:sp>
      <p:sp>
        <p:nvSpPr>
          <p:cNvPr id="6" name="Slide Number Placeholder 5">
            <a:extLst>
              <a:ext uri="{FF2B5EF4-FFF2-40B4-BE49-F238E27FC236}">
                <a16:creationId xmlns:a16="http://schemas.microsoft.com/office/drawing/2014/main" id="{24E8F2DE-1FAE-49B0-A932-B4D989E7368F}"/>
              </a:ext>
            </a:extLst>
          </p:cNvPr>
          <p:cNvSpPr>
            <a:spLocks noGrp="1"/>
          </p:cNvSpPr>
          <p:nvPr>
            <p:ph type="sldNum" sz="quarter" idx="11"/>
          </p:nvPr>
        </p:nvSpPr>
        <p:spPr/>
        <p:txBody>
          <a:bodyPr/>
          <a:lstStyle/>
          <a:p>
            <a:fld id="{3967AA8C-9F11-4F25-B757-82861B6038CD}" type="slidenum">
              <a:rPr lang="en-US" smtClean="0"/>
              <a:t>8</a:t>
            </a:fld>
            <a:endParaRPr lang="en-US"/>
          </a:p>
        </p:txBody>
      </p:sp>
      <p:pic>
        <p:nvPicPr>
          <p:cNvPr id="15" name="Picture 14" descr="A picture containing clipart&#10;&#10;Description automatically generated">
            <a:extLst>
              <a:ext uri="{FF2B5EF4-FFF2-40B4-BE49-F238E27FC236}">
                <a16:creationId xmlns:a16="http://schemas.microsoft.com/office/drawing/2014/main" id="{0FC5CD61-8A8F-4EFE-95F3-F3ACBA910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
        <p:nvSpPr>
          <p:cNvPr id="16" name="Rectangle 15">
            <a:extLst>
              <a:ext uri="{FF2B5EF4-FFF2-40B4-BE49-F238E27FC236}">
                <a16:creationId xmlns:a16="http://schemas.microsoft.com/office/drawing/2014/main" id="{E3ED8A3B-2B8C-4267-B5C5-67E39CD517FB}"/>
              </a:ext>
            </a:extLst>
          </p:cNvPr>
          <p:cNvSpPr/>
          <p:nvPr/>
        </p:nvSpPr>
        <p:spPr>
          <a:xfrm>
            <a:off x="7838968" y="2682815"/>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Microprocessor</a:t>
            </a:r>
          </a:p>
        </p:txBody>
      </p:sp>
      <p:sp>
        <p:nvSpPr>
          <p:cNvPr id="17" name="Rectangle 16">
            <a:extLst>
              <a:ext uri="{FF2B5EF4-FFF2-40B4-BE49-F238E27FC236}">
                <a16:creationId xmlns:a16="http://schemas.microsoft.com/office/drawing/2014/main" id="{C0C299D9-09AD-43E7-B14A-AA24FDF1FE1C}"/>
              </a:ext>
            </a:extLst>
          </p:cNvPr>
          <p:cNvSpPr/>
          <p:nvPr/>
        </p:nvSpPr>
        <p:spPr>
          <a:xfrm>
            <a:off x="5524393" y="2077025"/>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Battery</a:t>
            </a:r>
          </a:p>
          <a:p>
            <a:pPr algn="ctr"/>
            <a:r>
              <a:rPr lang="en-US" sz="1200">
                <a:solidFill>
                  <a:schemeClr val="tx1"/>
                </a:solidFill>
              </a:rPr>
              <a:t>(Primary)</a:t>
            </a:r>
          </a:p>
          <a:p>
            <a:pPr algn="ctr"/>
            <a:r>
              <a:rPr lang="en-US" sz="1200">
                <a:solidFill>
                  <a:schemeClr val="tx1"/>
                </a:solidFill>
              </a:rPr>
              <a:t>&gt; 1 year life</a:t>
            </a:r>
          </a:p>
        </p:txBody>
      </p:sp>
      <p:sp>
        <p:nvSpPr>
          <p:cNvPr id="18" name="Rectangle 17">
            <a:extLst>
              <a:ext uri="{FF2B5EF4-FFF2-40B4-BE49-F238E27FC236}">
                <a16:creationId xmlns:a16="http://schemas.microsoft.com/office/drawing/2014/main" id="{CA3AF4B9-46A7-49A9-A229-25EFB1DC33F5}"/>
              </a:ext>
            </a:extLst>
          </p:cNvPr>
          <p:cNvSpPr/>
          <p:nvPr/>
        </p:nvSpPr>
        <p:spPr>
          <a:xfrm>
            <a:off x="9509437" y="2679005"/>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err="1">
                <a:solidFill>
                  <a:schemeClr val="tx1"/>
                </a:solidFill>
              </a:rPr>
              <a:t>LoRA</a:t>
            </a:r>
            <a:endParaRPr lang="en-US" sz="1200">
              <a:solidFill>
                <a:schemeClr val="tx1"/>
              </a:solidFill>
            </a:endParaRPr>
          </a:p>
          <a:p>
            <a:pPr algn="ctr"/>
            <a:r>
              <a:rPr lang="en-US" sz="1200">
                <a:solidFill>
                  <a:schemeClr val="tx1"/>
                </a:solidFill>
              </a:rPr>
              <a:t>Transceiver</a:t>
            </a:r>
          </a:p>
        </p:txBody>
      </p:sp>
      <p:sp>
        <p:nvSpPr>
          <p:cNvPr id="19" name="Isosceles Triangle 18">
            <a:extLst>
              <a:ext uri="{FF2B5EF4-FFF2-40B4-BE49-F238E27FC236}">
                <a16:creationId xmlns:a16="http://schemas.microsoft.com/office/drawing/2014/main" id="{6BEEE732-2CD7-40FD-857E-B361633E8D5C}"/>
              </a:ext>
            </a:extLst>
          </p:cNvPr>
          <p:cNvSpPr/>
          <p:nvPr/>
        </p:nvSpPr>
        <p:spPr>
          <a:xfrm rot="10800000">
            <a:off x="11170812" y="2234565"/>
            <a:ext cx="171450" cy="1905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1FC641F5-D521-46CA-9514-BA53D63A87EF}"/>
              </a:ext>
            </a:extLst>
          </p:cNvPr>
          <p:cNvCxnSpPr>
            <a:cxnSpLocks/>
            <a:stCxn id="19" idx="0"/>
          </p:cNvCxnSpPr>
          <p:nvPr/>
        </p:nvCxnSpPr>
        <p:spPr>
          <a:xfrm>
            <a:off x="11256537" y="2425065"/>
            <a:ext cx="0" cy="6270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B47A451-5AC8-48E2-8C74-D166915599DD}"/>
              </a:ext>
            </a:extLst>
          </p:cNvPr>
          <p:cNvCxnSpPr>
            <a:cxnSpLocks/>
            <a:stCxn id="18" idx="3"/>
          </p:cNvCxnSpPr>
          <p:nvPr/>
        </p:nvCxnSpPr>
        <p:spPr>
          <a:xfrm>
            <a:off x="10736365" y="3052098"/>
            <a:ext cx="5201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FBAFFED8-1F25-457C-88A3-BC95489E3A9A}"/>
              </a:ext>
            </a:extLst>
          </p:cNvPr>
          <p:cNvSpPr/>
          <p:nvPr/>
        </p:nvSpPr>
        <p:spPr>
          <a:xfrm>
            <a:off x="5524393" y="3178115"/>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Cellular Detector</a:t>
            </a:r>
          </a:p>
        </p:txBody>
      </p:sp>
      <p:sp>
        <p:nvSpPr>
          <p:cNvPr id="23" name="Isosceles Triangle 22">
            <a:extLst>
              <a:ext uri="{FF2B5EF4-FFF2-40B4-BE49-F238E27FC236}">
                <a16:creationId xmlns:a16="http://schemas.microsoft.com/office/drawing/2014/main" id="{8ABAA5C1-85EA-4B43-9E20-8B06365947A5}"/>
              </a:ext>
            </a:extLst>
          </p:cNvPr>
          <p:cNvSpPr/>
          <p:nvPr/>
        </p:nvSpPr>
        <p:spPr>
          <a:xfrm rot="10800000">
            <a:off x="4770120" y="2768540"/>
            <a:ext cx="171450" cy="1905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D4E00C77-FBE9-49EC-8C5E-2E08FD45DB83}"/>
              </a:ext>
            </a:extLst>
          </p:cNvPr>
          <p:cNvCxnSpPr>
            <a:cxnSpLocks/>
            <a:stCxn id="23" idx="0"/>
          </p:cNvCxnSpPr>
          <p:nvPr/>
        </p:nvCxnSpPr>
        <p:spPr>
          <a:xfrm>
            <a:off x="4855845" y="2959040"/>
            <a:ext cx="0" cy="5921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2F1DF2A-7110-4349-8D2D-18388537E2E1}"/>
              </a:ext>
            </a:extLst>
          </p:cNvPr>
          <p:cNvCxnSpPr>
            <a:cxnSpLocks/>
            <a:stCxn id="22" idx="1"/>
          </p:cNvCxnSpPr>
          <p:nvPr/>
        </p:nvCxnSpPr>
        <p:spPr>
          <a:xfrm flipH="1">
            <a:off x="4855845" y="3551208"/>
            <a:ext cx="6685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4CA096D-2E60-4BEB-9E08-30114CE005B3}"/>
              </a:ext>
            </a:extLst>
          </p:cNvPr>
          <p:cNvCxnSpPr>
            <a:cxnSpLocks/>
          </p:cNvCxnSpPr>
          <p:nvPr/>
        </p:nvCxnSpPr>
        <p:spPr>
          <a:xfrm flipH="1">
            <a:off x="6751321" y="3307080"/>
            <a:ext cx="1087647" cy="244128"/>
          </a:xfrm>
          <a:prstGeom prst="line">
            <a:avLst/>
          </a:prstGeom>
          <a:ln>
            <a:solidFill>
              <a:schemeClr val="tx1"/>
            </a:solidFill>
            <a:headEnd type="stealth" w="med" len="lg"/>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BE55FCB-C9C0-4164-94BE-C9CF03A27E51}"/>
              </a:ext>
            </a:extLst>
          </p:cNvPr>
          <p:cNvCxnSpPr>
            <a:cxnSpLocks/>
          </p:cNvCxnSpPr>
          <p:nvPr/>
        </p:nvCxnSpPr>
        <p:spPr>
          <a:xfrm flipH="1">
            <a:off x="6937957" y="3429000"/>
            <a:ext cx="1116383" cy="854734"/>
          </a:xfrm>
          <a:prstGeom prst="line">
            <a:avLst/>
          </a:prstGeom>
          <a:ln>
            <a:solidFill>
              <a:schemeClr val="tx1"/>
            </a:solidFill>
            <a:headEnd type="stealth" w="med" len="lg"/>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6EF8E9B-693A-4FCB-997B-F13D10C863AD}"/>
              </a:ext>
            </a:extLst>
          </p:cNvPr>
          <p:cNvCxnSpPr>
            <a:cxnSpLocks/>
            <a:stCxn id="16" idx="3"/>
            <a:endCxn id="18" idx="1"/>
          </p:cNvCxnSpPr>
          <p:nvPr/>
        </p:nvCxnSpPr>
        <p:spPr>
          <a:xfrm flipV="1">
            <a:off x="9065896" y="3052098"/>
            <a:ext cx="443541" cy="3810"/>
          </a:xfrm>
          <a:prstGeom prst="line">
            <a:avLst/>
          </a:prstGeom>
          <a:ln>
            <a:solidFill>
              <a:schemeClr val="tx1"/>
            </a:solidFill>
            <a:headEnd type="stealth" w="med" len="lg"/>
            <a:tailEnd type="stealth" w="med" len="lg"/>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F363F3BA-6368-48D0-8729-4DE37AE8C8FA}"/>
              </a:ext>
            </a:extLst>
          </p:cNvPr>
          <p:cNvSpPr/>
          <p:nvPr/>
        </p:nvSpPr>
        <p:spPr>
          <a:xfrm>
            <a:off x="6324493" y="4283734"/>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Strap Tamper</a:t>
            </a:r>
          </a:p>
        </p:txBody>
      </p:sp>
      <p:sp>
        <p:nvSpPr>
          <p:cNvPr id="30" name="Rectangle 29">
            <a:extLst>
              <a:ext uri="{FF2B5EF4-FFF2-40B4-BE49-F238E27FC236}">
                <a16:creationId xmlns:a16="http://schemas.microsoft.com/office/drawing/2014/main" id="{C61D26BE-9F8A-4970-9BE4-71E952D68CBD}"/>
              </a:ext>
            </a:extLst>
          </p:cNvPr>
          <p:cNvSpPr/>
          <p:nvPr/>
        </p:nvSpPr>
        <p:spPr>
          <a:xfrm>
            <a:off x="7838968" y="4283734"/>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Shielding Detector</a:t>
            </a:r>
          </a:p>
        </p:txBody>
      </p:sp>
      <p:cxnSp>
        <p:nvCxnSpPr>
          <p:cNvPr id="31" name="Straight Connector 30">
            <a:extLst>
              <a:ext uri="{FF2B5EF4-FFF2-40B4-BE49-F238E27FC236}">
                <a16:creationId xmlns:a16="http://schemas.microsoft.com/office/drawing/2014/main" id="{766A2A67-6419-48A0-A2FD-785EF471CCCD}"/>
              </a:ext>
            </a:extLst>
          </p:cNvPr>
          <p:cNvCxnSpPr>
            <a:cxnSpLocks/>
            <a:stCxn id="16" idx="2"/>
            <a:endCxn id="30" idx="0"/>
          </p:cNvCxnSpPr>
          <p:nvPr/>
        </p:nvCxnSpPr>
        <p:spPr>
          <a:xfrm>
            <a:off x="8452432" y="3429000"/>
            <a:ext cx="0" cy="854734"/>
          </a:xfrm>
          <a:prstGeom prst="line">
            <a:avLst/>
          </a:prstGeom>
          <a:ln>
            <a:solidFill>
              <a:schemeClr val="tx1"/>
            </a:solidFill>
            <a:headEnd type="stealth" w="med" len="lg"/>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301189A2-3F81-434A-95C7-17C373AACB12}"/>
              </a:ext>
            </a:extLst>
          </p:cNvPr>
          <p:cNvSpPr/>
          <p:nvPr/>
        </p:nvSpPr>
        <p:spPr>
          <a:xfrm>
            <a:off x="6751321" y="2077025"/>
            <a:ext cx="588806"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Fuel</a:t>
            </a:r>
          </a:p>
          <a:p>
            <a:pPr algn="ctr"/>
            <a:r>
              <a:rPr lang="en-US" sz="1200">
                <a:solidFill>
                  <a:schemeClr val="tx1"/>
                </a:solidFill>
              </a:rPr>
              <a:t>Gauge</a:t>
            </a:r>
          </a:p>
        </p:txBody>
      </p:sp>
      <p:cxnSp>
        <p:nvCxnSpPr>
          <p:cNvPr id="33" name="Straight Connector 32">
            <a:extLst>
              <a:ext uri="{FF2B5EF4-FFF2-40B4-BE49-F238E27FC236}">
                <a16:creationId xmlns:a16="http://schemas.microsoft.com/office/drawing/2014/main" id="{914DB5FF-D95B-4E5C-BDED-F6FB5ACCCA1E}"/>
              </a:ext>
            </a:extLst>
          </p:cNvPr>
          <p:cNvCxnSpPr>
            <a:cxnSpLocks/>
            <a:endCxn id="32" idx="3"/>
          </p:cNvCxnSpPr>
          <p:nvPr/>
        </p:nvCxnSpPr>
        <p:spPr>
          <a:xfrm flipH="1" flipV="1">
            <a:off x="7340127" y="2450118"/>
            <a:ext cx="498842" cy="437574"/>
          </a:xfrm>
          <a:prstGeom prst="line">
            <a:avLst/>
          </a:prstGeom>
          <a:ln>
            <a:solidFill>
              <a:schemeClr val="tx1"/>
            </a:solidFill>
            <a:headEnd type="stealth" w="med" len="lg"/>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88EB88D8-478B-4435-9AFB-44C2AB3DF96E}"/>
              </a:ext>
            </a:extLst>
          </p:cNvPr>
          <p:cNvSpPr/>
          <p:nvPr/>
        </p:nvSpPr>
        <p:spPr>
          <a:xfrm>
            <a:off x="7825040" y="1490594"/>
            <a:ext cx="1226928" cy="746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9-axis Motion Tracking</a:t>
            </a:r>
          </a:p>
        </p:txBody>
      </p:sp>
      <p:cxnSp>
        <p:nvCxnSpPr>
          <p:cNvPr id="35" name="Straight Connector 34">
            <a:extLst>
              <a:ext uri="{FF2B5EF4-FFF2-40B4-BE49-F238E27FC236}">
                <a16:creationId xmlns:a16="http://schemas.microsoft.com/office/drawing/2014/main" id="{21C86A94-7A34-44AD-9D1D-6C1E24CD560C}"/>
              </a:ext>
            </a:extLst>
          </p:cNvPr>
          <p:cNvCxnSpPr>
            <a:cxnSpLocks/>
            <a:stCxn id="16" idx="0"/>
            <a:endCxn id="34" idx="2"/>
          </p:cNvCxnSpPr>
          <p:nvPr/>
        </p:nvCxnSpPr>
        <p:spPr>
          <a:xfrm flipH="1" flipV="1">
            <a:off x="8438504" y="2236779"/>
            <a:ext cx="13928" cy="446036"/>
          </a:xfrm>
          <a:prstGeom prst="line">
            <a:avLst/>
          </a:prstGeom>
          <a:ln>
            <a:solidFill>
              <a:schemeClr val="tx1"/>
            </a:solidFill>
            <a:headEnd type="stealth" w="med" len="lg"/>
          </a:ln>
        </p:spPr>
        <p:style>
          <a:lnRef idx="1">
            <a:schemeClr val="accent1"/>
          </a:lnRef>
          <a:fillRef idx="0">
            <a:schemeClr val="accent1"/>
          </a:fillRef>
          <a:effectRef idx="0">
            <a:schemeClr val="accent1"/>
          </a:effectRef>
          <a:fontRef idx="minor">
            <a:schemeClr val="tx1"/>
          </a:fontRef>
        </p:style>
      </p:cxnSp>
      <p:pic>
        <p:nvPicPr>
          <p:cNvPr id="39" name="Picture 38" descr="A picture containing indoor, sitting, belt&#10;&#10;Description automatically generated">
            <a:extLst>
              <a:ext uri="{FF2B5EF4-FFF2-40B4-BE49-F238E27FC236}">
                <a16:creationId xmlns:a16="http://schemas.microsoft.com/office/drawing/2014/main" id="{52C6C559-4222-4684-BE18-86EA62CC75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0864" y="2294025"/>
            <a:ext cx="3524476" cy="2694769"/>
          </a:xfrm>
          <a:prstGeom prst="rect">
            <a:avLst/>
          </a:prstGeom>
        </p:spPr>
      </p:pic>
      <p:sp>
        <p:nvSpPr>
          <p:cNvPr id="36" name="TextBox 35">
            <a:extLst>
              <a:ext uri="{FF2B5EF4-FFF2-40B4-BE49-F238E27FC236}">
                <a16:creationId xmlns:a16="http://schemas.microsoft.com/office/drawing/2014/main" id="{3586C1DE-34F5-4665-9F86-F0E331021863}"/>
              </a:ext>
            </a:extLst>
          </p:cNvPr>
          <p:cNvSpPr txBox="1"/>
          <p:nvPr/>
        </p:nvSpPr>
        <p:spPr>
          <a:xfrm>
            <a:off x="4504584" y="5810732"/>
            <a:ext cx="3793956" cy="369332"/>
          </a:xfrm>
          <a:prstGeom prst="rect">
            <a:avLst/>
          </a:prstGeom>
          <a:noFill/>
        </p:spPr>
        <p:txBody>
          <a:bodyPr wrap="square" rtlCol="0">
            <a:spAutoFit/>
          </a:bodyPr>
          <a:lstStyle/>
          <a:p>
            <a:r>
              <a:rPr lang="en-US"/>
              <a:t>Figure 2. The Cell Trax Tag</a:t>
            </a:r>
          </a:p>
        </p:txBody>
      </p:sp>
      <p:sp>
        <p:nvSpPr>
          <p:cNvPr id="37" name="Rounded Rectangle 2">
            <a:extLst>
              <a:ext uri="{FF2B5EF4-FFF2-40B4-BE49-F238E27FC236}">
                <a16:creationId xmlns:a16="http://schemas.microsoft.com/office/drawing/2014/main" id="{0CB1D44F-3143-4950-939F-09F1D2E0B9F3}"/>
              </a:ext>
            </a:extLst>
          </p:cNvPr>
          <p:cNvSpPr/>
          <p:nvPr/>
        </p:nvSpPr>
        <p:spPr>
          <a:xfrm>
            <a:off x="4471742" y="1206440"/>
            <a:ext cx="7318181" cy="429941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chemeClr val="tx1"/>
              </a:solidFill>
            </a:endParaRPr>
          </a:p>
        </p:txBody>
      </p:sp>
    </p:spTree>
    <p:extLst>
      <p:ext uri="{BB962C8B-B14F-4D97-AF65-F5344CB8AC3E}">
        <p14:creationId xmlns:p14="http://schemas.microsoft.com/office/powerpoint/2010/main" val="2144018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CB659-B88E-4896-B435-5A636841F79E}"/>
              </a:ext>
            </a:extLst>
          </p:cNvPr>
          <p:cNvSpPr>
            <a:spLocks noGrp="1"/>
          </p:cNvSpPr>
          <p:nvPr>
            <p:ph type="title"/>
          </p:nvPr>
        </p:nvSpPr>
        <p:spPr/>
        <p:txBody>
          <a:bodyPr/>
          <a:lstStyle/>
          <a:p>
            <a:r>
              <a:rPr lang="en-US"/>
              <a:t>Cell Trax Tag – Cellular Detector</a:t>
            </a:r>
          </a:p>
        </p:txBody>
      </p:sp>
      <p:sp>
        <p:nvSpPr>
          <p:cNvPr id="6" name="Slide Number Placeholder 5">
            <a:extLst>
              <a:ext uri="{FF2B5EF4-FFF2-40B4-BE49-F238E27FC236}">
                <a16:creationId xmlns:a16="http://schemas.microsoft.com/office/drawing/2014/main" id="{24E8F2DE-1FAE-49B0-A932-B4D989E7368F}"/>
              </a:ext>
            </a:extLst>
          </p:cNvPr>
          <p:cNvSpPr>
            <a:spLocks noGrp="1"/>
          </p:cNvSpPr>
          <p:nvPr>
            <p:ph type="sldNum" sz="quarter" idx="11"/>
          </p:nvPr>
        </p:nvSpPr>
        <p:spPr/>
        <p:txBody>
          <a:bodyPr/>
          <a:lstStyle/>
          <a:p>
            <a:fld id="{3967AA8C-9F11-4F25-B757-82861B6038CD}" type="slidenum">
              <a:rPr lang="en-US" smtClean="0"/>
              <a:t>9</a:t>
            </a:fld>
            <a:endParaRPr lang="en-US"/>
          </a:p>
        </p:txBody>
      </p:sp>
      <p:pic>
        <p:nvPicPr>
          <p:cNvPr id="15" name="Picture 14" descr="A picture containing clipart&#10;&#10;Description automatically generated">
            <a:extLst>
              <a:ext uri="{FF2B5EF4-FFF2-40B4-BE49-F238E27FC236}">
                <a16:creationId xmlns:a16="http://schemas.microsoft.com/office/drawing/2014/main" id="{0FC5CD61-8A8F-4EFE-95F3-F3ACBA910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585" y="6264825"/>
            <a:ext cx="1587795" cy="533400"/>
          </a:xfrm>
          <a:prstGeom prst="rect">
            <a:avLst/>
          </a:prstGeom>
        </p:spPr>
      </p:pic>
      <p:sp>
        <p:nvSpPr>
          <p:cNvPr id="36" name="TextBox 35">
            <a:extLst>
              <a:ext uri="{FF2B5EF4-FFF2-40B4-BE49-F238E27FC236}">
                <a16:creationId xmlns:a16="http://schemas.microsoft.com/office/drawing/2014/main" id="{65F9CB7D-C3A7-4DC1-9229-8E1EABC8B77B}"/>
              </a:ext>
            </a:extLst>
          </p:cNvPr>
          <p:cNvSpPr txBox="1"/>
          <p:nvPr/>
        </p:nvSpPr>
        <p:spPr>
          <a:xfrm>
            <a:off x="3914274" y="6190167"/>
            <a:ext cx="4708358" cy="369332"/>
          </a:xfrm>
          <a:prstGeom prst="rect">
            <a:avLst/>
          </a:prstGeom>
          <a:noFill/>
        </p:spPr>
        <p:txBody>
          <a:bodyPr wrap="square" rtlCol="0">
            <a:spAutoFit/>
          </a:bodyPr>
          <a:lstStyle/>
          <a:p>
            <a:r>
              <a:rPr lang="en-US"/>
              <a:t>Table 1. Frequencies of Interest Summarized</a:t>
            </a:r>
          </a:p>
        </p:txBody>
      </p:sp>
      <p:graphicFrame>
        <p:nvGraphicFramePr>
          <p:cNvPr id="5" name="Table 4">
            <a:extLst>
              <a:ext uri="{FF2B5EF4-FFF2-40B4-BE49-F238E27FC236}">
                <a16:creationId xmlns:a16="http://schemas.microsoft.com/office/drawing/2014/main" id="{8201C8A7-F10F-4FF0-8A22-27867BFD030C}"/>
              </a:ext>
            </a:extLst>
          </p:cNvPr>
          <p:cNvGraphicFramePr>
            <a:graphicFrameLocks noGrp="1"/>
          </p:cNvGraphicFramePr>
          <p:nvPr>
            <p:extLst>
              <p:ext uri="{D42A27DB-BD31-4B8C-83A1-F6EECF244321}">
                <p14:modId xmlns:p14="http://schemas.microsoft.com/office/powerpoint/2010/main" val="28770961"/>
              </p:ext>
            </p:extLst>
          </p:nvPr>
        </p:nvGraphicFramePr>
        <p:xfrm>
          <a:off x="2002845" y="2714451"/>
          <a:ext cx="8128000" cy="29616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317273945"/>
                    </a:ext>
                  </a:extLst>
                </a:gridCol>
                <a:gridCol w="4064000">
                  <a:extLst>
                    <a:ext uri="{9D8B030D-6E8A-4147-A177-3AD203B41FA5}">
                      <a16:colId xmlns:a16="http://schemas.microsoft.com/office/drawing/2014/main" val="3127531709"/>
                    </a:ext>
                  </a:extLst>
                </a:gridCol>
              </a:tblGrid>
              <a:tr h="0">
                <a:tc>
                  <a:txBody>
                    <a:bodyPr/>
                    <a:lstStyle/>
                    <a:p>
                      <a:pPr algn="ctr"/>
                      <a:r>
                        <a:rPr lang="en-US"/>
                        <a:t>Low Band (MHz)</a:t>
                      </a:r>
                    </a:p>
                  </a:txBody>
                  <a:tcPr>
                    <a:solidFill>
                      <a:schemeClr val="bg2">
                        <a:lumMod val="75000"/>
                      </a:schemeClr>
                    </a:solidFill>
                  </a:tcPr>
                </a:tc>
                <a:tc>
                  <a:txBody>
                    <a:bodyPr/>
                    <a:lstStyle/>
                    <a:p>
                      <a:pPr algn="ctr"/>
                      <a:r>
                        <a:rPr lang="en-US"/>
                        <a:t>High Band (MHz)</a:t>
                      </a:r>
                    </a:p>
                  </a:txBody>
                  <a:tcPr>
                    <a:solidFill>
                      <a:schemeClr val="bg2">
                        <a:lumMod val="75000"/>
                      </a:schemeClr>
                    </a:solidFill>
                  </a:tcPr>
                </a:tc>
                <a:extLst>
                  <a:ext uri="{0D108BD9-81ED-4DB2-BD59-A6C34878D82A}">
                    <a16:rowId xmlns:a16="http://schemas.microsoft.com/office/drawing/2014/main" val="105042357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633 - 698</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1710 – 1755</a:t>
                      </a:r>
                    </a:p>
                  </a:txBody>
                  <a:tcPr>
                    <a:solidFill>
                      <a:schemeClr val="bg2">
                        <a:lumMod val="90000"/>
                      </a:schemeClr>
                    </a:solidFill>
                  </a:tcPr>
                </a:tc>
                <a:extLst>
                  <a:ext uri="{0D108BD9-81ED-4DB2-BD59-A6C34878D82A}">
                    <a16:rowId xmlns:a16="http://schemas.microsoft.com/office/drawing/2014/main" val="1556467989"/>
                  </a:ext>
                </a:extLst>
              </a:tr>
              <a:tr h="370840">
                <a:tc>
                  <a:txBody>
                    <a:bodyPr/>
                    <a:lstStyle/>
                    <a:p>
                      <a:pPr algn="ctr"/>
                      <a:r>
                        <a:rPr lang="en-US"/>
                        <a:t>699 – 716</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1710 – 1780</a:t>
                      </a:r>
                    </a:p>
                  </a:txBody>
                  <a:tcPr>
                    <a:solidFill>
                      <a:schemeClr val="bg2">
                        <a:lumMod val="90000"/>
                      </a:schemeClr>
                    </a:solidFill>
                  </a:tcPr>
                </a:tc>
                <a:extLst>
                  <a:ext uri="{0D108BD9-81ED-4DB2-BD59-A6C34878D82A}">
                    <a16:rowId xmlns:a16="http://schemas.microsoft.com/office/drawing/2014/main" val="389235095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704 – 716</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1850 – 1910</a:t>
                      </a:r>
                    </a:p>
                  </a:txBody>
                  <a:tcPr>
                    <a:solidFill>
                      <a:schemeClr val="bg2">
                        <a:lumMod val="90000"/>
                      </a:schemeClr>
                    </a:solidFill>
                  </a:tcPr>
                </a:tc>
                <a:extLst>
                  <a:ext uri="{0D108BD9-81ED-4DB2-BD59-A6C34878D82A}">
                    <a16:rowId xmlns:a16="http://schemas.microsoft.com/office/drawing/2014/main" val="131855636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777 – 787</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2305 – 2315</a:t>
                      </a:r>
                    </a:p>
                  </a:txBody>
                  <a:tcPr>
                    <a:solidFill>
                      <a:schemeClr val="bg2">
                        <a:lumMod val="90000"/>
                      </a:schemeClr>
                    </a:solidFill>
                  </a:tcPr>
                </a:tc>
                <a:extLst>
                  <a:ext uri="{0D108BD9-81ED-4DB2-BD59-A6C34878D82A}">
                    <a16:rowId xmlns:a16="http://schemas.microsoft.com/office/drawing/2014/main" val="37316212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788 – 798</a:t>
                      </a:r>
                    </a:p>
                  </a:txBody>
                  <a:tcPr>
                    <a:solidFill>
                      <a:schemeClr val="bg2">
                        <a:lumMod val="90000"/>
                      </a:schemeClr>
                    </a:solidFill>
                  </a:tcPr>
                </a:tc>
                <a:tc>
                  <a:txBody>
                    <a:bodyPr/>
                    <a:lstStyle/>
                    <a:p>
                      <a:pPr algn="ctr"/>
                      <a:r>
                        <a:rPr lang="en-US"/>
                        <a:t>2496 – 2690</a:t>
                      </a:r>
                    </a:p>
                  </a:txBody>
                  <a:tcPr>
                    <a:solidFill>
                      <a:schemeClr val="bg2">
                        <a:lumMod val="90000"/>
                      </a:schemeClr>
                    </a:solidFill>
                  </a:tcPr>
                </a:tc>
                <a:extLst>
                  <a:ext uri="{0D108BD9-81ED-4DB2-BD59-A6C34878D82A}">
                    <a16:rowId xmlns:a16="http://schemas.microsoft.com/office/drawing/2014/main" val="391611806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814 – 849</a:t>
                      </a:r>
                    </a:p>
                  </a:txBody>
                  <a:tcPr>
                    <a:solidFill>
                      <a:schemeClr val="bg2">
                        <a:lumMod val="90000"/>
                      </a:schemeClr>
                    </a:solidFill>
                  </a:tcPr>
                </a:tc>
                <a:tc>
                  <a:txBody>
                    <a:bodyPr/>
                    <a:lstStyle/>
                    <a:p>
                      <a:pPr algn="ctr"/>
                      <a:endParaRPr lang="en-US"/>
                    </a:p>
                  </a:txBody>
                  <a:tcPr>
                    <a:solidFill>
                      <a:schemeClr val="bg2">
                        <a:lumMod val="90000"/>
                      </a:schemeClr>
                    </a:solidFill>
                  </a:tcPr>
                </a:tc>
                <a:extLst>
                  <a:ext uri="{0D108BD9-81ED-4DB2-BD59-A6C34878D82A}">
                    <a16:rowId xmlns:a16="http://schemas.microsoft.com/office/drawing/2014/main" val="82202665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kern="1200">
                          <a:solidFill>
                            <a:schemeClr val="dk1"/>
                          </a:solidFill>
                          <a:effectLst/>
                          <a:latin typeface="+mn-lt"/>
                          <a:ea typeface="+mn-ea"/>
                          <a:cs typeface="+mn-cs"/>
                        </a:rPr>
                        <a:t>824 – 849 </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p>
                  </a:txBody>
                  <a:tcPr>
                    <a:solidFill>
                      <a:schemeClr val="bg2">
                        <a:lumMod val="90000"/>
                      </a:schemeClr>
                    </a:solidFill>
                  </a:tcPr>
                </a:tc>
                <a:extLst>
                  <a:ext uri="{0D108BD9-81ED-4DB2-BD59-A6C34878D82A}">
                    <a16:rowId xmlns:a16="http://schemas.microsoft.com/office/drawing/2014/main" val="3877011246"/>
                  </a:ext>
                </a:extLst>
              </a:tr>
            </a:tbl>
          </a:graphicData>
        </a:graphic>
      </p:graphicFrame>
      <p:sp>
        <p:nvSpPr>
          <p:cNvPr id="9" name="TextBox 8">
            <a:extLst>
              <a:ext uri="{FF2B5EF4-FFF2-40B4-BE49-F238E27FC236}">
                <a16:creationId xmlns:a16="http://schemas.microsoft.com/office/drawing/2014/main" id="{39DEED68-22DC-4D5C-99AC-6F7AF26F6255}"/>
              </a:ext>
            </a:extLst>
          </p:cNvPr>
          <p:cNvSpPr txBox="1"/>
          <p:nvPr/>
        </p:nvSpPr>
        <p:spPr>
          <a:xfrm>
            <a:off x="1556311" y="1633735"/>
            <a:ext cx="8683244" cy="369332"/>
          </a:xfrm>
          <a:prstGeom prst="rect">
            <a:avLst/>
          </a:prstGeom>
          <a:noFill/>
        </p:spPr>
        <p:txBody>
          <a:bodyPr wrap="square" rtlCol="0">
            <a:spAutoFit/>
          </a:bodyPr>
          <a:lstStyle/>
          <a:p>
            <a:r>
              <a:rPr lang="en-US"/>
              <a:t>The Cell Trax Detector has two bands- low band detection and high band detection</a:t>
            </a:r>
          </a:p>
        </p:txBody>
      </p:sp>
    </p:spTree>
    <p:extLst>
      <p:ext uri="{BB962C8B-B14F-4D97-AF65-F5344CB8AC3E}">
        <p14:creationId xmlns:p14="http://schemas.microsoft.com/office/powerpoint/2010/main" val="4134635992"/>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116FD2FB2D08A4D92C11FEE23958FF0" ma:contentTypeVersion="8" ma:contentTypeDescription="Create a new document." ma:contentTypeScope="" ma:versionID="163ecb7e077b64ecb5aed56d8e3809fb">
  <xsd:schema xmlns:xsd="http://www.w3.org/2001/XMLSchema" xmlns:xs="http://www.w3.org/2001/XMLSchema" xmlns:p="http://schemas.microsoft.com/office/2006/metadata/properties" xmlns:ns2="435c9099-9015-4900-899d-4fad323a10ba" xmlns:ns3="7be837f5-41eb-4fcc-8c0c-1cb2378c6d35" targetNamespace="http://schemas.microsoft.com/office/2006/metadata/properties" ma:root="true" ma:fieldsID="81484fa5e7ac4d610abbf72d1d67e945" ns2:_="" ns3:_="">
    <xsd:import namespace="435c9099-9015-4900-899d-4fad323a10ba"/>
    <xsd:import namespace="7be837f5-41eb-4fcc-8c0c-1cb2378c6d3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5c9099-9015-4900-899d-4fad323a10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e837f5-41eb-4fcc-8c0c-1cb2378c6d35"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220EA53-44FD-4E7A-80AB-8225BA065082}">
  <ds:schemaRefs>
    <ds:schemaRef ds:uri="http://schemas.microsoft.com/office/infopath/2007/PartnerControls"/>
    <ds:schemaRef ds:uri="http://purl.org/dc/elements/1.1/"/>
    <ds:schemaRef ds:uri="http://schemas.microsoft.com/office/2006/metadata/properties"/>
    <ds:schemaRef ds:uri="http://purl.org/dc/terms/"/>
    <ds:schemaRef ds:uri="435c9099-9015-4900-899d-4fad323a10ba"/>
    <ds:schemaRef ds:uri="7be837f5-41eb-4fcc-8c0c-1cb2378c6d35"/>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32E7D375-C5EF-40F2-852F-339A1E87AAC8}">
  <ds:schemaRefs>
    <ds:schemaRef ds:uri="435c9099-9015-4900-899d-4fad323a10ba"/>
    <ds:schemaRef ds:uri="7be837f5-41eb-4fcc-8c0c-1cb2378c6d3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59970DD-3556-43CE-ACE0-B5B697DB4C0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Retrospect</Template>
  <TotalTime>7</TotalTime>
  <Words>1452</Words>
  <Application>Microsoft Office PowerPoint</Application>
  <PresentationFormat>Widescreen</PresentationFormat>
  <Paragraphs>212</Paragraphs>
  <Slides>18</Slides>
  <Notes>0</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Arial</vt:lpstr>
      <vt:lpstr>Berlin Sans FB</vt:lpstr>
      <vt:lpstr>Calibri</vt:lpstr>
      <vt:lpstr>Calibri Light</vt:lpstr>
      <vt:lpstr>Century</vt:lpstr>
      <vt:lpstr>Wingdings</vt:lpstr>
      <vt:lpstr>Retrospect</vt:lpstr>
      <vt:lpstr>Cell Trax by Cell Detect</vt:lpstr>
      <vt:lpstr>About Us (David Segal and Chris Defant)</vt:lpstr>
      <vt:lpstr>Our Mission Statement</vt:lpstr>
      <vt:lpstr>The Problem</vt:lpstr>
      <vt:lpstr>How?</vt:lpstr>
      <vt:lpstr>Why are cell phones in prison such a problem?</vt:lpstr>
      <vt:lpstr>Cell Trax System – Attack the problem at the individual, not the facility!</vt:lpstr>
      <vt:lpstr>Cell Trax Tag – Phase I</vt:lpstr>
      <vt:lpstr>Cell Trax Tag – Cellular Detector</vt:lpstr>
      <vt:lpstr>Cell Trax Tag – SW Algorithms Determine the Cellular Technology </vt:lpstr>
      <vt:lpstr>Cell Trax Tag – Phase II</vt:lpstr>
      <vt:lpstr>The Inhibitor Effects Only Synchronized Cell Phones in Close Proximity to the Tag</vt:lpstr>
      <vt:lpstr>The Inhibitor Effects Only Synchronized Cell Phones in Close Proximity to the Tag</vt:lpstr>
      <vt:lpstr>Cell Detect Inc.</vt:lpstr>
      <vt:lpstr>Next Steps</vt:lpstr>
      <vt:lpstr>Cell Detect Inc.</vt:lpstr>
      <vt:lpstr>Chris Defant, CEO - Bio</vt:lpstr>
      <vt:lpstr>David Segal, President - Bio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Segal</dc:creator>
  <cp:lastModifiedBy>Chris Defant</cp:lastModifiedBy>
  <cp:revision>6</cp:revision>
  <dcterms:created xsi:type="dcterms:W3CDTF">2017-11-09T15:31:26Z</dcterms:created>
  <dcterms:modified xsi:type="dcterms:W3CDTF">2019-03-06T17:43:50Z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0x010100F116FD2FB2D08A4D92C11FEE23958FF0</vt:lpwstr>
  </property>
</Properties>
</file>