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4" r:id="rId2"/>
  </p:sldMasterIdLst>
  <p:notesMasterIdLst>
    <p:notesMasterId r:id="rId16"/>
  </p:notesMasterIdLst>
  <p:sldIdLst>
    <p:sldId id="320" r:id="rId3"/>
    <p:sldId id="321" r:id="rId4"/>
    <p:sldId id="322" r:id="rId5"/>
    <p:sldId id="323" r:id="rId6"/>
    <p:sldId id="335" r:id="rId7"/>
    <p:sldId id="326" r:id="rId8"/>
    <p:sldId id="331" r:id="rId9"/>
    <p:sldId id="327" r:id="rId10"/>
    <p:sldId id="330" r:id="rId11"/>
    <p:sldId id="328" r:id="rId12"/>
    <p:sldId id="332" r:id="rId13"/>
    <p:sldId id="333" r:id="rId14"/>
    <p:sldId id="329" r:id="rId15"/>
  </p:sldIdLst>
  <p:sldSz cx="9144000" cy="6858000" type="screen4x3"/>
  <p:notesSz cx="7315200" cy="9601200"/>
  <p:defaultTextStyle>
    <a:defPPr>
      <a:defRPr lang="en-GB"/>
    </a:defPPr>
    <a:lvl1pPr marL="270000" indent="-270000" algn="l" defTabSz="914342" rtl="0" eaLnBrk="1" latinLnBrk="0" hangingPunct="1">
      <a:spcBef>
        <a:spcPts val="0"/>
      </a:spcBef>
      <a:buClr>
        <a:schemeClr val="tx2"/>
      </a:buClr>
      <a:buFont typeface="Wingdings 2" panose="05020102010507070707" pitchFamily="18" charset="2"/>
      <a:buChar char=""/>
      <a:defRPr sz="1800" b="0" kern="1200" baseline="0">
        <a:solidFill>
          <a:schemeClr val="tx1"/>
        </a:solidFill>
        <a:latin typeface="+mn-lt"/>
        <a:ea typeface="+mn-ea"/>
        <a:cs typeface="+mn-cs"/>
      </a:defRPr>
    </a:lvl1pPr>
    <a:lvl2pPr marL="540000" indent="-270000" algn="l" defTabSz="914342" rtl="0" eaLnBrk="1" latinLnBrk="0" hangingPunct="1">
      <a:spcBef>
        <a:spcPts val="0"/>
      </a:spcBef>
      <a:buClr>
        <a:schemeClr val="tx2"/>
      </a:buClr>
      <a:buFont typeface="Arial" panose="020B0604020202020204" pitchFamily="34" charset="0"/>
      <a:buChar char="–"/>
      <a:defRPr sz="1800" kern="1200">
        <a:solidFill>
          <a:schemeClr val="tx1"/>
        </a:solidFill>
        <a:latin typeface="+mn-lt"/>
        <a:ea typeface="+mn-ea"/>
        <a:cs typeface="+mn-cs"/>
      </a:defRPr>
    </a:lvl2pPr>
    <a:lvl3pPr marL="810000" indent="-270000" algn="l" defTabSz="914342" rtl="0" eaLnBrk="1" latinLnBrk="0" hangingPunct="1">
      <a:spcBef>
        <a:spcPts val="0"/>
      </a:spcBef>
      <a:buClr>
        <a:schemeClr val="tx2"/>
      </a:buClr>
      <a:buFont typeface="Arial" panose="020B0604020202020204" pitchFamily="34" charset="0"/>
      <a:buChar char="–"/>
      <a:defRPr sz="1800" kern="1200">
        <a:solidFill>
          <a:schemeClr val="tx1"/>
        </a:solidFill>
        <a:latin typeface="+mn-lt"/>
        <a:ea typeface="+mn-ea"/>
        <a:cs typeface="+mn-cs"/>
      </a:defRPr>
    </a:lvl3pPr>
    <a:lvl4pPr marL="1080000" indent="-270000" algn="l" defTabSz="914342" rtl="0" eaLnBrk="1" latinLnBrk="0" hangingPunct="1">
      <a:spcBef>
        <a:spcPts val="0"/>
      </a:spcBef>
      <a:buClr>
        <a:schemeClr val="tx2"/>
      </a:buClr>
      <a:buFont typeface="Arial" pitchFamily="34" charset="0"/>
      <a:buChar char="–"/>
      <a:defRPr sz="1800" kern="1200">
        <a:solidFill>
          <a:schemeClr val="tx1"/>
        </a:solidFill>
        <a:latin typeface="+mn-lt"/>
        <a:ea typeface="+mn-ea"/>
        <a:cs typeface="+mn-cs"/>
      </a:defRPr>
    </a:lvl4pPr>
    <a:lvl5pPr marL="1350000" indent="-270000" algn="l" defTabSz="914342" rtl="0" eaLnBrk="1" latinLnBrk="0" hangingPunct="1">
      <a:spcBef>
        <a:spcPts val="0"/>
      </a:spcBef>
      <a:buClr>
        <a:schemeClr val="tx2"/>
      </a:buClr>
      <a:buFont typeface="Arial" pitchFamily="34" charset="0"/>
      <a:buChar char="–"/>
      <a:defRPr sz="1800" kern="1200">
        <a:solidFill>
          <a:schemeClr val="tx1"/>
        </a:solidFill>
        <a:latin typeface="+mn-lt"/>
        <a:ea typeface="+mn-ea"/>
        <a:cs typeface="+mn-cs"/>
      </a:defRPr>
    </a:lvl5pPr>
    <a:lvl6pPr marL="1620000" indent="-270000" algn="l" defTabSz="914342" rtl="0" eaLnBrk="1" latinLnBrk="0" hangingPunct="1">
      <a:spcBef>
        <a:spcPts val="0"/>
      </a:spcBef>
      <a:buClr>
        <a:schemeClr val="tx2"/>
      </a:buClr>
      <a:buFont typeface="Arial" pitchFamily="34" charset="0"/>
      <a:buChar char="–"/>
      <a:defRPr sz="1800" kern="1200">
        <a:solidFill>
          <a:schemeClr val="tx1"/>
        </a:solidFill>
        <a:latin typeface="+mn-lt"/>
        <a:ea typeface="+mn-ea"/>
        <a:cs typeface="+mn-cs"/>
      </a:defRPr>
    </a:lvl6pPr>
    <a:lvl7pPr marL="1890000" indent="-270000" algn="l" defTabSz="914342" rtl="0" eaLnBrk="1" latinLnBrk="0" hangingPunct="1">
      <a:spcBef>
        <a:spcPts val="0"/>
      </a:spcBef>
      <a:buClr>
        <a:schemeClr val="tx2"/>
      </a:buClr>
      <a:buFont typeface="Arial" pitchFamily="34" charset="0"/>
      <a:buChar char="–"/>
      <a:defRPr sz="1800" kern="1200">
        <a:solidFill>
          <a:schemeClr val="tx1"/>
        </a:solidFill>
        <a:latin typeface="+mn-lt"/>
        <a:ea typeface="+mn-ea"/>
        <a:cs typeface="+mn-cs"/>
      </a:defRPr>
    </a:lvl7pPr>
    <a:lvl8pPr marL="2160000" indent="-270000" algn="l" defTabSz="914342" rtl="0" eaLnBrk="1" latinLnBrk="0" hangingPunct="1">
      <a:spcBef>
        <a:spcPts val="0"/>
      </a:spcBef>
      <a:buClr>
        <a:schemeClr val="tx2"/>
      </a:buClr>
      <a:buFont typeface="Arial" pitchFamily="34" charset="0"/>
      <a:buChar char="–"/>
      <a:defRPr sz="1800" kern="1200">
        <a:solidFill>
          <a:schemeClr val="tx1"/>
        </a:solidFill>
        <a:latin typeface="+mn-lt"/>
        <a:ea typeface="+mn-ea"/>
        <a:cs typeface="+mn-cs"/>
      </a:defRPr>
    </a:lvl8pPr>
    <a:lvl9pPr marL="2430000" indent="-270000" algn="l" defTabSz="914342" rtl="0" eaLnBrk="1" latinLnBrk="0" hangingPunct="1">
      <a:spcBef>
        <a:spcPts val="0"/>
      </a:spcBef>
      <a:buClr>
        <a:schemeClr val="tx2"/>
      </a:buClr>
      <a:buFont typeface="Arial" pitchFamily="34" charset="0"/>
      <a:buChar char="–"/>
      <a:defRPr sz="1800" kern="1200" baseline="0">
        <a:solidFill>
          <a:schemeClr val="tx1"/>
        </a:solidFill>
        <a:latin typeface="+mn-lt"/>
        <a:ea typeface="+mn-ea"/>
        <a:cs typeface="+mn-cs"/>
      </a:defRPr>
    </a:lvl9pPr>
  </p:defaultTextStyle>
  <p:extLst>
    <p:ext uri="{EFAFB233-063F-42B5-8137-9DF3F51BA10A}">
      <p15:sldGuideLst xmlns:p15="http://schemas.microsoft.com/office/powerpoint/2012/main">
        <p15:guide id="31" pos="284">
          <p15:clr>
            <a:srgbClr val="A4A3A4"/>
          </p15:clr>
        </p15:guide>
        <p15:guide id="45" orient="horz" pos="1136">
          <p15:clr>
            <a:srgbClr val="A4A3A4"/>
          </p15:clr>
        </p15:guide>
        <p15:guide id="46" orient="horz" pos="180" userDrawn="1">
          <p15:clr>
            <a:srgbClr val="A4A3A4"/>
          </p15:clr>
        </p15:guide>
        <p15:guide id="47" orient="horz" pos="1181">
          <p15:clr>
            <a:srgbClr val="A4A3A4"/>
          </p15:clr>
        </p15:guide>
        <p15:guide id="48" orient="horz" pos="4085">
          <p15:clr>
            <a:srgbClr val="A4A3A4"/>
          </p15:clr>
        </p15:guide>
        <p15:guide id="49" pos="5478"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NDON, NEETI" initials="TN" lastIdx="6" clrIdx="0">
    <p:extLst/>
  </p:cmAuthor>
  <p:cmAuthor id="2" name="DeSilva, Eric" initials="ed37712"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CEF6447A-24EA-4742-A8FB-1DF080B5CEFA}">
  <a:tblStyle styleId="{CEF6447A-24EA-4742-A8FB-1DF080B5CEFA}" styleName="DLA Table">
    <a:wholeTbl>
      <a:tcTxStyle>
        <a:fontRef idx="minor">
          <a:prstClr val="black"/>
        </a:fontRef>
        <a:schemeClr val="dk1"/>
      </a:tcTxStyle>
      <a:tcStyle>
        <a:tcBdr>
          <a:left>
            <a:ln>
              <a:noFill/>
            </a:ln>
          </a:left>
          <a:right>
            <a:ln>
              <a:noFill/>
            </a:ln>
          </a:right>
          <a:top>
            <a:ln w="12700" cmpd="sng">
              <a:solidFill>
                <a:schemeClr val="dk2"/>
              </a:solidFill>
            </a:ln>
          </a:top>
          <a:bottom>
            <a:ln w="12700" cmpd="sng">
              <a:solidFill>
                <a:schemeClr val="dk2"/>
              </a:solidFill>
            </a:ln>
          </a:bottom>
          <a:insideH>
            <a:ln w="6350" cmpd="sng">
              <a:solidFill>
                <a:srgbClr val="D5D9D9"/>
              </a:solidFill>
            </a:ln>
          </a:insideH>
          <a:insideV>
            <a:ln>
              <a:noFill/>
            </a:ln>
          </a:insideV>
        </a:tcBdr>
        <a:fill>
          <a:solidFill>
            <a:schemeClr val="lt1"/>
          </a:solidFill>
        </a:fill>
      </a:tcStyle>
    </a:wholeTbl>
    <a:band1H>
      <a:tcStyle>
        <a:tcBdr/>
      </a:tcStyle>
    </a:band1H>
    <a:band2H>
      <a:tcStyle>
        <a:tcBdr/>
        <a:fill>
          <a:solidFill>
            <a:srgbClr val="F4F4F4"/>
          </a:solidFill>
        </a:fill>
      </a:tcStyle>
    </a:band2H>
    <a:band1V>
      <a:tcStyle>
        <a:tcBdr/>
      </a:tcStyle>
    </a:band1V>
    <a:band2V>
      <a:tcStyle>
        <a:tcBdr/>
      </a:tcStyle>
    </a:band2V>
    <a:lastCol>
      <a:tcTxStyle>
        <a:fontRef idx="minor">
          <a:prstClr val="black"/>
        </a:fontRef>
        <a:schemeClr val="dk1"/>
      </a:tcTxStyle>
      <a:tcStyle>
        <a:tcBdr/>
      </a:tcStyle>
    </a:lastCol>
    <a:firstCol>
      <a:tcTxStyle>
        <a:fontRef idx="minor">
          <a:prstClr val="black"/>
        </a:fontRef>
        <a:schemeClr val="dk1"/>
      </a:tcTxStyle>
      <a:tcStyle>
        <a:tcBdr/>
      </a:tcStyle>
    </a:firstCol>
    <a:lastRow>
      <a:tcTxStyle>
        <a:fontRef idx="minor">
          <a:prstClr val="black"/>
        </a:fontRef>
        <a:schemeClr val="dk1"/>
      </a:tcTxStyle>
      <a:tcStyle>
        <a:tcBdr/>
      </a:tcStyle>
    </a:lastRow>
    <a:firstRow>
      <a:tcTxStyle b="on">
        <a:fontRef idx="minor">
          <a:prstClr val="black"/>
        </a:fontRef>
        <a:schemeClr val="dk2"/>
      </a:tcTxStyle>
      <a:tcStyle>
        <a:tcBdr>
          <a:top>
            <a:ln w="12700" cmpd="sng">
              <a:solidFill>
                <a:schemeClr val="dk2"/>
              </a:solidFill>
            </a:ln>
          </a:top>
          <a:bottom>
            <a:ln w="12700" cmpd="sng">
              <a:solidFill>
                <a:schemeClr val="dk2"/>
              </a:solidFill>
            </a:ln>
          </a:bottom>
        </a:tcBdr>
        <a:fill>
          <a:solidFill>
            <a:schemeClr val="l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703" autoAdjust="0"/>
    <p:restoredTop sz="94320" autoAdjust="0"/>
  </p:normalViewPr>
  <p:slideViewPr>
    <p:cSldViewPr snapToGrid="0" showGuides="1">
      <p:cViewPr varScale="1">
        <p:scale>
          <a:sx n="83" d="100"/>
          <a:sy n="83" d="100"/>
        </p:scale>
        <p:origin x="1766" y="62"/>
      </p:cViewPr>
      <p:guideLst>
        <p:guide pos="284"/>
        <p:guide orient="horz" pos="1136"/>
        <p:guide orient="horz" pos="180"/>
        <p:guide orient="horz" pos="1181"/>
        <p:guide orient="horz" pos="4085"/>
        <p:guide pos="547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9" d="100"/>
          <a:sy n="99" d="100"/>
        </p:scale>
        <p:origin x="-3540"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7" tIns="48323" rIns="96647" bIns="48323"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47" tIns="48323" rIns="96647" bIns="48323" rtlCol="0"/>
          <a:lstStyle>
            <a:lvl1pPr algn="r">
              <a:defRPr sz="1200"/>
            </a:lvl1pPr>
          </a:lstStyle>
          <a:p>
            <a:fld id="{E73A274C-C9C6-4949-A8E9-450F7DE7AC13}" type="datetimeFigureOut">
              <a:rPr lang="en-US" smtClean="0"/>
              <a:pPr/>
              <a:t>4/3/2018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3" rIns="96647" bIns="48323"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47" tIns="48323" rIns="96647" bIns="4832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3"/>
            <a:ext cx="3169920" cy="480060"/>
          </a:xfrm>
          <a:prstGeom prst="rect">
            <a:avLst/>
          </a:prstGeom>
        </p:spPr>
        <p:txBody>
          <a:bodyPr vert="horz" lIns="96647" tIns="48323" rIns="96647" bIns="48323"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3"/>
            <a:ext cx="3169920" cy="480060"/>
          </a:xfrm>
          <a:prstGeom prst="rect">
            <a:avLst/>
          </a:prstGeom>
        </p:spPr>
        <p:txBody>
          <a:bodyPr vert="horz" lIns="96647" tIns="48323" rIns="96647" bIns="48323" rtlCol="0" anchor="b"/>
          <a:lstStyle>
            <a:lvl1pPr algn="r">
              <a:defRPr sz="1200"/>
            </a:lvl1pPr>
          </a:lstStyle>
          <a:p>
            <a:fld id="{5B1B492F-E6BA-4409-9212-AB9CAE5B4C56}" type="slidenum">
              <a:rPr lang="en-US" smtClean="0"/>
              <a:pPr/>
              <a:t>‹#›</a:t>
            </a:fld>
            <a:endParaRPr lang="en-US"/>
          </a:p>
        </p:txBody>
      </p:sp>
    </p:spTree>
    <p:extLst>
      <p:ext uri="{BB962C8B-B14F-4D97-AF65-F5344CB8AC3E}">
        <p14:creationId xmlns:p14="http://schemas.microsoft.com/office/powerpoint/2010/main" val="4177476931"/>
      </p:ext>
    </p:extLst>
  </p:cSld>
  <p:clrMap bg1="lt1" tx1="dk1" bg2="lt2" tx2="dk2" accent1="accent1" accent2="accent2" accent3="accent3" accent4="accent4" accent5="accent5" accent6="accent6" hlink="hlink" folHlink="folHlink"/>
  <p:notesStyle>
    <a:lvl1pPr marL="0" algn="l" defTabSz="839694" rtl="0" eaLnBrk="1" latinLnBrk="0" hangingPunct="1">
      <a:defRPr sz="1100" kern="1200">
        <a:solidFill>
          <a:schemeClr val="tx1"/>
        </a:solidFill>
        <a:latin typeface="+mn-lt"/>
        <a:ea typeface="+mn-ea"/>
        <a:cs typeface="+mn-cs"/>
      </a:defRPr>
    </a:lvl1pPr>
    <a:lvl2pPr marL="419847" algn="l" defTabSz="839694" rtl="0" eaLnBrk="1" latinLnBrk="0" hangingPunct="1">
      <a:defRPr sz="1100" kern="1200">
        <a:solidFill>
          <a:schemeClr val="tx1"/>
        </a:solidFill>
        <a:latin typeface="+mn-lt"/>
        <a:ea typeface="+mn-ea"/>
        <a:cs typeface="+mn-cs"/>
      </a:defRPr>
    </a:lvl2pPr>
    <a:lvl3pPr marL="839694" algn="l" defTabSz="839694" rtl="0" eaLnBrk="1" latinLnBrk="0" hangingPunct="1">
      <a:defRPr sz="1100" kern="1200">
        <a:solidFill>
          <a:schemeClr val="tx1"/>
        </a:solidFill>
        <a:latin typeface="+mn-lt"/>
        <a:ea typeface="+mn-ea"/>
        <a:cs typeface="+mn-cs"/>
      </a:defRPr>
    </a:lvl3pPr>
    <a:lvl4pPr marL="1259540" algn="l" defTabSz="839694" rtl="0" eaLnBrk="1" latinLnBrk="0" hangingPunct="1">
      <a:defRPr sz="1100" kern="1200">
        <a:solidFill>
          <a:schemeClr val="tx1"/>
        </a:solidFill>
        <a:latin typeface="+mn-lt"/>
        <a:ea typeface="+mn-ea"/>
        <a:cs typeface="+mn-cs"/>
      </a:defRPr>
    </a:lvl4pPr>
    <a:lvl5pPr marL="1679387" algn="l" defTabSz="839694" rtl="0" eaLnBrk="1" latinLnBrk="0" hangingPunct="1">
      <a:defRPr sz="1100" kern="1200">
        <a:solidFill>
          <a:schemeClr val="tx1"/>
        </a:solidFill>
        <a:latin typeface="+mn-lt"/>
        <a:ea typeface="+mn-ea"/>
        <a:cs typeface="+mn-cs"/>
      </a:defRPr>
    </a:lvl5pPr>
    <a:lvl6pPr marL="2099234" algn="l" defTabSz="839694" rtl="0" eaLnBrk="1" latinLnBrk="0" hangingPunct="1">
      <a:defRPr sz="1100" kern="1200">
        <a:solidFill>
          <a:schemeClr val="tx1"/>
        </a:solidFill>
        <a:latin typeface="+mn-lt"/>
        <a:ea typeface="+mn-ea"/>
        <a:cs typeface="+mn-cs"/>
      </a:defRPr>
    </a:lvl6pPr>
    <a:lvl7pPr marL="2519081" algn="l" defTabSz="839694" rtl="0" eaLnBrk="1" latinLnBrk="0" hangingPunct="1">
      <a:defRPr sz="1100" kern="1200">
        <a:solidFill>
          <a:schemeClr val="tx1"/>
        </a:solidFill>
        <a:latin typeface="+mn-lt"/>
        <a:ea typeface="+mn-ea"/>
        <a:cs typeface="+mn-cs"/>
      </a:defRPr>
    </a:lvl7pPr>
    <a:lvl8pPr marL="2938927" algn="l" defTabSz="839694" rtl="0" eaLnBrk="1" latinLnBrk="0" hangingPunct="1">
      <a:defRPr sz="1100" kern="1200">
        <a:solidFill>
          <a:schemeClr val="tx1"/>
        </a:solidFill>
        <a:latin typeface="+mn-lt"/>
        <a:ea typeface="+mn-ea"/>
        <a:cs typeface="+mn-cs"/>
      </a:defRPr>
    </a:lvl8pPr>
    <a:lvl9pPr marL="3358774" algn="l" defTabSz="839694"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we get coloring of NPS tract consistent in red?</a:t>
            </a:r>
          </a:p>
        </p:txBody>
      </p:sp>
      <p:sp>
        <p:nvSpPr>
          <p:cNvPr id="4" name="Slide Number Placeholder 3"/>
          <p:cNvSpPr>
            <a:spLocks noGrp="1"/>
          </p:cNvSpPr>
          <p:nvPr>
            <p:ph type="sldNum" sz="quarter" idx="10"/>
          </p:nvPr>
        </p:nvSpPr>
        <p:spPr/>
        <p:txBody>
          <a:bodyPr/>
          <a:lstStyle/>
          <a:p>
            <a:fld id="{5B1B492F-E6BA-4409-9212-AB9CAE5B4C56}" type="slidenum">
              <a:rPr lang="en-US" smtClean="0"/>
              <a:pPr/>
              <a:t>3</a:t>
            </a:fld>
            <a:endParaRPr lang="en-US"/>
          </a:p>
        </p:txBody>
      </p:sp>
    </p:spTree>
    <p:extLst>
      <p:ext uri="{BB962C8B-B14F-4D97-AF65-F5344CB8AC3E}">
        <p14:creationId xmlns:p14="http://schemas.microsoft.com/office/powerpoint/2010/main" val="28590081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FC8C3D1-0634-493E-ABAF-A9DC03025F76}"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a:t>
            </a:fld>
            <a:endParaRPr lang="en-US"/>
          </a:p>
        </p:txBody>
      </p:sp>
      <p:sp>
        <p:nvSpPr>
          <p:cNvPr id="7" name="SlideBorder"/>
          <p:cNvSpPr/>
          <p:nvPr userDrawn="1"/>
        </p:nvSpPr>
        <p:spPr bwMode="gray">
          <a:xfrm>
            <a:off x="0" y="0"/>
            <a:ext cx="9144000" cy="6858000"/>
          </a:xfrm>
          <a:prstGeom prst="rect">
            <a:avLst/>
          </a:prstGeom>
          <a:noFill/>
          <a:ln w="127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marL="0" indent="0" algn="ctr">
              <a:buNone/>
            </a:pPr>
            <a:endParaRPr lang="en-US" dirty="0" err="1"/>
          </a:p>
        </p:txBody>
      </p:sp>
      <p:pic>
        <p:nvPicPr>
          <p:cNvPr id="9" name="WhiteBoxClientLogo" hidden="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gray">
          <a:xfrm>
            <a:off x="2268000" y="2134800"/>
            <a:ext cx="6875719" cy="2590586"/>
          </a:xfrm>
          <a:prstGeom prst="rect">
            <a:avLst/>
          </a:prstGeom>
        </p:spPr>
      </p:pic>
      <p:sp>
        <p:nvSpPr>
          <p:cNvPr id="11" name="ctsConfidential" hidden="1"/>
          <p:cNvSpPr txBox="1"/>
          <p:nvPr userDrawn="1"/>
        </p:nvSpPr>
        <p:spPr bwMode="gray">
          <a:xfrm>
            <a:off x="2743200" y="4466867"/>
            <a:ext cx="6015600" cy="153888"/>
          </a:xfrm>
          <a:prstGeom prst="rect">
            <a:avLst/>
          </a:prstGeom>
          <a:noFill/>
        </p:spPr>
        <p:txBody>
          <a:bodyPr vert="horz" wrap="none" lIns="0" tIns="0" rIns="0" bIns="0" rtlCol="0" anchor="ctr" anchorCtr="0">
            <a:noAutofit/>
          </a:bodyPr>
          <a:lstStyle/>
          <a:p>
            <a:pPr marL="0" indent="0">
              <a:buNone/>
            </a:pPr>
            <a:r>
              <a:rPr lang="en-US" sz="1200" b="1" dirty="0">
                <a:solidFill>
                  <a:schemeClr val="bg2"/>
                </a:solidFill>
              </a:rPr>
              <a:t>Confidential</a:t>
            </a:r>
          </a:p>
        </p:txBody>
      </p:sp>
      <p:sp>
        <p:nvSpPr>
          <p:cNvPr id="12" name="ClientLogoBox" hidden="1"/>
          <p:cNvSpPr/>
          <p:nvPr userDrawn="1"/>
        </p:nvSpPr>
        <p:spPr bwMode="gray">
          <a:xfrm>
            <a:off x="7330404" y="3030077"/>
            <a:ext cx="1368000" cy="7976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47331" tIns="47331" rIns="47331" bIns="47331" spcCol="0" rtlCol="0" anchor="ctr"/>
          <a:lstStyle/>
          <a:p>
            <a:pPr marL="0" indent="0" algn="ctr">
              <a:buNone/>
            </a:pPr>
            <a:endParaRPr lang="en-US" dirty="0"/>
          </a:p>
        </p:txBody>
      </p:sp>
      <p:sp>
        <p:nvSpPr>
          <p:cNvPr id="13" name="TitleDate"/>
          <p:cNvSpPr txBox="1"/>
          <p:nvPr userDrawn="1"/>
        </p:nvSpPr>
        <p:spPr bwMode="gray">
          <a:xfrm>
            <a:off x="2743200" y="4163373"/>
            <a:ext cx="5951538" cy="246221"/>
          </a:xfrm>
          <a:prstGeom prst="rect">
            <a:avLst/>
          </a:prstGeom>
        </p:spPr>
        <p:txBody>
          <a:bodyPr vert="horz" lIns="0" tIns="0" rIns="0" bIns="0" rtlCol="0">
            <a:noAutofit/>
          </a:bodyPr>
          <a:lstStyle>
            <a:lvl1pPr lvl="0">
              <a:spcBef>
                <a:spcPts val="1800"/>
              </a:spcBef>
              <a:buFont typeface="Arial" pitchFamily="34" charset="0"/>
              <a:defRPr sz="1600" b="1" baseline="0">
                <a:solidFill>
                  <a:schemeClr val="tx2"/>
                </a:solidFill>
              </a:defRPr>
            </a:lvl1pPr>
            <a:lvl2pPr marL="0" indent="0">
              <a:spcBef>
                <a:spcPts val="900"/>
              </a:spcBef>
              <a:buFont typeface="Arial" panose="05020102010507070707" pitchFamily="18" charset="2"/>
              <a:buNone/>
              <a:defRPr sz="1800"/>
            </a:lvl2pPr>
            <a:lvl3pPr marL="270000" indent="-270000">
              <a:spcBef>
                <a:spcPts val="900"/>
              </a:spcBef>
              <a:buFont typeface="Wingdings 2" panose="05020102010507070707" pitchFamily="18" charset="2"/>
              <a:buChar char="¡"/>
              <a:defRPr sz="1800"/>
            </a:lvl3pPr>
            <a:lvl4pPr indent="-270000">
              <a:spcBef>
                <a:spcPts val="600"/>
              </a:spcBef>
              <a:defRPr sz="1800"/>
            </a:lvl4pPr>
            <a:lvl5pPr marL="810000" indent="-270000">
              <a:spcBef>
                <a:spcPts val="600"/>
              </a:spcBef>
              <a:defRPr sz="1800"/>
            </a:lvl5pPr>
            <a:lvl6pPr marL="1080000" indent="-270000">
              <a:spcBef>
                <a:spcPts val="600"/>
              </a:spcBef>
              <a:defRPr sz="1800"/>
            </a:lvl6pPr>
            <a:lvl7pPr marL="1350000" indent="-270000">
              <a:spcBef>
                <a:spcPts val="600"/>
              </a:spcBef>
              <a:defRPr sz="1800"/>
            </a:lvl7pPr>
            <a:lvl8pPr marL="1620000" indent="-270000">
              <a:spcBef>
                <a:spcPts val="600"/>
              </a:spcBef>
              <a:defRPr sz="1800"/>
            </a:lvl8pPr>
            <a:lvl9pPr marL="1890000" indent="-270000">
              <a:spcBef>
                <a:spcPts val="600"/>
              </a:spcBef>
              <a:defRPr sz="1800"/>
            </a:lvl9pPr>
          </a:lstStyle>
          <a:p>
            <a:pPr marL="0" lvl="0" indent="0">
              <a:buNone/>
            </a:pPr>
            <a:endParaRPr lang="en-US" noProof="0" dirty="0"/>
          </a:p>
        </p:txBody>
      </p:sp>
      <p:sp>
        <p:nvSpPr>
          <p:cNvPr id="14" name="SlideBorder"/>
          <p:cNvSpPr/>
          <p:nvPr userDrawn="1"/>
        </p:nvSpPr>
        <p:spPr bwMode="gray">
          <a:xfrm>
            <a:off x="0" y="0"/>
            <a:ext cx="9140400" cy="6854400"/>
          </a:xfrm>
          <a:prstGeom prst="rect">
            <a:avLst/>
          </a:prstGeom>
          <a:noFill/>
          <a:ln w="12700">
            <a:solidFill>
              <a:srgbClr val="E3E3E3"/>
            </a:solidFill>
          </a:ln>
        </p:spPr>
        <p:style>
          <a:lnRef idx="2">
            <a:schemeClr val="accent1">
              <a:shade val="50000"/>
            </a:schemeClr>
          </a:lnRef>
          <a:fillRef idx="1">
            <a:schemeClr val="accent1"/>
          </a:fillRef>
          <a:effectRef idx="0">
            <a:schemeClr val="accent1"/>
          </a:effectRef>
          <a:fontRef idx="minor">
            <a:schemeClr val="lt1"/>
          </a:fontRef>
        </p:style>
        <p:txBody>
          <a:bodyPr lIns="54000" tIns="54000" rIns="54000" bIns="54000" rtlCol="0" anchor="ctr"/>
          <a:lstStyle/>
          <a:p>
            <a:pPr algn="ctr"/>
            <a:endParaRPr lang="en-US" dirty="0" err="1"/>
          </a:p>
        </p:txBody>
      </p:sp>
      <p:pic>
        <p:nvPicPr>
          <p:cNvPr id="16" name="DLAPiper"/>
          <p:cNvPicPr>
            <a:picLocks noChangeAspect="1" noChangeArrowheads="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450000" y="3030153"/>
            <a:ext cx="1368000" cy="797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980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p>
        </p:txBody>
      </p:sp>
      <p:sp>
        <p:nvSpPr>
          <p:cNvPr id="3" name="Content Placeholder 2"/>
          <p:cNvSpPr>
            <a:spLocks noGrp="1"/>
          </p:cNvSpPr>
          <p:nvPr>
            <p:ph idx="1"/>
          </p:nvPr>
        </p:nvSpPr>
        <p:spPr/>
        <p:txBody>
          <a:bodyPr>
            <a:normAutofit/>
          </a:bodyPr>
          <a:lstStyle>
            <a:lvl1pPr>
              <a:defRPr sz="2000"/>
            </a:lvl1pPr>
            <a:lvl2pPr>
              <a:defRPr sz="1800"/>
            </a:lvl2pPr>
            <a:lvl3pPr>
              <a:defRPr sz="1600"/>
            </a:lvl3pPr>
            <a:lvl4pPr>
              <a:defRPr sz="14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FC8C3D1-0634-493E-ABAF-A9DC03025F76}" type="datetimeFigureOut">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a:t>
            </a:fld>
            <a:endParaRPr lang="en-US"/>
          </a:p>
        </p:txBody>
      </p:sp>
    </p:spTree>
    <p:extLst>
      <p:ext uri="{BB962C8B-B14F-4D97-AF65-F5344CB8AC3E}">
        <p14:creationId xmlns:p14="http://schemas.microsoft.com/office/powerpoint/2010/main" val="5558714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68580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457200" y="1005839"/>
            <a:ext cx="8229600" cy="530352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marL="0" indent="0" algn="l">
              <a:buFontTx/>
              <a:buNone/>
              <a:defRPr sz="1200">
                <a:solidFill>
                  <a:schemeClr val="tx1">
                    <a:tint val="75000"/>
                  </a:schemeClr>
                </a:solidFill>
              </a:defRPr>
            </a:lvl1pPr>
          </a:lstStyle>
          <a:p>
            <a:fld id="{AFC8C3D1-0634-493E-ABAF-A9DC03025F76}" type="datetimeFigureOut">
              <a:rPr lang="en-US" smtClean="0"/>
              <a:pPr/>
              <a:t>4/3/2018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marL="0" indent="0" algn="ctr">
              <a:buNone/>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indent="0" algn="r">
              <a:buNone/>
              <a:defRPr sz="1200">
                <a:solidFill>
                  <a:schemeClr val="tx1">
                    <a:tint val="75000"/>
                  </a:schemeClr>
                </a:solidFill>
              </a:defRPr>
            </a:lvl1pPr>
          </a:lstStyle>
          <a:p>
            <a:fld id="{CCF1E4BE-F277-4047-90BD-F6A3AB389618}" type="slidenum">
              <a:rPr lang="en-US" smtClean="0"/>
              <a:pPr/>
              <a:t>‹#›</a:t>
            </a:fld>
            <a:endParaRPr lang="en-US"/>
          </a:p>
        </p:txBody>
      </p:sp>
    </p:spTree>
    <p:extLst>
      <p:ext uri="{BB962C8B-B14F-4D97-AF65-F5344CB8AC3E}">
        <p14:creationId xmlns:p14="http://schemas.microsoft.com/office/powerpoint/2010/main" val="1190363758"/>
      </p:ext>
    </p:extLst>
  </p:cSld>
  <p:clrMap bg1="lt1" tx1="dk1" bg2="lt2" tx2="dk2" accent1="accent1" accent2="accent2" accent3="accent3" accent4="accent4" accent5="accent5" accent6="accent6" hlink="hlink" folHlink="folHlink"/>
  <p:sldLayoutIdLst>
    <p:sldLayoutId id="2147483665" r:id="rId1"/>
    <p:sldLayoutId id="2147483666" r:id="rId2"/>
  </p:sldLayoutIdLst>
  <p:hf hdr="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FCC Meeting</a:t>
            </a:r>
          </a:p>
        </p:txBody>
      </p:sp>
      <p:sp>
        <p:nvSpPr>
          <p:cNvPr id="3" name="Subtitle 2"/>
          <p:cNvSpPr>
            <a:spLocks noGrp="1"/>
          </p:cNvSpPr>
          <p:nvPr>
            <p:ph type="subTitle" idx="1"/>
          </p:nvPr>
        </p:nvSpPr>
        <p:spPr>
          <a:xfrm>
            <a:off x="685800" y="3886200"/>
            <a:ext cx="7470183" cy="1752600"/>
          </a:xfrm>
        </p:spPr>
        <p:txBody>
          <a:bodyPr/>
          <a:lstStyle/>
          <a:p>
            <a:pPr algn="l"/>
            <a:r>
              <a:rPr lang="en-GB" dirty="0"/>
              <a:t>CBRS License Areas and Practical Deployment of Network CBSDs</a:t>
            </a:r>
          </a:p>
          <a:p>
            <a:pPr algn="l"/>
            <a:r>
              <a:rPr lang="en-GB" i="1"/>
              <a:t>April 3, </a:t>
            </a:r>
            <a:r>
              <a:rPr lang="en-GB" i="1" dirty="0"/>
              <a:t>2018</a:t>
            </a:r>
          </a:p>
        </p:txBody>
      </p:sp>
    </p:spTree>
    <p:extLst>
      <p:ext uri="{BB962C8B-B14F-4D97-AF65-F5344CB8AC3E}">
        <p14:creationId xmlns:p14="http://schemas.microsoft.com/office/powerpoint/2010/main" val="19090572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PEAs as Alternative</a:t>
            </a:r>
          </a:p>
        </p:txBody>
      </p:sp>
      <p:sp>
        <p:nvSpPr>
          <p:cNvPr id="3" name="Content Placeholder 2"/>
          <p:cNvSpPr>
            <a:spLocks noGrp="1"/>
          </p:cNvSpPr>
          <p:nvPr>
            <p:ph idx="1"/>
          </p:nvPr>
        </p:nvSpPr>
        <p:spPr>
          <a:xfrm>
            <a:off x="278781" y="960438"/>
            <a:ext cx="3143250" cy="5303520"/>
          </a:xfrm>
        </p:spPr>
        <p:txBody>
          <a:bodyPr/>
          <a:lstStyle/>
          <a:p>
            <a:r>
              <a:rPr lang="en-US" dirty="0"/>
              <a:t>Washington, D.C. PEA market boundaries shown</a:t>
            </a:r>
          </a:p>
          <a:p>
            <a:pPr lvl="1"/>
            <a:r>
              <a:rPr lang="en-US" dirty="0"/>
              <a:t>District of Columbia Census Tracts shown in light blue</a:t>
            </a:r>
          </a:p>
          <a:p>
            <a:pPr lvl="1"/>
            <a:r>
              <a:rPr lang="en-US" dirty="0"/>
              <a:t>~50 km from DC center to nearest boundary</a:t>
            </a:r>
          </a:p>
          <a:p>
            <a:pPr lvl="1"/>
            <a:r>
              <a:rPr lang="en-US" dirty="0"/>
              <a:t>Objective of PEAs is to put population center in middle—means border is typically less populated areas</a:t>
            </a:r>
          </a:p>
          <a:p>
            <a:pPr>
              <a:tabLst>
                <a:tab pos="8039100" algn="l"/>
              </a:tabLst>
            </a:pPr>
            <a:r>
              <a:rPr lang="en-US" dirty="0"/>
              <a:t>For modeling, DC PEA is Urban/Suburban</a:t>
            </a:r>
          </a:p>
          <a:p>
            <a:pPr lvl="1"/>
            <a:r>
              <a:rPr lang="en-US" dirty="0"/>
              <a:t>E-HATA model used</a:t>
            </a:r>
          </a:p>
          <a:p>
            <a:pPr marL="628650" indent="-285750">
              <a:tabLst>
                <a:tab pos="8039100" algn="l"/>
              </a:tabLst>
            </a:pPr>
            <a:endParaRPr lang="en-US" sz="1800" dirty="0"/>
          </a:p>
        </p:txBody>
      </p:sp>
      <p:sp>
        <p:nvSpPr>
          <p:cNvPr id="4" name="Date Placeholder 3"/>
          <p:cNvSpPr>
            <a:spLocks noGrp="1"/>
          </p:cNvSpPr>
          <p:nvPr>
            <p:ph type="dt" sz="half" idx="10"/>
          </p:nvPr>
        </p:nvSpPr>
        <p:spPr/>
        <p:txBody>
          <a:bodyPr/>
          <a:lstStyle/>
          <a:p>
            <a:fld id="{A21F50F1-AEEC-44E9-8A06-662A7A1E5648}" type="datetime1">
              <a:rPr lang="en-US" smtClean="0"/>
              <a:t>4/3/2018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CF1E4BE-F277-4047-90BD-F6A3AB389618}" type="slidenum">
              <a:rPr lang="en-US" smtClean="0"/>
              <a:t>9</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3574" y="3415945"/>
            <a:ext cx="4662662" cy="2743200"/>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3574" y="417028"/>
            <a:ext cx="4662662" cy="2743200"/>
          </a:xfrm>
          <a:prstGeom prst="rect">
            <a:avLst/>
          </a:prstGeom>
        </p:spPr>
      </p:pic>
    </p:spTree>
    <p:extLst>
      <p:ext uri="{BB962C8B-B14F-4D97-AF65-F5344CB8AC3E}">
        <p14:creationId xmlns:p14="http://schemas.microsoft.com/office/powerpoint/2010/main" val="660937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Path Loss Models</a:t>
            </a:r>
          </a:p>
        </p:txBody>
      </p:sp>
      <p:sp>
        <p:nvSpPr>
          <p:cNvPr id="4" name="Date Placeholder 3"/>
          <p:cNvSpPr>
            <a:spLocks noGrp="1"/>
          </p:cNvSpPr>
          <p:nvPr>
            <p:ph type="dt" sz="half" idx="10"/>
          </p:nvPr>
        </p:nvSpPr>
        <p:spPr/>
        <p:txBody>
          <a:bodyPr/>
          <a:lstStyle/>
          <a:p>
            <a:fld id="{B8AEF2B0-18C0-4A3D-91B6-54E51CE908BA}"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10</a:t>
            </a:fld>
            <a:endParaRPr lang="en-US"/>
          </a:p>
        </p:txBody>
      </p:sp>
      <p:pic>
        <p:nvPicPr>
          <p:cNvPr id="8" name="Picture 7"/>
          <p:cNvPicPr>
            <a:picLocks noChangeAspect="1"/>
          </p:cNvPicPr>
          <p:nvPr/>
        </p:nvPicPr>
        <p:blipFill>
          <a:blip r:embed="rId2"/>
          <a:stretch>
            <a:fillRect/>
          </a:stretch>
        </p:blipFill>
        <p:spPr>
          <a:xfrm>
            <a:off x="4415206" y="1975869"/>
            <a:ext cx="4185869" cy="3819397"/>
          </a:xfrm>
          <a:prstGeom prst="rect">
            <a:avLst/>
          </a:prstGeom>
        </p:spPr>
      </p:pic>
      <p:pic>
        <p:nvPicPr>
          <p:cNvPr id="10" name="Picture 9">
            <a:extLst>
              <a:ext uri="{FF2B5EF4-FFF2-40B4-BE49-F238E27FC236}">
                <a16:creationId xmlns:a16="http://schemas.microsoft.com/office/drawing/2014/main" id="{99383244-0A05-4E07-A595-114A43425C2B}"/>
              </a:ext>
            </a:extLst>
          </p:cNvPr>
          <p:cNvPicPr>
            <a:picLocks noChangeAspect="1"/>
          </p:cNvPicPr>
          <p:nvPr/>
        </p:nvPicPr>
        <p:blipFill>
          <a:blip r:embed="rId3"/>
          <a:stretch>
            <a:fillRect/>
          </a:stretch>
        </p:blipFill>
        <p:spPr>
          <a:xfrm>
            <a:off x="-487294" y="2078053"/>
            <a:ext cx="5291154" cy="3615027"/>
          </a:xfrm>
          <a:prstGeom prst="rect">
            <a:avLst/>
          </a:prstGeom>
        </p:spPr>
      </p:pic>
    </p:spTree>
    <p:extLst>
      <p:ext uri="{BB962C8B-B14F-4D97-AF65-F5344CB8AC3E}">
        <p14:creationId xmlns:p14="http://schemas.microsoft.com/office/powerpoint/2010/main" val="2098670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PPA Protection for DC PEA</a:t>
            </a:r>
          </a:p>
        </p:txBody>
      </p:sp>
      <p:sp>
        <p:nvSpPr>
          <p:cNvPr id="3" name="Content Placeholder 2"/>
          <p:cNvSpPr>
            <a:spLocks noGrp="1"/>
          </p:cNvSpPr>
          <p:nvPr>
            <p:ph idx="1"/>
          </p:nvPr>
        </p:nvSpPr>
        <p:spPr/>
        <p:txBody>
          <a:bodyPr>
            <a:normAutofit lnSpcReduction="10000"/>
          </a:bodyPr>
          <a:lstStyle/>
          <a:p>
            <a:r>
              <a:rPr lang="en-US" dirty="0"/>
              <a:t>Approximately 143 dB Path loss is realized at PPA contour</a:t>
            </a:r>
          </a:p>
          <a:p>
            <a:pPr lvl="1"/>
            <a:r>
              <a:rPr lang="en-US" dirty="0"/>
              <a:t>EIRP 47dBm/10MHz and coverage contour is -96 </a:t>
            </a:r>
            <a:r>
              <a:rPr lang="en-US" dirty="0" err="1"/>
              <a:t>dBm</a:t>
            </a:r>
            <a:r>
              <a:rPr lang="en-US" dirty="0"/>
              <a:t>/10MHz</a:t>
            </a:r>
          </a:p>
          <a:p>
            <a:r>
              <a:rPr lang="en-US" dirty="0"/>
              <a:t>Approximately 127 dB path loss required to be below -80dBm/10MHz interference protection to adjacent Census Tract  </a:t>
            </a:r>
          </a:p>
          <a:p>
            <a:pPr lvl="1"/>
            <a:r>
              <a:rPr lang="en-US" dirty="0"/>
              <a:t>With 10 surrounding CBSD Path loss would be 137 dB</a:t>
            </a:r>
          </a:p>
          <a:p>
            <a:r>
              <a:rPr lang="en-US" dirty="0"/>
              <a:t>In urban and suburban environment </a:t>
            </a:r>
          </a:p>
          <a:p>
            <a:pPr lvl="1"/>
            <a:r>
              <a:rPr lang="en-US" dirty="0"/>
              <a:t>At least 2 km distance needed to realize ~127-137 dB loss</a:t>
            </a:r>
          </a:p>
          <a:p>
            <a:pPr lvl="1"/>
            <a:r>
              <a:rPr lang="en-US" dirty="0"/>
              <a:t>Protection with mean (not median) -80 </a:t>
            </a:r>
            <a:r>
              <a:rPr lang="en-US" dirty="0" err="1"/>
              <a:t>dBm</a:t>
            </a:r>
            <a:r>
              <a:rPr lang="en-US" dirty="0"/>
              <a:t>/10MHz with the current </a:t>
            </a:r>
            <a:r>
              <a:rPr lang="en-US" dirty="0" err="1"/>
              <a:t>WinnForum</a:t>
            </a:r>
            <a:r>
              <a:rPr lang="en-US" dirty="0"/>
              <a:t> requirement will add 10 dB more</a:t>
            </a:r>
          </a:p>
          <a:p>
            <a:pPr lvl="1"/>
            <a:r>
              <a:rPr lang="en-US" dirty="0"/>
              <a:t>Will require at least 4 km distance from transmitter to have interference below ‑80dBm/10MHz</a:t>
            </a:r>
          </a:p>
          <a:p>
            <a:r>
              <a:rPr lang="en-US" dirty="0"/>
              <a:t>PPA needs to be at least 2-4 km from transmitter site</a:t>
            </a:r>
          </a:p>
          <a:p>
            <a:pPr lvl="1"/>
            <a:r>
              <a:rPr lang="en-US" dirty="0"/>
              <a:t>Significant Census Tract boundaries in DC are less than 0.5 km from centroid</a:t>
            </a:r>
          </a:p>
          <a:p>
            <a:r>
              <a:rPr lang="en-US" dirty="0"/>
              <a:t>PEA area allows to plan CBSD locations inward so that CBSD power is not interference limited by  adjacent licensee </a:t>
            </a:r>
          </a:p>
          <a:p>
            <a:pPr lvl="1"/>
            <a:r>
              <a:rPr lang="en-US" dirty="0"/>
              <a:t>Impossible to do this in Census Tract as it interferes with adjacent Census Tract even when placed in middle</a:t>
            </a:r>
          </a:p>
        </p:txBody>
      </p:sp>
      <p:sp>
        <p:nvSpPr>
          <p:cNvPr id="4" name="Date Placeholder 3"/>
          <p:cNvSpPr>
            <a:spLocks noGrp="1"/>
          </p:cNvSpPr>
          <p:nvPr>
            <p:ph type="dt" sz="half" idx="10"/>
          </p:nvPr>
        </p:nvSpPr>
        <p:spPr/>
        <p:txBody>
          <a:bodyPr/>
          <a:lstStyle/>
          <a:p>
            <a:fld id="{C062837D-06D9-4BDB-BF3F-CFFB71D6C2AE}"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11</a:t>
            </a:fld>
            <a:endParaRPr lang="en-US"/>
          </a:p>
        </p:txBody>
      </p:sp>
    </p:spTree>
    <p:extLst>
      <p:ext uri="{BB962C8B-B14F-4D97-AF65-F5344CB8AC3E}">
        <p14:creationId xmlns:p14="http://schemas.microsoft.com/office/powerpoint/2010/main" val="98283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normAutofit lnSpcReduction="10000"/>
          </a:bodyPr>
          <a:lstStyle/>
          <a:p>
            <a:r>
              <a:rPr lang="en-US" dirty="0"/>
              <a:t>In urban areas, the small size of the Census Tracts can create significant practical deployment issues given the need to adjust power to protect adjacent licensees</a:t>
            </a:r>
          </a:p>
          <a:p>
            <a:r>
              <a:rPr lang="en-US" dirty="0"/>
              <a:t>Net impact is that providers will not be able to deploy networks operating at 47 </a:t>
            </a:r>
            <a:r>
              <a:rPr lang="en-US" dirty="0" err="1"/>
              <a:t>dBm</a:t>
            </a:r>
            <a:r>
              <a:rPr lang="en-US" dirty="0"/>
              <a:t>/10 MHz, but will instead be forced to very, very dense network deployments</a:t>
            </a:r>
          </a:p>
          <a:p>
            <a:pPr lvl="1"/>
            <a:r>
              <a:rPr lang="en-US" dirty="0"/>
              <a:t>Super small cell deployments forced by protection of adjacent licensees</a:t>
            </a:r>
          </a:p>
          <a:p>
            <a:pPr lvl="1"/>
            <a:r>
              <a:rPr lang="en-US" dirty="0"/>
              <a:t>Super small cell deployments forced by irregular borders of Census Tracts</a:t>
            </a:r>
          </a:p>
          <a:p>
            <a:r>
              <a:rPr lang="en-US" dirty="0"/>
              <a:t>Practical example using FCC Census Tract demonstrates 7 dB in power reduction</a:t>
            </a:r>
          </a:p>
          <a:p>
            <a:pPr lvl="1"/>
            <a:r>
              <a:rPr lang="en-US" dirty="0"/>
              <a:t>FCC Census Tract is large compared to other Census Tracts bounding National Mall</a:t>
            </a:r>
          </a:p>
          <a:p>
            <a:pPr lvl="1"/>
            <a:r>
              <a:rPr lang="en-US" dirty="0"/>
              <a:t>National Mall and Federal Triangle are precisely the types of areas where robust outdoor coverage would be beneficial</a:t>
            </a:r>
          </a:p>
          <a:p>
            <a:pPr lvl="1"/>
            <a:r>
              <a:rPr lang="en-US" dirty="0"/>
              <a:t>Max allowed power from outdoor sites is essential to provide adequate indoor coverage  </a:t>
            </a:r>
          </a:p>
          <a:p>
            <a:r>
              <a:rPr lang="en-US" dirty="0"/>
              <a:t>PEAs would permit deploying at max power for coverage and limiting impact of border areas</a:t>
            </a:r>
          </a:p>
        </p:txBody>
      </p:sp>
      <p:sp>
        <p:nvSpPr>
          <p:cNvPr id="4" name="Date Placeholder 3"/>
          <p:cNvSpPr>
            <a:spLocks noGrp="1"/>
          </p:cNvSpPr>
          <p:nvPr>
            <p:ph type="dt" sz="half" idx="10"/>
          </p:nvPr>
        </p:nvSpPr>
        <p:spPr/>
        <p:txBody>
          <a:bodyPr/>
          <a:lstStyle/>
          <a:p>
            <a:fld id="{4AB67143-A207-4971-88F1-F1D848FAD9F5}"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12</a:t>
            </a:fld>
            <a:endParaRPr lang="en-US"/>
          </a:p>
        </p:txBody>
      </p:sp>
    </p:spTree>
    <p:extLst>
      <p:ext uri="{BB962C8B-B14F-4D97-AF65-F5344CB8AC3E}">
        <p14:creationId xmlns:p14="http://schemas.microsoft.com/office/powerpoint/2010/main" val="3622818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CBRS Rules Create Substantial Deployment Problems</a:t>
            </a:r>
          </a:p>
        </p:txBody>
      </p:sp>
      <p:sp>
        <p:nvSpPr>
          <p:cNvPr id="3" name="Content Placeholder 2"/>
          <p:cNvSpPr>
            <a:spLocks noGrp="1"/>
          </p:cNvSpPr>
          <p:nvPr>
            <p:ph idx="1"/>
          </p:nvPr>
        </p:nvSpPr>
        <p:spPr/>
        <p:txBody>
          <a:bodyPr>
            <a:normAutofit/>
          </a:bodyPr>
          <a:lstStyle/>
          <a:p>
            <a:r>
              <a:rPr lang="en-US" dirty="0"/>
              <a:t>The CBRS rules currently specify the use of Census Tracts for Priority Access Licensees (PALs), which are very small license areas</a:t>
            </a:r>
          </a:p>
          <a:p>
            <a:r>
              <a:rPr lang="en-US" dirty="0"/>
              <a:t>AT&amp;T requested CommScope to analyze the practical impact of the CBRS interference protection rules given the small market areas, based on part 96 rules</a:t>
            </a:r>
          </a:p>
          <a:p>
            <a:r>
              <a:rPr lang="en-US" dirty="0"/>
              <a:t>The study demonstrates that the small license areas will create significant deployment issues</a:t>
            </a:r>
          </a:p>
          <a:p>
            <a:pPr lvl="1"/>
            <a:r>
              <a:rPr lang="en-US" dirty="0"/>
              <a:t>Unable to deploy so as to cover the entire tract</a:t>
            </a:r>
          </a:p>
          <a:p>
            <a:pPr lvl="1"/>
            <a:r>
              <a:rPr lang="en-US" dirty="0"/>
              <a:t>Can deploy, but to cover the border areas, must severely limit power and deploy many more CBSDs than what may be actually needed</a:t>
            </a:r>
          </a:p>
          <a:p>
            <a:r>
              <a:rPr lang="en-US" dirty="0"/>
              <a:t>AT&amp;T accordingly recommends substantially increasing the size of licenses in urban areas to limit near-border impacts</a:t>
            </a:r>
          </a:p>
        </p:txBody>
      </p:sp>
      <p:sp>
        <p:nvSpPr>
          <p:cNvPr id="4" name="Date Placeholder 3"/>
          <p:cNvSpPr>
            <a:spLocks noGrp="1"/>
          </p:cNvSpPr>
          <p:nvPr>
            <p:ph type="dt" sz="half" idx="10"/>
          </p:nvPr>
        </p:nvSpPr>
        <p:spPr/>
        <p:txBody>
          <a:bodyPr/>
          <a:lstStyle/>
          <a:p>
            <a:fld id="{8B6ECE35-EF5A-48B8-9785-731A267AD4DF}"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1</a:t>
            </a:fld>
            <a:endParaRPr lang="en-US"/>
          </a:p>
        </p:txBody>
      </p:sp>
    </p:spTree>
    <p:extLst>
      <p:ext uri="{BB962C8B-B14F-4D97-AF65-F5344CB8AC3E}">
        <p14:creationId xmlns:p14="http://schemas.microsoft.com/office/powerpoint/2010/main" val="170766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CBRS Border Coordination Requirements</a:t>
            </a:r>
          </a:p>
        </p:txBody>
      </p:sp>
      <p:sp>
        <p:nvSpPr>
          <p:cNvPr id="3" name="Content Placeholder 2"/>
          <p:cNvSpPr>
            <a:spLocks noGrp="1"/>
          </p:cNvSpPr>
          <p:nvPr>
            <p:ph idx="1"/>
          </p:nvPr>
        </p:nvSpPr>
        <p:spPr/>
        <p:txBody>
          <a:bodyPr/>
          <a:lstStyle/>
          <a:p>
            <a:r>
              <a:rPr lang="en-US" dirty="0"/>
              <a:t>The rules specify a PAL protected area (PPA) based on a -96 </a:t>
            </a:r>
            <a:r>
              <a:rPr lang="en-US" dirty="0" err="1"/>
              <a:t>dBm</a:t>
            </a:r>
            <a:r>
              <a:rPr lang="en-US" dirty="0"/>
              <a:t>/10 MHz contour (47 CFR </a:t>
            </a:r>
            <a:r>
              <a:rPr lang="en-US" dirty="0">
                <a:latin typeface="Courier New"/>
                <a:cs typeface="Courier New"/>
              </a:rPr>
              <a:t>§</a:t>
            </a:r>
            <a:r>
              <a:rPr lang="en-US" dirty="0"/>
              <a:t>96.26(c)(2))</a:t>
            </a:r>
          </a:p>
          <a:p>
            <a:pPr lvl="1"/>
            <a:r>
              <a:rPr lang="en-US" dirty="0"/>
              <a:t>The PPA contour at maximum power in many cases, especially in urban areas, would be larger than the Census Tract and therefore the power would have to be limited to bring the PPA within the Census Tract boundary (47 CFR </a:t>
            </a:r>
            <a:r>
              <a:rPr lang="en-US" dirty="0">
                <a:latin typeface="Courier New"/>
                <a:cs typeface="Courier New"/>
              </a:rPr>
              <a:t>§</a:t>
            </a:r>
            <a:r>
              <a:rPr lang="en-US" dirty="0"/>
              <a:t>96.26(c)(3)) or the PPA would be defined by the Census Tract boundary</a:t>
            </a:r>
          </a:p>
          <a:p>
            <a:r>
              <a:rPr lang="en-US" dirty="0"/>
              <a:t>The rules also provide for an aggregate CBSD signal level of -80 </a:t>
            </a:r>
            <a:r>
              <a:rPr lang="en-US" dirty="0" err="1"/>
              <a:t>dBm</a:t>
            </a:r>
            <a:r>
              <a:rPr lang="en-US" dirty="0"/>
              <a:t>/10 MHz for all CBSDs deployed around a Census Tract  (47 CFR </a:t>
            </a:r>
            <a:r>
              <a:rPr lang="en-US" dirty="0">
                <a:latin typeface="Courier New"/>
                <a:cs typeface="Courier New"/>
              </a:rPr>
              <a:t>§</a:t>
            </a:r>
            <a:r>
              <a:rPr lang="en-US" dirty="0"/>
              <a:t>96.41(d))</a:t>
            </a:r>
          </a:p>
          <a:p>
            <a:pPr lvl="1"/>
            <a:r>
              <a:rPr lang="en-US" dirty="0"/>
              <a:t>The aggregate interference may impose limits that mean a provider may not be able to take advantage of the 47 </a:t>
            </a:r>
            <a:r>
              <a:rPr lang="en-US" dirty="0" err="1"/>
              <a:t>dBm</a:t>
            </a:r>
            <a:r>
              <a:rPr lang="en-US" dirty="0"/>
              <a:t>/10 MHz EIRP for outdoor devices in the band</a:t>
            </a:r>
          </a:p>
          <a:p>
            <a:pPr lvl="1"/>
            <a:r>
              <a:rPr lang="en-US" dirty="0"/>
              <a:t>The -80 </a:t>
            </a:r>
            <a:r>
              <a:rPr lang="en-US" dirty="0" err="1"/>
              <a:t>dBm</a:t>
            </a:r>
            <a:r>
              <a:rPr lang="en-US" dirty="0"/>
              <a:t>/10 MHz limit creates a daisy-chain of relationships between adjacent  tracts, and tracts adjacent to those tracts, </a:t>
            </a:r>
            <a:r>
              <a:rPr lang="en-US" i="1" dirty="0" err="1"/>
              <a:t>etc</a:t>
            </a:r>
            <a:endParaRPr lang="en-US" i="1" dirty="0"/>
          </a:p>
          <a:p>
            <a:pPr lvl="1"/>
            <a:r>
              <a:rPr lang="en-US" dirty="0"/>
              <a:t>To determine what impact a CBSD might have on a particular PAL in an adjacent Census Tract, you need to look at least two Census Tracts deep</a:t>
            </a:r>
          </a:p>
          <a:p>
            <a:r>
              <a:rPr lang="en-US" dirty="0"/>
              <a:t>The rules provides for outdoor CAT B power levels – 47 dBm/10 MHz</a:t>
            </a:r>
          </a:p>
          <a:p>
            <a:pPr lvl="1"/>
            <a:r>
              <a:rPr lang="en-US" dirty="0"/>
              <a:t>CBRS use cases depend upon CAT B deployments</a:t>
            </a:r>
          </a:p>
        </p:txBody>
      </p:sp>
      <p:sp>
        <p:nvSpPr>
          <p:cNvPr id="4" name="Date Placeholder 3"/>
          <p:cNvSpPr>
            <a:spLocks noGrp="1"/>
          </p:cNvSpPr>
          <p:nvPr>
            <p:ph type="dt" sz="half" idx="10"/>
          </p:nvPr>
        </p:nvSpPr>
        <p:spPr/>
        <p:txBody>
          <a:bodyPr/>
          <a:lstStyle/>
          <a:p>
            <a:fld id="{0AF3DF81-6948-41C3-A9B0-54CC4A45803D}" type="datetime1">
              <a:rPr lang="en-US" smtClean="0"/>
              <a:t>4/3/2018</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2</a:t>
            </a:fld>
            <a:endParaRPr lang="en-US" dirty="0"/>
          </a:p>
        </p:txBody>
      </p:sp>
    </p:spTree>
    <p:extLst>
      <p:ext uri="{BB962C8B-B14F-4D97-AF65-F5344CB8AC3E}">
        <p14:creationId xmlns:p14="http://schemas.microsoft.com/office/powerpoint/2010/main" val="2667229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Model</a:t>
            </a:r>
          </a:p>
        </p:txBody>
      </p:sp>
      <p:sp>
        <p:nvSpPr>
          <p:cNvPr id="4" name="Date Placeholder 3"/>
          <p:cNvSpPr>
            <a:spLocks noGrp="1"/>
          </p:cNvSpPr>
          <p:nvPr>
            <p:ph type="dt" sz="half" idx="10"/>
          </p:nvPr>
        </p:nvSpPr>
        <p:spPr/>
        <p:txBody>
          <a:bodyPr/>
          <a:lstStyle/>
          <a:p>
            <a:fld id="{A201B13C-42E7-4CA3-AE00-2A7ECFC099D1}"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3</a:t>
            </a:fld>
            <a:endParaRPr lang="en-US" dirty="0"/>
          </a:p>
        </p:txBody>
      </p:sp>
      <p:pic>
        <p:nvPicPr>
          <p:cNvPr id="8" name="Picture 7">
            <a:extLst>
              <a:ext uri="{FF2B5EF4-FFF2-40B4-BE49-F238E27FC236}">
                <a16:creationId xmlns:a16="http://schemas.microsoft.com/office/drawing/2014/main" id="{84D8FC97-E99B-447A-AF97-90E0EFA70CAB}"/>
              </a:ext>
            </a:extLst>
          </p:cNvPr>
          <p:cNvPicPr>
            <a:picLocks noChangeAspect="1"/>
          </p:cNvPicPr>
          <p:nvPr/>
        </p:nvPicPr>
        <p:blipFill>
          <a:blip r:embed="rId3"/>
          <a:stretch>
            <a:fillRect/>
          </a:stretch>
        </p:blipFill>
        <p:spPr>
          <a:xfrm>
            <a:off x="4572000" y="39823"/>
            <a:ext cx="5180439" cy="3292475"/>
          </a:xfrm>
          <a:prstGeom prst="rect">
            <a:avLst/>
          </a:prstGeom>
        </p:spPr>
      </p:pic>
      <p:sp>
        <p:nvSpPr>
          <p:cNvPr id="9" name="Rectangle 8">
            <a:extLst>
              <a:ext uri="{FF2B5EF4-FFF2-40B4-BE49-F238E27FC236}">
                <a16:creationId xmlns:a16="http://schemas.microsoft.com/office/drawing/2014/main" id="{9499BD75-4EC5-4E42-93A5-D6E80EA518DE}"/>
              </a:ext>
            </a:extLst>
          </p:cNvPr>
          <p:cNvSpPr/>
          <p:nvPr/>
        </p:nvSpPr>
        <p:spPr>
          <a:xfrm>
            <a:off x="100100" y="893206"/>
            <a:ext cx="4572000" cy="5078313"/>
          </a:xfrm>
          <a:prstGeom prst="rect">
            <a:avLst/>
          </a:prstGeom>
        </p:spPr>
        <p:txBody>
          <a:bodyPr>
            <a:spAutoFit/>
          </a:bodyPr>
          <a:lstStyle/>
          <a:p>
            <a:pPr marL="342900" indent="-342900">
              <a:buFont typeface="Arial" panose="020B0604020202020204" pitchFamily="34" charset="0"/>
              <a:buChar char="•"/>
            </a:pPr>
            <a:r>
              <a:rPr lang="en-US" dirty="0"/>
              <a:t>AT&amp;T chose the Census Tract that contains the FCC headquarters for illustrative purposes</a:t>
            </a:r>
          </a:p>
          <a:p>
            <a:pPr marL="915988" lvl="1" indent="-342900"/>
            <a:r>
              <a:rPr lang="en-US" dirty="0"/>
              <a:t>Average size of Census Tract is ~0.6-0.8 </a:t>
            </a:r>
            <a:r>
              <a:rPr lang="en-US" dirty="0" err="1"/>
              <a:t>sq</a:t>
            </a:r>
            <a:r>
              <a:rPr lang="en-US" dirty="0"/>
              <a:t> km</a:t>
            </a:r>
          </a:p>
          <a:p>
            <a:pPr marL="342900" indent="-342900">
              <a:buFont typeface="Arial" panose="020B0604020202020204" pitchFamily="34" charset="0"/>
              <a:buChar char="•"/>
            </a:pPr>
            <a:r>
              <a:rPr lang="en-US" dirty="0"/>
              <a:t>Impact of CBSD grant power in Census Tract A in protecting all other surrounding PAL licenses </a:t>
            </a:r>
          </a:p>
          <a:p>
            <a:pPr marL="915988" lvl="1" indent="-342900"/>
            <a:r>
              <a:rPr lang="en-US" dirty="0"/>
              <a:t>Directional antenna assumed in Census Tract A pointing 18˚ from North</a:t>
            </a:r>
          </a:p>
          <a:p>
            <a:pPr marL="342900" indent="-342900">
              <a:buFont typeface="Arial" panose="020B0604020202020204" pitchFamily="34" charset="0"/>
              <a:buChar char="•"/>
            </a:pPr>
            <a:r>
              <a:rPr lang="en-US" dirty="0"/>
              <a:t>No other protection entity considered except PPA 	</a:t>
            </a:r>
          </a:p>
          <a:p>
            <a:pPr marL="915988" lvl="1" indent="-342900"/>
            <a:r>
              <a:rPr lang="en-US" dirty="0"/>
              <a:t>Isolate impact of PPA to PPA protection</a:t>
            </a:r>
          </a:p>
          <a:p>
            <a:pPr marL="915988" lvl="1" indent="-342900"/>
            <a:r>
              <a:rPr lang="en-US" dirty="0"/>
              <a:t>FSS/GWBL presence may further constrict </a:t>
            </a:r>
            <a:r>
              <a:rPr lang="en-US" dirty="0" err="1"/>
              <a:t>Tx</a:t>
            </a:r>
            <a:r>
              <a:rPr lang="en-US" dirty="0"/>
              <a:t> power </a:t>
            </a:r>
          </a:p>
          <a:p>
            <a:pPr marL="915988" lvl="1" indent="-342900"/>
            <a:endParaRPr lang="en-US" dirty="0"/>
          </a:p>
        </p:txBody>
      </p:sp>
      <p:sp>
        <p:nvSpPr>
          <p:cNvPr id="10" name="Rectangle 9">
            <a:extLst>
              <a:ext uri="{FF2B5EF4-FFF2-40B4-BE49-F238E27FC236}">
                <a16:creationId xmlns:a16="http://schemas.microsoft.com/office/drawing/2014/main" id="{10553AF1-B3D8-4212-B843-EC2E7A7DBEC7}"/>
              </a:ext>
            </a:extLst>
          </p:cNvPr>
          <p:cNvSpPr/>
          <p:nvPr/>
        </p:nvSpPr>
        <p:spPr>
          <a:xfrm>
            <a:off x="4572000" y="3386208"/>
            <a:ext cx="4572000" cy="2862322"/>
          </a:xfrm>
          <a:prstGeom prst="rect">
            <a:avLst/>
          </a:prstGeom>
        </p:spPr>
        <p:txBody>
          <a:bodyPr>
            <a:spAutoFit/>
          </a:bodyPr>
          <a:lstStyle/>
          <a:p>
            <a:pPr>
              <a:buClrTx/>
              <a:buSzPts val="1800"/>
              <a:buFont typeface="Arial" panose="020B0604020202020204" pitchFamily="34" charset="0"/>
              <a:buChar char="•"/>
            </a:pPr>
            <a:r>
              <a:rPr lang="en-US" dirty="0">
                <a:solidFill>
                  <a:srgbClr val="000000"/>
                </a:solidFill>
              </a:rPr>
              <a:t>CBSD parameters</a:t>
            </a:r>
            <a:endParaRPr lang="en-US" dirty="0"/>
          </a:p>
          <a:p>
            <a:pPr marL="550926" indent="-285750">
              <a:buClrTx/>
              <a:buFont typeface="Calibri" panose="020F0502020204030204" pitchFamily="34" charset="0"/>
              <a:buChar char="—"/>
            </a:pPr>
            <a:r>
              <a:rPr lang="en-US" dirty="0">
                <a:solidFill>
                  <a:srgbClr val="000000"/>
                </a:solidFill>
              </a:rPr>
              <a:t>Antenna beam width: directional 120˚/65˚.Can be considered three sectors </a:t>
            </a:r>
            <a:endParaRPr lang="en-US" dirty="0"/>
          </a:p>
          <a:p>
            <a:pPr marL="550926" indent="-285750">
              <a:buClrTx/>
              <a:buFont typeface="Calibri" panose="020F0502020204030204" pitchFamily="34" charset="0"/>
              <a:buChar char="―"/>
            </a:pPr>
            <a:r>
              <a:rPr lang="en-US" dirty="0">
                <a:solidFill>
                  <a:srgbClr val="000000"/>
                </a:solidFill>
              </a:rPr>
              <a:t>Antenna height: 15m</a:t>
            </a:r>
            <a:endParaRPr lang="en-US" dirty="0"/>
          </a:p>
          <a:p>
            <a:pPr marL="550926" indent="-285750">
              <a:buClrTx/>
              <a:buFont typeface="Calibri" panose="020F0502020204030204" pitchFamily="34" charset="0"/>
              <a:buChar char="―"/>
            </a:pPr>
            <a:r>
              <a:rPr lang="en-US" dirty="0">
                <a:solidFill>
                  <a:srgbClr val="000000"/>
                </a:solidFill>
              </a:rPr>
              <a:t>Max EIRP: 47 dBm/10 MHz</a:t>
            </a:r>
            <a:endParaRPr lang="en-US" dirty="0"/>
          </a:p>
          <a:p>
            <a:pPr marL="550926" indent="-285750">
              <a:buClrTx/>
              <a:buFont typeface="Calibri" panose="020F0502020204030204" pitchFamily="34" charset="0"/>
              <a:buChar char="―"/>
            </a:pPr>
            <a:r>
              <a:rPr lang="en-US" dirty="0">
                <a:solidFill>
                  <a:srgbClr val="000000"/>
                </a:solidFill>
              </a:rPr>
              <a:t>Antenna gain: 10 dB</a:t>
            </a:r>
            <a:endParaRPr lang="en-US" dirty="0"/>
          </a:p>
          <a:p>
            <a:pPr marL="550926" indent="-285750">
              <a:buClrTx/>
              <a:buFont typeface="Calibri" panose="020F0502020204030204" pitchFamily="34" charset="0"/>
              <a:buChar char="―"/>
            </a:pPr>
            <a:r>
              <a:rPr lang="en-US" dirty="0">
                <a:solidFill>
                  <a:srgbClr val="000000"/>
                </a:solidFill>
              </a:rPr>
              <a:t>Requested </a:t>
            </a:r>
            <a:r>
              <a:rPr lang="en-US" dirty="0" err="1">
                <a:solidFill>
                  <a:srgbClr val="000000"/>
                </a:solidFill>
              </a:rPr>
              <a:t>Tx</a:t>
            </a:r>
            <a:r>
              <a:rPr lang="en-US" dirty="0">
                <a:solidFill>
                  <a:srgbClr val="000000"/>
                </a:solidFill>
              </a:rPr>
              <a:t> EIRP: 37 dBm/MHz</a:t>
            </a:r>
            <a:endParaRPr lang="en-US" dirty="0"/>
          </a:p>
          <a:p>
            <a:pPr marL="550926" indent="-285750">
              <a:buClrTx/>
              <a:buFont typeface="Calibri" panose="020F0502020204030204" pitchFamily="34" charset="0"/>
              <a:buChar char="―"/>
            </a:pPr>
            <a:r>
              <a:rPr lang="en-US" dirty="0">
                <a:solidFill>
                  <a:srgbClr val="000000"/>
                </a:solidFill>
              </a:rPr>
              <a:t>CBSD category: B</a:t>
            </a:r>
            <a:endParaRPr lang="en-US" dirty="0"/>
          </a:p>
          <a:p>
            <a:pPr marL="550926" indent="-285750">
              <a:buClrTx/>
              <a:buFont typeface="Calibri" panose="020F0502020204030204" pitchFamily="34" charset="0"/>
              <a:buChar char="―"/>
            </a:pPr>
            <a:r>
              <a:rPr lang="en-US" dirty="0">
                <a:solidFill>
                  <a:srgbClr val="000000"/>
                </a:solidFill>
              </a:rPr>
              <a:t>Transmit  frequency : 3645-3655 MHz</a:t>
            </a:r>
            <a:endParaRPr lang="en-US" dirty="0">
              <a:effectLst/>
            </a:endParaRPr>
          </a:p>
        </p:txBody>
      </p:sp>
    </p:spTree>
    <p:extLst>
      <p:ext uri="{BB962C8B-B14F-4D97-AF65-F5344CB8AC3E}">
        <p14:creationId xmlns:p14="http://schemas.microsoft.com/office/powerpoint/2010/main" val="39454930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Protection points for CBSD A in census Tract A</a:t>
            </a:r>
          </a:p>
        </p:txBody>
      </p:sp>
      <p:sp>
        <p:nvSpPr>
          <p:cNvPr id="6" name="TextBox 5"/>
          <p:cNvSpPr txBox="1"/>
          <p:nvPr/>
        </p:nvSpPr>
        <p:spPr>
          <a:xfrm>
            <a:off x="5269469" y="3233784"/>
            <a:ext cx="685800" cy="685800"/>
          </a:xfrm>
          <a:prstGeom prst="rect">
            <a:avLst/>
          </a:prstGeom>
          <a:noFill/>
        </p:spPr>
        <p:txBody>
          <a:bodyPr vert="horz" wrap="none" lIns="68580" tIns="68580" rIns="68580" bIns="68580" rtlCol="0" anchor="t" anchorCtr="0">
            <a:noAutofit/>
          </a:bodyPr>
          <a:lstStyle/>
          <a:p>
            <a:pPr marL="13097" defTabSz="685800">
              <a:lnSpc>
                <a:spcPct val="90000"/>
              </a:lnSpc>
              <a:spcBef>
                <a:spcPts val="750"/>
              </a:spcBef>
              <a:buClrTx/>
              <a:buNone/>
            </a:pPr>
            <a:endParaRPr lang="en-US" sz="1200" dirty="0">
              <a:solidFill>
                <a:schemeClr val="tx1">
                  <a:lumMod val="50000"/>
                  <a:lumOff val="50000"/>
                </a:schemeClr>
              </a:solidFill>
              <a:latin typeface="Segoe UI"/>
            </a:endParaRPr>
          </a:p>
        </p:txBody>
      </p:sp>
      <p:sp>
        <p:nvSpPr>
          <p:cNvPr id="7" name="Content Placeholder 6"/>
          <p:cNvSpPr>
            <a:spLocks noGrp="1"/>
          </p:cNvSpPr>
          <p:nvPr>
            <p:ph idx="1"/>
          </p:nvPr>
        </p:nvSpPr>
        <p:spPr>
          <a:xfrm>
            <a:off x="457200" y="1236670"/>
            <a:ext cx="3166946" cy="5346692"/>
          </a:xfrm>
        </p:spPr>
        <p:txBody>
          <a:bodyPr>
            <a:normAutofit fontScale="85000" lnSpcReduction="20000"/>
          </a:bodyPr>
          <a:lstStyle/>
          <a:p>
            <a:pPr marL="227410" indent="-214313">
              <a:lnSpc>
                <a:spcPct val="90000"/>
              </a:lnSpc>
            </a:pPr>
            <a:r>
              <a:rPr lang="en-US" sz="1900" dirty="0">
                <a:latin typeface="+mn-lt"/>
                <a:cs typeface="Times New Roman" panose="02020603050405020304" pitchFamily="18" charset="0"/>
              </a:rPr>
              <a:t>Recommended power of  CBSD A  will depend on  protecting the PPA coverage areas on Census Tract P</a:t>
            </a:r>
          </a:p>
          <a:p>
            <a:pPr marL="657226" lvl="1" indent="-214313"/>
            <a:r>
              <a:rPr lang="en-US" sz="1900" dirty="0">
                <a:latin typeface="+mn-lt"/>
                <a:cs typeface="Times New Roman" panose="02020603050405020304" pitchFamily="18" charset="0"/>
              </a:rPr>
              <a:t>CBSD A orientation 18˚ from North</a:t>
            </a:r>
          </a:p>
          <a:p>
            <a:pPr marL="270272" indent="-257175"/>
            <a:r>
              <a:rPr lang="en-US" sz="1900" dirty="0">
                <a:latin typeface="+mn-lt"/>
                <a:cs typeface="Times New Roman" panose="02020603050405020304" pitchFamily="18" charset="0"/>
              </a:rPr>
              <a:t>Restraining Protection points in Census Tract P are interfered aggregately by </a:t>
            </a:r>
          </a:p>
          <a:p>
            <a:pPr marL="700088" lvl="1" indent="-257175"/>
            <a:r>
              <a:rPr lang="en-US" sz="1900" dirty="0">
                <a:latin typeface="+mn-lt"/>
                <a:cs typeface="Times New Roman" panose="02020603050405020304" pitchFamily="18" charset="0"/>
              </a:rPr>
              <a:t>CBSD A in Tract A</a:t>
            </a:r>
          </a:p>
          <a:p>
            <a:pPr marL="700088" lvl="1" indent="-257175"/>
            <a:r>
              <a:rPr lang="en-US" sz="1900" dirty="0">
                <a:latin typeface="+mn-lt"/>
                <a:cs typeface="Times New Roman" panose="02020603050405020304" pitchFamily="18" charset="0"/>
              </a:rPr>
              <a:t>All CBSDs in Tract 1 through Tract 12 </a:t>
            </a:r>
          </a:p>
          <a:p>
            <a:pPr marL="300038" indent="-257175"/>
            <a:r>
              <a:rPr lang="en-US" sz="1900" dirty="0">
                <a:latin typeface="+mn-lt"/>
                <a:cs typeface="Times New Roman" panose="02020603050405020304" pitchFamily="18" charset="0"/>
              </a:rPr>
              <a:t>Census Tract license size forces the networks design to  deploy many more CBSDs </a:t>
            </a:r>
          </a:p>
          <a:p>
            <a:pPr marL="328613"/>
            <a:r>
              <a:rPr lang="en-US" sz="1900" dirty="0">
                <a:latin typeface="+mn-lt"/>
                <a:cs typeface="Times New Roman" panose="02020603050405020304" pitchFamily="18" charset="0"/>
              </a:rPr>
              <a:t>Licensees cannot combine adjoining Census Tracts to simplify the network design </a:t>
            </a:r>
          </a:p>
          <a:p>
            <a:pPr marL="728663" lvl="1"/>
            <a:r>
              <a:rPr lang="en-US" sz="1900" dirty="0">
                <a:cs typeface="Times New Roman" panose="02020603050405020304" pitchFamily="18" charset="0"/>
              </a:rPr>
              <a:t>There is no guarantee the that  same channel would be granted to all the Census Tracts belonging to a licensee</a:t>
            </a:r>
            <a:endParaRPr lang="en-US" dirty="0">
              <a:latin typeface="+mn-lt"/>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3495" y="1920240"/>
            <a:ext cx="4590119" cy="3223872"/>
          </a:xfrm>
          <a:prstGeom prst="rect">
            <a:avLst/>
          </a:prstGeom>
        </p:spPr>
      </p:pic>
    </p:spTree>
    <p:extLst>
      <p:ext uri="{BB962C8B-B14F-4D97-AF65-F5344CB8AC3E}">
        <p14:creationId xmlns:p14="http://schemas.microsoft.com/office/powerpoint/2010/main" val="3387962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Engineering for Coverage</a:t>
            </a:r>
          </a:p>
        </p:txBody>
      </p:sp>
      <p:sp>
        <p:nvSpPr>
          <p:cNvPr id="3" name="Content Placeholder 2"/>
          <p:cNvSpPr>
            <a:spLocks noGrp="1"/>
          </p:cNvSpPr>
          <p:nvPr>
            <p:ph idx="1"/>
          </p:nvPr>
        </p:nvSpPr>
        <p:spPr>
          <a:xfrm>
            <a:off x="457200" y="1005839"/>
            <a:ext cx="3873735" cy="5303520"/>
          </a:xfrm>
        </p:spPr>
        <p:txBody>
          <a:bodyPr>
            <a:normAutofit lnSpcReduction="10000"/>
          </a:bodyPr>
          <a:lstStyle/>
          <a:p>
            <a:r>
              <a:rPr lang="en-US" dirty="0"/>
              <a:t>Commscope created an highly optimized  network design </a:t>
            </a:r>
          </a:p>
          <a:p>
            <a:pPr lvl="1"/>
            <a:r>
              <a:rPr lang="en-US" dirty="0"/>
              <a:t>Due to irregular shape of Census tract P, 5 CBSDs (17 to 21)  with antennas pointing at various angles and </a:t>
            </a:r>
            <a:r>
              <a:rPr lang="en-US" dirty="0" err="1"/>
              <a:t>beamwidths</a:t>
            </a:r>
            <a:r>
              <a:rPr lang="en-US" dirty="0"/>
              <a:t> was required to provide  coverage</a:t>
            </a:r>
          </a:p>
          <a:p>
            <a:pPr lvl="1"/>
            <a:r>
              <a:rPr lang="en-US" dirty="0"/>
              <a:t>Figure shows -96 dBm/10 MHz contours based on 47 dBm/10 MHz EIRP at the locations shown</a:t>
            </a:r>
          </a:p>
          <a:p>
            <a:pPr lvl="1"/>
            <a:r>
              <a:rPr lang="en-US" dirty="0"/>
              <a:t>The PPA is always truncated back to the Census Tract boundary</a:t>
            </a:r>
          </a:p>
          <a:p>
            <a:pPr lvl="1"/>
            <a:r>
              <a:rPr lang="en-US" dirty="0"/>
              <a:t>47dBm/10 MHz power is based equipment capability and not necessarily the actual power grant allocated to the CBSD by the SAS</a:t>
            </a:r>
          </a:p>
        </p:txBody>
      </p:sp>
      <p:sp>
        <p:nvSpPr>
          <p:cNvPr id="4" name="Date Placeholder 3"/>
          <p:cNvSpPr>
            <a:spLocks noGrp="1"/>
          </p:cNvSpPr>
          <p:nvPr>
            <p:ph type="dt" sz="half" idx="10"/>
          </p:nvPr>
        </p:nvSpPr>
        <p:spPr/>
        <p:txBody>
          <a:bodyPr/>
          <a:lstStyle/>
          <a:p>
            <a:fld id="{BE74ECCD-D4ED-438C-B145-56A48247B40B}" type="datetime1">
              <a:rPr lang="en-US" smtClean="0"/>
              <a:t>4/3/2018</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5</a:t>
            </a:fld>
            <a:endParaRPr lang="en-US"/>
          </a:p>
        </p:txBody>
      </p:sp>
      <p:graphicFrame>
        <p:nvGraphicFramePr>
          <p:cNvPr id="8" name="Content Placeholder 4"/>
          <p:cNvGraphicFramePr>
            <a:graphicFrameLocks/>
          </p:cNvGraphicFramePr>
          <p:nvPr>
            <p:extLst>
              <p:ext uri="{D42A27DB-BD31-4B8C-83A1-F6EECF244321}">
                <p14:modId xmlns:p14="http://schemas.microsoft.com/office/powerpoint/2010/main" val="2732685731"/>
              </p:ext>
            </p:extLst>
          </p:nvPr>
        </p:nvGraphicFramePr>
        <p:xfrm>
          <a:off x="4807904" y="3655444"/>
          <a:ext cx="3697766" cy="2489563"/>
        </p:xfrm>
        <a:graphic>
          <a:graphicData uri="http://schemas.openxmlformats.org/drawingml/2006/table">
            <a:tbl>
              <a:tblPr firstRow="1" bandRow="1">
                <a:tableStyleId>{5C22544A-7EE6-4342-B048-85BDC9FD1C3A}</a:tableStyleId>
              </a:tblPr>
              <a:tblGrid>
                <a:gridCol w="746304">
                  <a:extLst>
                    <a:ext uri="{9D8B030D-6E8A-4147-A177-3AD203B41FA5}">
                      <a16:colId xmlns:a16="http://schemas.microsoft.com/office/drawing/2014/main" val="20000"/>
                    </a:ext>
                  </a:extLst>
                </a:gridCol>
                <a:gridCol w="1102579">
                  <a:extLst>
                    <a:ext uri="{9D8B030D-6E8A-4147-A177-3AD203B41FA5}">
                      <a16:colId xmlns:a16="http://schemas.microsoft.com/office/drawing/2014/main" val="20001"/>
                    </a:ext>
                  </a:extLst>
                </a:gridCol>
                <a:gridCol w="801357">
                  <a:extLst>
                    <a:ext uri="{9D8B030D-6E8A-4147-A177-3AD203B41FA5}">
                      <a16:colId xmlns:a16="http://schemas.microsoft.com/office/drawing/2014/main" val="20002"/>
                    </a:ext>
                  </a:extLst>
                </a:gridCol>
                <a:gridCol w="1047526">
                  <a:extLst>
                    <a:ext uri="{9D8B030D-6E8A-4147-A177-3AD203B41FA5}">
                      <a16:colId xmlns:a16="http://schemas.microsoft.com/office/drawing/2014/main" val="20003"/>
                    </a:ext>
                  </a:extLst>
                </a:gridCol>
              </a:tblGrid>
              <a:tr h="523617">
                <a:tc>
                  <a:txBody>
                    <a:bodyPr/>
                    <a:lstStyle/>
                    <a:p>
                      <a:r>
                        <a:rPr lang="en-US" sz="1400" dirty="0"/>
                        <a:t>CBSD ID</a:t>
                      </a:r>
                    </a:p>
                  </a:txBody>
                  <a:tcPr/>
                </a:tc>
                <a:tc>
                  <a:txBody>
                    <a:bodyPr/>
                    <a:lstStyle/>
                    <a:p>
                      <a:r>
                        <a:rPr lang="en-US" sz="1400" dirty="0"/>
                        <a:t>EIRP Capability (</a:t>
                      </a:r>
                      <a:r>
                        <a:rPr lang="en-US" sz="1400" dirty="0" err="1"/>
                        <a:t>dBm</a:t>
                      </a:r>
                      <a:r>
                        <a:rPr lang="en-US" sz="1400" dirty="0"/>
                        <a:t>/10MHz</a:t>
                      </a:r>
                    </a:p>
                  </a:txBody>
                  <a:tcPr/>
                </a:tc>
                <a:tc>
                  <a:txBody>
                    <a:bodyPr/>
                    <a:lstStyle/>
                    <a:p>
                      <a:r>
                        <a:rPr lang="en-US" sz="1400" dirty="0"/>
                        <a:t>Azimuth</a:t>
                      </a:r>
                      <a:r>
                        <a:rPr lang="en-US" sz="1400" baseline="0" dirty="0"/>
                        <a:t> Angle</a:t>
                      </a:r>
                      <a:endParaRPr lang="en-US" sz="1400" dirty="0"/>
                    </a:p>
                  </a:txBody>
                  <a:tcPr/>
                </a:tc>
                <a:tc>
                  <a:txBody>
                    <a:bodyPr/>
                    <a:lstStyle/>
                    <a:p>
                      <a:r>
                        <a:rPr lang="en-US" sz="1400" dirty="0" err="1"/>
                        <a:t>Beamwidth</a:t>
                      </a:r>
                      <a:endParaRPr lang="en-US" sz="1400" dirty="0"/>
                    </a:p>
                  </a:txBody>
                  <a:tcPr/>
                </a:tc>
                <a:extLst>
                  <a:ext uri="{0D108BD9-81ED-4DB2-BD59-A6C34878D82A}">
                    <a16:rowId xmlns:a16="http://schemas.microsoft.com/office/drawing/2014/main" val="10000"/>
                  </a:ext>
                </a:extLst>
              </a:tr>
              <a:tr h="325483">
                <a:tc>
                  <a:txBody>
                    <a:bodyPr/>
                    <a:lstStyle/>
                    <a:p>
                      <a:pPr algn="ctr"/>
                      <a:r>
                        <a:rPr lang="en-US" sz="1400" dirty="0"/>
                        <a:t>17</a:t>
                      </a:r>
                    </a:p>
                  </a:txBody>
                  <a:tcPr anchor="ctr"/>
                </a:tc>
                <a:tc>
                  <a:txBody>
                    <a:bodyPr/>
                    <a:lstStyle/>
                    <a:p>
                      <a:pPr algn="ctr"/>
                      <a:r>
                        <a:rPr lang="en-US" sz="1400" dirty="0"/>
                        <a:t>47</a:t>
                      </a:r>
                    </a:p>
                  </a:txBody>
                  <a:tcPr anchor="ctr"/>
                </a:tc>
                <a:tc>
                  <a:txBody>
                    <a:bodyPr/>
                    <a:lstStyle/>
                    <a:p>
                      <a:pPr algn="ctr"/>
                      <a:r>
                        <a:rPr lang="en-US" sz="1400" dirty="0"/>
                        <a:t>305</a:t>
                      </a:r>
                    </a:p>
                  </a:txBody>
                  <a:tcPr anchor="ctr"/>
                </a:tc>
                <a:tc>
                  <a:txBody>
                    <a:bodyPr/>
                    <a:lstStyle/>
                    <a:p>
                      <a:pPr algn="ctr"/>
                      <a:r>
                        <a:rPr lang="en-US" sz="1400" dirty="0"/>
                        <a:t>120</a:t>
                      </a:r>
                    </a:p>
                  </a:txBody>
                  <a:tcPr anchor="ctr"/>
                </a:tc>
                <a:extLst>
                  <a:ext uri="{0D108BD9-81ED-4DB2-BD59-A6C34878D82A}">
                    <a16:rowId xmlns:a16="http://schemas.microsoft.com/office/drawing/2014/main" val="10001"/>
                  </a:ext>
                </a:extLst>
              </a:tr>
              <a:tr h="237536">
                <a:tc>
                  <a:txBody>
                    <a:bodyPr/>
                    <a:lstStyle/>
                    <a:p>
                      <a:pPr algn="ctr"/>
                      <a:r>
                        <a:rPr lang="en-US" sz="1400" dirty="0"/>
                        <a:t>18</a:t>
                      </a:r>
                    </a:p>
                  </a:txBody>
                  <a:tcPr anchor="ctr"/>
                </a:tc>
                <a:tc>
                  <a:txBody>
                    <a:bodyPr/>
                    <a:lstStyle/>
                    <a:p>
                      <a:pPr algn="ctr"/>
                      <a:r>
                        <a:rPr lang="en-US" sz="1400" dirty="0"/>
                        <a:t>47</a:t>
                      </a:r>
                    </a:p>
                  </a:txBody>
                  <a:tcPr anchor="ctr"/>
                </a:tc>
                <a:tc>
                  <a:txBody>
                    <a:bodyPr/>
                    <a:lstStyle/>
                    <a:p>
                      <a:pPr algn="ctr"/>
                      <a:r>
                        <a:rPr lang="en-US" sz="1400" dirty="0"/>
                        <a:t>135</a:t>
                      </a:r>
                    </a:p>
                  </a:txBody>
                  <a:tcPr anchor="ctr"/>
                </a:tc>
                <a:tc>
                  <a:txBody>
                    <a:bodyPr/>
                    <a:lstStyle/>
                    <a:p>
                      <a:pPr algn="ctr"/>
                      <a:r>
                        <a:rPr lang="en-US" sz="1400" dirty="0"/>
                        <a:t>65</a:t>
                      </a:r>
                    </a:p>
                  </a:txBody>
                  <a:tcPr anchor="ctr"/>
                </a:tc>
                <a:extLst>
                  <a:ext uri="{0D108BD9-81ED-4DB2-BD59-A6C34878D82A}">
                    <a16:rowId xmlns:a16="http://schemas.microsoft.com/office/drawing/2014/main" val="10002"/>
                  </a:ext>
                </a:extLst>
              </a:tr>
              <a:tr h="237536">
                <a:tc>
                  <a:txBody>
                    <a:bodyPr/>
                    <a:lstStyle/>
                    <a:p>
                      <a:pPr algn="ctr"/>
                      <a:r>
                        <a:rPr lang="en-US" sz="1400" dirty="0"/>
                        <a:t>19</a:t>
                      </a:r>
                    </a:p>
                  </a:txBody>
                  <a:tcPr anchor="ctr"/>
                </a:tc>
                <a:tc>
                  <a:txBody>
                    <a:bodyPr/>
                    <a:lstStyle/>
                    <a:p>
                      <a:pPr algn="ctr"/>
                      <a:r>
                        <a:rPr lang="en-US" sz="1400" dirty="0"/>
                        <a:t>47</a:t>
                      </a:r>
                    </a:p>
                  </a:txBody>
                  <a:tcPr anchor="ctr"/>
                </a:tc>
                <a:tc>
                  <a:txBody>
                    <a:bodyPr/>
                    <a:lstStyle/>
                    <a:p>
                      <a:pPr algn="ctr"/>
                      <a:r>
                        <a:rPr lang="en-US" sz="1400" dirty="0"/>
                        <a:t>90</a:t>
                      </a:r>
                    </a:p>
                  </a:txBody>
                  <a:tcPr anchor="ctr"/>
                </a:tc>
                <a:tc>
                  <a:txBody>
                    <a:bodyPr/>
                    <a:lstStyle/>
                    <a:p>
                      <a:pPr algn="ctr"/>
                      <a:r>
                        <a:rPr lang="en-US" sz="1400" dirty="0"/>
                        <a:t>60</a:t>
                      </a:r>
                    </a:p>
                  </a:txBody>
                  <a:tcPr anchor="ctr"/>
                </a:tc>
                <a:extLst>
                  <a:ext uri="{0D108BD9-81ED-4DB2-BD59-A6C34878D82A}">
                    <a16:rowId xmlns:a16="http://schemas.microsoft.com/office/drawing/2014/main" val="10003"/>
                  </a:ext>
                </a:extLst>
              </a:tr>
              <a:tr h="237536">
                <a:tc>
                  <a:txBody>
                    <a:bodyPr/>
                    <a:lstStyle/>
                    <a:p>
                      <a:pPr algn="ctr"/>
                      <a:r>
                        <a:rPr lang="en-US" sz="1400" dirty="0"/>
                        <a:t>20</a:t>
                      </a:r>
                    </a:p>
                  </a:txBody>
                  <a:tcPr anchor="ctr"/>
                </a:tc>
                <a:tc>
                  <a:txBody>
                    <a:bodyPr/>
                    <a:lstStyle/>
                    <a:p>
                      <a:pPr algn="ctr"/>
                      <a:r>
                        <a:rPr lang="en-US" sz="1400" dirty="0"/>
                        <a:t>47</a:t>
                      </a:r>
                    </a:p>
                  </a:txBody>
                  <a:tcPr anchor="ctr"/>
                </a:tc>
                <a:tc>
                  <a:txBody>
                    <a:bodyPr/>
                    <a:lstStyle/>
                    <a:p>
                      <a:pPr algn="ctr"/>
                      <a:r>
                        <a:rPr lang="en-US" sz="1400" dirty="0"/>
                        <a:t>160</a:t>
                      </a:r>
                    </a:p>
                  </a:txBody>
                  <a:tcPr anchor="ctr"/>
                </a:tc>
                <a:tc>
                  <a:txBody>
                    <a:bodyPr/>
                    <a:lstStyle/>
                    <a:p>
                      <a:pPr algn="ctr"/>
                      <a:r>
                        <a:rPr lang="en-US" sz="1400" dirty="0"/>
                        <a:t>60</a:t>
                      </a:r>
                    </a:p>
                  </a:txBody>
                  <a:tcPr anchor="ctr"/>
                </a:tc>
                <a:extLst>
                  <a:ext uri="{0D108BD9-81ED-4DB2-BD59-A6C34878D82A}">
                    <a16:rowId xmlns:a16="http://schemas.microsoft.com/office/drawing/2014/main" val="10004"/>
                  </a:ext>
                </a:extLst>
              </a:tr>
              <a:tr h="237536">
                <a:tc>
                  <a:txBody>
                    <a:bodyPr/>
                    <a:lstStyle/>
                    <a:p>
                      <a:pPr algn="ctr"/>
                      <a:r>
                        <a:rPr lang="en-US" sz="1400" dirty="0"/>
                        <a:t>21</a:t>
                      </a:r>
                    </a:p>
                  </a:txBody>
                  <a:tcPr anchor="ctr"/>
                </a:tc>
                <a:tc>
                  <a:txBody>
                    <a:bodyPr/>
                    <a:lstStyle/>
                    <a:p>
                      <a:pPr algn="ctr"/>
                      <a:r>
                        <a:rPr lang="en-US" sz="1400" dirty="0"/>
                        <a:t>40</a:t>
                      </a:r>
                    </a:p>
                  </a:txBody>
                  <a:tcPr anchor="ctr"/>
                </a:tc>
                <a:tc>
                  <a:txBody>
                    <a:bodyPr/>
                    <a:lstStyle/>
                    <a:p>
                      <a:pPr algn="ctr"/>
                      <a:r>
                        <a:rPr lang="en-US" sz="1400" dirty="0"/>
                        <a:t>90</a:t>
                      </a:r>
                    </a:p>
                  </a:txBody>
                  <a:tcPr anchor="ctr"/>
                </a:tc>
                <a:tc>
                  <a:txBody>
                    <a:bodyPr/>
                    <a:lstStyle/>
                    <a:p>
                      <a:pPr algn="ctr"/>
                      <a:r>
                        <a:rPr lang="en-US" sz="1400" dirty="0"/>
                        <a:t>65</a:t>
                      </a:r>
                    </a:p>
                  </a:txBody>
                  <a:tcPr anchor="ctr"/>
                </a:tc>
                <a:extLst>
                  <a:ext uri="{0D108BD9-81ED-4DB2-BD59-A6C34878D82A}">
                    <a16:rowId xmlns:a16="http://schemas.microsoft.com/office/drawing/2014/main" val="10005"/>
                  </a:ext>
                </a:extLst>
              </a:tr>
            </a:tbl>
          </a:graphicData>
        </a:graphic>
      </p:graphicFrame>
      <p:sp>
        <p:nvSpPr>
          <p:cNvPr id="9" name="Rectangle 8">
            <a:extLst>
              <a:ext uri="{FF2B5EF4-FFF2-40B4-BE49-F238E27FC236}">
                <a16:creationId xmlns:a16="http://schemas.microsoft.com/office/drawing/2014/main" id="{0E9F21E1-CF3F-4024-8CD6-DE561CCF56CB}"/>
              </a:ext>
            </a:extLst>
          </p:cNvPr>
          <p:cNvSpPr/>
          <p:nvPr/>
        </p:nvSpPr>
        <p:spPr>
          <a:xfrm>
            <a:off x="6362936" y="6168503"/>
            <a:ext cx="2389758" cy="552972"/>
          </a:xfrm>
          <a:prstGeom prst="rect">
            <a:avLst/>
          </a:prstGeom>
        </p:spPr>
        <p:txBody>
          <a:bodyPr wrap="square">
            <a:spAutoFit/>
          </a:bodyPr>
          <a:lstStyle/>
          <a:p>
            <a:pPr marL="303213" indent="-285750">
              <a:lnSpc>
                <a:spcPct val="90000"/>
              </a:lnSpc>
              <a:spcBef>
                <a:spcPts val="1000"/>
              </a:spcBef>
              <a:buFont typeface="Arial" panose="020B0604020202020204" pitchFamily="34" charset="0"/>
              <a:buChar char="•"/>
            </a:pPr>
            <a:r>
              <a:rPr lang="en-US" sz="1200" dirty="0">
                <a:cs typeface="Times New Roman" panose="02020603050405020304" pitchFamily="18" charset="0"/>
              </a:rPr>
              <a:t>Category B</a:t>
            </a:r>
          </a:p>
          <a:p>
            <a:pPr marL="303213" indent="-285750">
              <a:lnSpc>
                <a:spcPct val="90000"/>
              </a:lnSpc>
              <a:spcBef>
                <a:spcPts val="1000"/>
              </a:spcBef>
              <a:buFont typeface="Arial" panose="020B0604020202020204" pitchFamily="34" charset="0"/>
              <a:buChar char="•"/>
            </a:pPr>
            <a:r>
              <a:rPr lang="en-US" sz="1200" dirty="0">
                <a:cs typeface="Times New Roman" panose="02020603050405020304" pitchFamily="18" charset="0"/>
              </a:rPr>
              <a:t>Antenna Height – 15m</a:t>
            </a:r>
          </a:p>
        </p:txBody>
      </p:sp>
      <p:pic>
        <p:nvPicPr>
          <p:cNvPr id="10" name="Picture 9">
            <a:extLst>
              <a:ext uri="{FF2B5EF4-FFF2-40B4-BE49-F238E27FC236}">
                <a16:creationId xmlns:a16="http://schemas.microsoft.com/office/drawing/2014/main" id="{C0C15E90-7B11-4AAE-8FC2-B375DE45B4B5}"/>
              </a:ext>
            </a:extLst>
          </p:cNvPr>
          <p:cNvPicPr>
            <a:picLocks noChangeAspect="1"/>
          </p:cNvPicPr>
          <p:nvPr/>
        </p:nvPicPr>
        <p:blipFill>
          <a:blip r:embed="rId2"/>
          <a:stretch>
            <a:fillRect/>
          </a:stretch>
        </p:blipFill>
        <p:spPr>
          <a:xfrm>
            <a:off x="3735029" y="0"/>
            <a:ext cx="5840166" cy="3886200"/>
          </a:xfrm>
          <a:prstGeom prst="rect">
            <a:avLst/>
          </a:prstGeom>
        </p:spPr>
      </p:pic>
    </p:spTree>
    <p:extLst>
      <p:ext uri="{BB962C8B-B14F-4D97-AF65-F5344CB8AC3E}">
        <p14:creationId xmlns:p14="http://schemas.microsoft.com/office/powerpoint/2010/main" val="1218508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Interference Outside Census Tract</a:t>
            </a:r>
          </a:p>
        </p:txBody>
      </p:sp>
      <p:sp>
        <p:nvSpPr>
          <p:cNvPr id="3" name="Content Placeholder 2"/>
          <p:cNvSpPr>
            <a:spLocks noGrp="1"/>
          </p:cNvSpPr>
          <p:nvPr>
            <p:ph idx="1"/>
          </p:nvPr>
        </p:nvSpPr>
        <p:spPr>
          <a:xfrm>
            <a:off x="457200" y="1005839"/>
            <a:ext cx="3400425" cy="5303520"/>
          </a:xfrm>
        </p:spPr>
        <p:txBody>
          <a:bodyPr/>
          <a:lstStyle/>
          <a:p>
            <a:r>
              <a:rPr lang="en-US" dirty="0" err="1"/>
              <a:t>WinnForum</a:t>
            </a:r>
            <a:r>
              <a:rPr lang="en-US" dirty="0"/>
              <a:t> bases protection area morphology on the average Land Use/Land Cover, so Census Tract P is “rural”</a:t>
            </a:r>
          </a:p>
          <a:p>
            <a:endParaRPr lang="en-US" dirty="0"/>
          </a:p>
          <a:p>
            <a:r>
              <a:rPr lang="en-US" dirty="0"/>
              <a:t>Using ITM propagation model for rural areas, a CBSD at 47 dBm/10 MHz would produce the signal levels shown:</a:t>
            </a:r>
          </a:p>
        </p:txBody>
      </p:sp>
      <p:sp>
        <p:nvSpPr>
          <p:cNvPr id="4" name="Date Placeholder 3"/>
          <p:cNvSpPr>
            <a:spLocks noGrp="1"/>
          </p:cNvSpPr>
          <p:nvPr>
            <p:ph type="dt" sz="half" idx="10"/>
          </p:nvPr>
        </p:nvSpPr>
        <p:spPr/>
        <p:txBody>
          <a:bodyPr/>
          <a:lstStyle/>
          <a:p>
            <a:fld id="{EAC57244-2839-4897-8E7B-7A6FFD56BEA2}"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6</a:t>
            </a:fld>
            <a:endParaRPr lang="en-US"/>
          </a:p>
        </p:txBody>
      </p:sp>
      <p:pic>
        <p:nvPicPr>
          <p:cNvPr id="9" name="Picture 8">
            <a:extLst>
              <a:ext uri="{FF2B5EF4-FFF2-40B4-BE49-F238E27FC236}">
                <a16:creationId xmlns:a16="http://schemas.microsoft.com/office/drawing/2014/main" id="{69A0671C-FD56-400A-BF36-3CE3F4E9AD8F}"/>
              </a:ext>
            </a:extLst>
          </p:cNvPr>
          <p:cNvPicPr>
            <a:picLocks noChangeAspect="1"/>
          </p:cNvPicPr>
          <p:nvPr/>
        </p:nvPicPr>
        <p:blipFill>
          <a:blip r:embed="rId2"/>
          <a:stretch>
            <a:fillRect/>
          </a:stretch>
        </p:blipFill>
        <p:spPr>
          <a:xfrm>
            <a:off x="3857625" y="1644648"/>
            <a:ext cx="4990836" cy="3369924"/>
          </a:xfrm>
          <a:prstGeom prst="rect">
            <a:avLst/>
          </a:prstGeom>
        </p:spPr>
      </p:pic>
    </p:spTree>
    <p:extLst>
      <p:ext uri="{BB962C8B-B14F-4D97-AF65-F5344CB8AC3E}">
        <p14:creationId xmlns:p14="http://schemas.microsoft.com/office/powerpoint/2010/main" val="1937103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 Applying Interference Protection Limits</a:t>
            </a:r>
          </a:p>
        </p:txBody>
      </p:sp>
      <p:sp>
        <p:nvSpPr>
          <p:cNvPr id="3" name="Content Placeholder 2"/>
          <p:cNvSpPr>
            <a:spLocks noGrp="1"/>
          </p:cNvSpPr>
          <p:nvPr>
            <p:ph idx="1"/>
          </p:nvPr>
        </p:nvSpPr>
        <p:spPr>
          <a:xfrm>
            <a:off x="89214" y="1005839"/>
            <a:ext cx="4893491" cy="5441456"/>
          </a:xfrm>
        </p:spPr>
        <p:txBody>
          <a:bodyPr>
            <a:normAutofit fontScale="85000" lnSpcReduction="10000"/>
          </a:bodyPr>
          <a:lstStyle/>
          <a:p>
            <a:r>
              <a:rPr lang="en-US" dirty="0"/>
              <a:t>Applying IAP significantly limits power</a:t>
            </a:r>
          </a:p>
          <a:p>
            <a:pPr marL="915988" lvl="1" indent="-342900"/>
            <a:r>
              <a:rPr lang="en-US" dirty="0"/>
              <a:t>CBSD 12 need to be </a:t>
            </a:r>
            <a:r>
              <a:rPr lang="en-US" i="1" dirty="0"/>
              <a:t>turned off</a:t>
            </a:r>
            <a:r>
              <a:rPr lang="en-US" dirty="0"/>
              <a:t> to protect the PPA above Census Tract A using </a:t>
            </a:r>
            <a:r>
              <a:rPr lang="en-US" dirty="0" err="1"/>
              <a:t>WinnForum</a:t>
            </a:r>
            <a:r>
              <a:rPr lang="en-US" dirty="0"/>
              <a:t> “rural” propagation model</a:t>
            </a:r>
          </a:p>
          <a:p>
            <a:pPr marL="915988" lvl="1" indent="-342900"/>
            <a:r>
              <a:rPr lang="en-US" dirty="0"/>
              <a:t>Using “urban” model, CBSD 12 can transmit at 30 dBm/MHz, with sectorization to 65˚ improving the power by 1 dB to 31 dBm/MHz</a:t>
            </a:r>
          </a:p>
          <a:p>
            <a:r>
              <a:rPr lang="en-US" dirty="0"/>
              <a:t>PPA contour (-96 dBm/10 MHz) can be larger than the Census Tract in urban areas</a:t>
            </a:r>
          </a:p>
          <a:p>
            <a:pPr lvl="1"/>
            <a:r>
              <a:rPr lang="en-US" dirty="0"/>
              <a:t>PPA contour most likely will be clipped  by Census Tract </a:t>
            </a:r>
          </a:p>
          <a:p>
            <a:pPr lvl="1"/>
            <a:r>
              <a:rPr lang="en-US" dirty="0"/>
              <a:t>Observed even with a single CBSD in the center</a:t>
            </a:r>
          </a:p>
          <a:p>
            <a:r>
              <a:rPr lang="en-US" dirty="0"/>
              <a:t>Census Tract boundary can significantly limit power to protect adjacent PAL</a:t>
            </a:r>
          </a:p>
          <a:p>
            <a:pPr marL="915988" lvl="1" indent="-342900"/>
            <a:r>
              <a:rPr lang="en-US" dirty="0"/>
              <a:t>To the extent in some cases inoperable, i.e. below EUD power @ 23 </a:t>
            </a:r>
            <a:r>
              <a:rPr lang="en-US" dirty="0" err="1"/>
              <a:t>dbm</a:t>
            </a:r>
            <a:r>
              <a:rPr lang="en-US" dirty="0"/>
              <a:t>/10 MHz</a:t>
            </a:r>
          </a:p>
          <a:p>
            <a:pPr marL="915988" lvl="1" indent="-342900"/>
            <a:r>
              <a:rPr lang="en-US" dirty="0"/>
              <a:t>Shape of the Census Tract can significantly reduce allocated power  with substantial impact on viability of creating economic outdoor networks</a:t>
            </a:r>
          </a:p>
          <a:p>
            <a:pPr marL="915988" lvl="1" indent="-342900"/>
            <a:r>
              <a:rPr lang="en-US" dirty="0"/>
              <a:t>If CBSD 12 is placed at higher heights, further power reduction will be necessary</a:t>
            </a:r>
          </a:p>
        </p:txBody>
      </p:sp>
      <p:sp>
        <p:nvSpPr>
          <p:cNvPr id="4" name="Date Placeholder 3"/>
          <p:cNvSpPr>
            <a:spLocks noGrp="1"/>
          </p:cNvSpPr>
          <p:nvPr>
            <p:ph type="dt" sz="half" idx="10"/>
          </p:nvPr>
        </p:nvSpPr>
        <p:spPr/>
        <p:txBody>
          <a:bodyPr/>
          <a:lstStyle/>
          <a:p>
            <a:fld id="{19A7DB2A-A540-4266-9C0B-A79164B9A062}"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7</a:t>
            </a:fld>
            <a:endParaRPr lang="en-US"/>
          </a:p>
        </p:txBody>
      </p:sp>
      <p:pic>
        <p:nvPicPr>
          <p:cNvPr id="9" name="Picture 8">
            <a:extLst>
              <a:ext uri="{FF2B5EF4-FFF2-40B4-BE49-F238E27FC236}">
                <a16:creationId xmlns:a16="http://schemas.microsoft.com/office/drawing/2014/main" id="{E9AB43E3-B702-4CDB-A0AA-3A2CE97379CE}"/>
              </a:ext>
            </a:extLst>
          </p:cNvPr>
          <p:cNvPicPr>
            <a:picLocks noChangeAspect="1"/>
          </p:cNvPicPr>
          <p:nvPr/>
        </p:nvPicPr>
        <p:blipFill>
          <a:blip r:embed="rId2"/>
          <a:stretch>
            <a:fillRect/>
          </a:stretch>
        </p:blipFill>
        <p:spPr>
          <a:xfrm>
            <a:off x="4742674" y="1646238"/>
            <a:ext cx="4558252" cy="3259281"/>
          </a:xfrm>
          <a:prstGeom prst="rect">
            <a:avLst/>
          </a:prstGeom>
        </p:spPr>
      </p:pic>
    </p:spTree>
    <p:extLst>
      <p:ext uri="{BB962C8B-B14F-4D97-AF65-F5344CB8AC3E}">
        <p14:creationId xmlns:p14="http://schemas.microsoft.com/office/powerpoint/2010/main" val="120478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Practical Impact on PAL Licensees</a:t>
            </a:r>
          </a:p>
        </p:txBody>
      </p:sp>
      <p:sp>
        <p:nvSpPr>
          <p:cNvPr id="3" name="Content Placeholder 2"/>
          <p:cNvSpPr>
            <a:spLocks noGrp="1"/>
          </p:cNvSpPr>
          <p:nvPr>
            <p:ph idx="1"/>
          </p:nvPr>
        </p:nvSpPr>
        <p:spPr/>
        <p:txBody>
          <a:bodyPr>
            <a:normAutofit/>
          </a:bodyPr>
          <a:lstStyle/>
          <a:p>
            <a:r>
              <a:rPr lang="en-US" dirty="0"/>
              <a:t>Unable to deploy so as to cover the entire Census Tract, or</a:t>
            </a:r>
          </a:p>
          <a:p>
            <a:r>
              <a:rPr lang="en-US" dirty="0"/>
              <a:t>Can deploy, but to cover the border areas, must severely limit power and deploy many more CBSDs than what may be actually needed.</a:t>
            </a:r>
          </a:p>
          <a:p>
            <a:pPr lvl="1"/>
            <a:r>
              <a:rPr lang="en-US" dirty="0"/>
              <a:t>Increase in equipment costs</a:t>
            </a:r>
          </a:p>
          <a:p>
            <a:pPr lvl="1"/>
            <a:r>
              <a:rPr lang="en-US" dirty="0"/>
              <a:t>Increase in maintenance costs</a:t>
            </a:r>
          </a:p>
          <a:p>
            <a:pPr lvl="1"/>
            <a:r>
              <a:rPr lang="en-US" dirty="0"/>
              <a:t>More backhaul needed (more equipment and costs)</a:t>
            </a:r>
          </a:p>
          <a:p>
            <a:pPr lvl="1"/>
            <a:r>
              <a:rPr lang="en-US" dirty="0"/>
              <a:t>More approvals for mounting CBSDs needed (local zoning, building owners, </a:t>
            </a:r>
            <a:r>
              <a:rPr lang="en-US" i="1" dirty="0" err="1"/>
              <a:t>etc</a:t>
            </a:r>
            <a:r>
              <a:rPr lang="en-US" dirty="0"/>
              <a:t>)</a:t>
            </a:r>
          </a:p>
          <a:p>
            <a:pPr marL="0" indent="0">
              <a:buNone/>
            </a:pPr>
            <a:endParaRPr lang="en-US" dirty="0"/>
          </a:p>
        </p:txBody>
      </p:sp>
      <p:sp>
        <p:nvSpPr>
          <p:cNvPr id="4" name="Date Placeholder 3"/>
          <p:cNvSpPr>
            <a:spLocks noGrp="1"/>
          </p:cNvSpPr>
          <p:nvPr>
            <p:ph type="dt" sz="half" idx="10"/>
          </p:nvPr>
        </p:nvSpPr>
        <p:spPr/>
        <p:txBody>
          <a:bodyPr/>
          <a:lstStyle/>
          <a:p>
            <a:fld id="{53F28376-4EEF-4E59-A277-CDEA9E0E46D8}" type="datetime1">
              <a:rPr lang="en-US" smtClean="0"/>
              <a:t>4/3/2018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F1E4BE-F277-4047-90BD-F6A3AB389618}" type="slidenum">
              <a:rPr lang="en-US" smtClean="0"/>
              <a:t>8</a:t>
            </a:fld>
            <a:endParaRPr lang="en-US"/>
          </a:p>
        </p:txBody>
      </p:sp>
    </p:spTree>
    <p:extLst>
      <p:ext uri="{BB962C8B-B14F-4D97-AF65-F5344CB8AC3E}">
        <p14:creationId xmlns:p14="http://schemas.microsoft.com/office/powerpoint/2010/main" val="40875130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CTSTemplate>DLA_Screen</CTSTemplate>
</file>

<file path=customXml/itemProps1.xml><?xml version="1.0" encoding="utf-8"?>
<ds:datastoreItem xmlns:ds="http://schemas.openxmlformats.org/officeDocument/2006/customXml" ds:itemID="{FFA9DCD5-41CD-4F20-BFF6-254699F01670}">
  <ds:schemaRefs/>
</ds:datastoreItem>
</file>

<file path=docProps/app.xml><?xml version="1.0" encoding="utf-8"?>
<Properties xmlns="http://schemas.openxmlformats.org/officeDocument/2006/extended-properties" xmlns:vt="http://schemas.openxmlformats.org/officeDocument/2006/docPropsVTypes">
  <Template/>
  <TotalTime>2954</TotalTime>
  <Words>1438</Words>
  <Application>Microsoft Office PowerPoint</Application>
  <PresentationFormat>On-screen Show (4:3)</PresentationFormat>
  <Paragraphs>153</Paragraphs>
  <Slides>13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Courier New</vt:lpstr>
      <vt:lpstr>Segoe UI</vt:lpstr>
      <vt:lpstr>Times New Roman</vt:lpstr>
      <vt:lpstr>Wingdings 2</vt:lpstr>
      <vt:lpstr>Office Theme</vt:lpstr>
      <vt:lpstr>FCC Meeting</vt:lpstr>
      <vt:lpstr>CBRS Rules Create Substantial Deployment Problems</vt:lpstr>
      <vt:lpstr>Current CBRS Border Coordination Requirements</vt:lpstr>
      <vt:lpstr>The Model</vt:lpstr>
      <vt:lpstr>Protection points for CBSD A in census Tract A</vt:lpstr>
      <vt:lpstr>Engineering for Coverage</vt:lpstr>
      <vt:lpstr>Interference Outside Census Tract</vt:lpstr>
      <vt:lpstr>After Applying Interference Protection Limits</vt:lpstr>
      <vt:lpstr>Practical Impact on PAL Licensees</vt:lpstr>
      <vt:lpstr>PEAs as Alternative</vt:lpstr>
      <vt:lpstr>Path Loss Models</vt:lpstr>
      <vt:lpstr>PPA Protection for DC PEA</vt:lpstr>
      <vt:lpstr>Conclusion</vt:lpstr>
    </vt:vector>
  </TitlesOfParts>
  <Company>DLA Piper LLP (US)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DeSilva, Eric</dc:creator>
  <cp:lastModifiedBy>BLACK, STACEY G</cp:lastModifiedBy>
  <cp:revision>85</cp:revision>
  <cp:lastPrinted>2018-04-03T18:03:59Z</cp:lastPrinted>
  <dcterms:created xsi:type="dcterms:W3CDTF">2017-08-28T22:04:07Z</dcterms:created>
  <dcterms:modified xsi:type="dcterms:W3CDTF">2018-04-03T18:07:45Z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1.00</vt:lpwstr>
  </property>
  <property fmtid="{D5CDD505-2E9C-101B-9397-08002B2CF9AE}" pid="3" name="Date">
    <vt:lpwstr>05 March 2015</vt:lpwstr>
  </property>
</Properties>
</file>