
<file path=[Content_Types].xml><?xml version="1.0" encoding="utf-8"?>
<Types xmlns="http://schemas.openxmlformats.org/package/2006/content-types">
  <Default Extension="rels" ContentType="application/vnd.openxmlformats-package.relationships+xml"/>
  <Default Extension="xml" ContentType="application/xml"/>
  <Default Extension="tiff" ContentType="image/tif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1"/>
  </p:notesMasterIdLst>
  <p:handoutMasterIdLst>
    <p:handoutMasterId r:id="rId12"/>
  </p:handoutMasterIdLst>
  <p:sldIdLst>
    <p:sldId id="256" r:id="rId2"/>
    <p:sldId id="305" r:id="rId3"/>
    <p:sldId id="283" r:id="rId4"/>
    <p:sldId id="306" r:id="rId5"/>
    <p:sldId id="293" r:id="rId6"/>
    <p:sldId id="307" r:id="rId7"/>
    <p:sldId id="308" r:id="rId8"/>
    <p:sldId id="287" r:id="rId9"/>
    <p:sldId id="268" r:id="rId10"/>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hris Szymanski" initials="CS" lastIdx="1" clrIdx="0"/>
  <p:cmAuthor id="1" name="Austin Schlick" initials="ACS" lastIdx="6"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0B0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179" autoAdjust="0"/>
    <p:restoredTop sz="94760" autoAdjust="0"/>
  </p:normalViewPr>
  <p:slideViewPr>
    <p:cSldViewPr snapToGrid="0">
      <p:cViewPr varScale="1">
        <p:scale>
          <a:sx n="86" d="100"/>
          <a:sy n="86" d="100"/>
        </p:scale>
        <p:origin x="1062" y="90"/>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561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184586499939501"/>
          <c:y val="2.33554047305637E-2"/>
          <c:w val="0.84524029316143301"/>
          <c:h val="0.78423486256645503"/>
        </c:manualLayout>
      </c:layout>
      <c:barChart>
        <c:barDir val="col"/>
        <c:grouping val="stacked"/>
        <c:varyColors val="0"/>
        <c:ser>
          <c:idx val="0"/>
          <c:order val="0"/>
          <c:tx>
            <c:strRef>
              <c:f>Sheet1!$B$1</c:f>
              <c:strCache>
                <c:ptCount val="1"/>
                <c:pt idx="0">
                  <c:v>Aggregate interference to FS</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Less than -6dB</c:v>
                </c:pt>
                <c:pt idx="1">
                  <c:v>Greater than -6dB</c:v>
                </c:pt>
              </c:strCache>
            </c:strRef>
          </c:cat>
          <c:val>
            <c:numRef>
              <c:f>Sheet1!$B$2:$B$3</c:f>
              <c:numCache>
                <c:formatCode>0.00%</c:formatCode>
                <c:ptCount val="2"/>
                <c:pt idx="0">
                  <c:v>0.998</c:v>
                </c:pt>
                <c:pt idx="1">
                  <c:v>2E-3</c:v>
                </c:pt>
              </c:numCache>
            </c:numRef>
          </c:val>
          <c:extLst>
            <c:ext xmlns:c16="http://schemas.microsoft.com/office/drawing/2014/chart" uri="{C3380CC4-5D6E-409C-BE32-E72D297353CC}">
              <c16:uniqueId val="{00000000-27AF-FB4F-ABB7-D65C5B3C886E}"/>
            </c:ext>
          </c:extLst>
        </c:ser>
        <c:dLbls>
          <c:dLblPos val="inEnd"/>
          <c:showLegendKey val="0"/>
          <c:showVal val="1"/>
          <c:showCatName val="0"/>
          <c:showSerName val="0"/>
          <c:showPercent val="0"/>
          <c:showBubbleSize val="0"/>
        </c:dLbls>
        <c:gapWidth val="150"/>
        <c:overlap val="100"/>
        <c:axId val="492121248"/>
        <c:axId val="492122032"/>
      </c:barChart>
      <c:catAx>
        <c:axId val="492121248"/>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b"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92122032"/>
        <c:crosses val="autoZero"/>
        <c:auto val="1"/>
        <c:lblAlgn val="ctr"/>
        <c:lblOffset val="100"/>
        <c:noMultiLvlLbl val="0"/>
      </c:catAx>
      <c:valAx>
        <c:axId val="492122032"/>
        <c:scaling>
          <c:orientation val="minMax"/>
        </c:scaling>
        <c:delete val="1"/>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0.00%" sourceLinked="1"/>
        <c:majorTickMark val="out"/>
        <c:minorTickMark val="none"/>
        <c:tickLblPos val="nextTo"/>
        <c:crossAx val="49212124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CFB55435-9D47-DA4B-ADB5-38AA4C62EE4B}" type="datetimeFigureOut">
              <a:rPr lang="en-US" smtClean="0"/>
              <a:t>5/29/2018</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FF355E57-AEBA-9247-9F5E-EC04AE494BFB}" type="slidenum">
              <a:rPr lang="en-US" smtClean="0"/>
              <a:t>‹#›</a:t>
            </a:fld>
            <a:endParaRPr lang="en-US"/>
          </a:p>
        </p:txBody>
      </p:sp>
    </p:spTree>
    <p:extLst>
      <p:ext uri="{BB962C8B-B14F-4D97-AF65-F5344CB8AC3E}">
        <p14:creationId xmlns:p14="http://schemas.microsoft.com/office/powerpoint/2010/main" val="315225569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377A9135-F5D0-4B86-9E7B-E579149088DC}" type="datetimeFigureOut">
              <a:rPr lang="en-US" smtClean="0"/>
              <a:t>5/29/2018</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172F5A9-6284-4678-B35F-60C60BA32F91}" type="slidenum">
              <a:rPr lang="en-US" smtClean="0"/>
              <a:t>‹#›</a:t>
            </a:fld>
            <a:endParaRPr lang="en-US"/>
          </a:p>
        </p:txBody>
      </p:sp>
    </p:spTree>
    <p:extLst>
      <p:ext uri="{BB962C8B-B14F-4D97-AF65-F5344CB8AC3E}">
        <p14:creationId xmlns:p14="http://schemas.microsoft.com/office/powerpoint/2010/main" val="217748254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72F5A9-6284-4678-B35F-60C60BA32F91}" type="slidenum">
              <a:rPr lang="en-US" smtClean="0"/>
              <a:t>8</a:t>
            </a:fld>
            <a:endParaRPr lang="en-US"/>
          </a:p>
        </p:txBody>
      </p:sp>
    </p:spTree>
    <p:extLst>
      <p:ext uri="{BB962C8B-B14F-4D97-AF65-F5344CB8AC3E}">
        <p14:creationId xmlns:p14="http://schemas.microsoft.com/office/powerpoint/2010/main" val="2291909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E23E40A8-E532-7A44-92D5-5732BD3DB589}" type="datetime1">
              <a:rPr lang="en-US" smtClean="0"/>
              <a:t>5/29/2018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527508-7CEC-4D54-A1F1-050A46D18BE3}" type="slidenum">
              <a:rPr lang="en-US" smtClean="0"/>
              <a:t>‹#›</a:t>
            </a:fld>
            <a:endParaRPr lang="en-US"/>
          </a:p>
        </p:txBody>
      </p:sp>
    </p:spTree>
    <p:extLst>
      <p:ext uri="{BB962C8B-B14F-4D97-AF65-F5344CB8AC3E}">
        <p14:creationId xmlns:p14="http://schemas.microsoft.com/office/powerpoint/2010/main" val="7042131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11646AA-4A33-B341-ACD0-9DC9368A8DDB}" type="datetime1">
              <a:rPr lang="en-US" smtClean="0"/>
              <a:t>5/29/2018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527508-7CEC-4D54-A1F1-050A46D18BE3}" type="slidenum">
              <a:rPr lang="en-US" smtClean="0"/>
              <a:t>‹#›</a:t>
            </a:fld>
            <a:endParaRPr lang="en-US"/>
          </a:p>
        </p:txBody>
      </p:sp>
    </p:spTree>
    <p:extLst>
      <p:ext uri="{BB962C8B-B14F-4D97-AF65-F5344CB8AC3E}">
        <p14:creationId xmlns:p14="http://schemas.microsoft.com/office/powerpoint/2010/main" val="7169076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C42633-CD75-D74F-A35A-0B49B2210D9A}" type="datetime1">
              <a:rPr lang="en-US" smtClean="0"/>
              <a:t>5/29/2018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527508-7CEC-4D54-A1F1-050A46D18BE3}" type="slidenum">
              <a:rPr lang="en-US" smtClean="0"/>
              <a:t>‹#›</a:t>
            </a:fld>
            <a:endParaRPr lang="en-US"/>
          </a:p>
        </p:txBody>
      </p:sp>
    </p:spTree>
    <p:extLst>
      <p:ext uri="{BB962C8B-B14F-4D97-AF65-F5344CB8AC3E}">
        <p14:creationId xmlns:p14="http://schemas.microsoft.com/office/powerpoint/2010/main" val="32838785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a:defRPr>
                <a:solidFill>
                  <a:schemeClr val="tx1">
                    <a:lumMod val="65000"/>
                    <a:lumOff val="35000"/>
                  </a:schemeClr>
                </a:solidFill>
              </a:defRPr>
            </a:lvl1pPr>
            <a:lvl2pPr>
              <a:defRPr>
                <a:solidFill>
                  <a:schemeClr val="tx1">
                    <a:lumMod val="65000"/>
                    <a:lumOff val="35000"/>
                  </a:schemeClr>
                </a:solidFill>
              </a:defRPr>
            </a:lvl2pPr>
            <a:lvl3pPr>
              <a:defRPr>
                <a:solidFill>
                  <a:schemeClr val="tx1">
                    <a:lumMod val="65000"/>
                    <a:lumOff val="35000"/>
                  </a:schemeClr>
                </a:solidFill>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33B9A017-9E15-854E-ABE8-3C002AF34C05}" type="datetime1">
              <a:rPr lang="en-US" smtClean="0"/>
              <a:t>5/29/2018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527508-7CEC-4D54-A1F1-050A46D18BE3}" type="slidenum">
              <a:rPr lang="en-US" smtClean="0"/>
              <a:t>‹#›</a:t>
            </a:fld>
            <a:endParaRPr lang="en-US"/>
          </a:p>
        </p:txBody>
      </p:sp>
    </p:spTree>
    <p:extLst>
      <p:ext uri="{BB962C8B-B14F-4D97-AF65-F5344CB8AC3E}">
        <p14:creationId xmlns:p14="http://schemas.microsoft.com/office/powerpoint/2010/main" val="9346634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DB470FD-D89C-AE4B-9AF7-3648C42B9D9F}" type="datetime1">
              <a:rPr lang="en-US" smtClean="0"/>
              <a:t>5/29/2018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527508-7CEC-4D54-A1F1-050A46D18BE3}" type="slidenum">
              <a:rPr lang="en-US" smtClean="0"/>
              <a:t>‹#›</a:t>
            </a:fld>
            <a:endParaRPr lang="en-US"/>
          </a:p>
        </p:txBody>
      </p:sp>
    </p:spTree>
    <p:extLst>
      <p:ext uri="{BB962C8B-B14F-4D97-AF65-F5344CB8AC3E}">
        <p14:creationId xmlns:p14="http://schemas.microsoft.com/office/powerpoint/2010/main" val="11455848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F8E3DDA-389E-2249-B3F2-364B4B4502F1}" type="datetime1">
              <a:rPr lang="en-US" smtClean="0"/>
              <a:t>5/29/2018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527508-7CEC-4D54-A1F1-050A46D18BE3}" type="slidenum">
              <a:rPr lang="en-US" smtClean="0"/>
              <a:t>‹#›</a:t>
            </a:fld>
            <a:endParaRPr lang="en-US"/>
          </a:p>
        </p:txBody>
      </p:sp>
    </p:spTree>
    <p:extLst>
      <p:ext uri="{BB962C8B-B14F-4D97-AF65-F5344CB8AC3E}">
        <p14:creationId xmlns:p14="http://schemas.microsoft.com/office/powerpoint/2010/main" val="26209833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42DA864-9D07-1047-B87B-8B36A74C15CC}" type="datetime1">
              <a:rPr lang="en-US" smtClean="0"/>
              <a:t>5/29/2018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6527508-7CEC-4D54-A1F1-050A46D18BE3}" type="slidenum">
              <a:rPr lang="en-US" smtClean="0"/>
              <a:t>‹#›</a:t>
            </a:fld>
            <a:endParaRPr lang="en-US"/>
          </a:p>
        </p:txBody>
      </p:sp>
    </p:spTree>
    <p:extLst>
      <p:ext uri="{BB962C8B-B14F-4D97-AF65-F5344CB8AC3E}">
        <p14:creationId xmlns:p14="http://schemas.microsoft.com/office/powerpoint/2010/main" val="38146645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915CF78-6712-0A48-9816-4AF498C79F17}" type="datetime1">
              <a:rPr lang="en-US" smtClean="0"/>
              <a:t>5/29/2018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6527508-7CEC-4D54-A1F1-050A46D18BE3}" type="slidenum">
              <a:rPr lang="en-US" smtClean="0"/>
              <a:t>‹#›</a:t>
            </a:fld>
            <a:endParaRPr lang="en-US"/>
          </a:p>
        </p:txBody>
      </p:sp>
    </p:spTree>
    <p:extLst>
      <p:ext uri="{BB962C8B-B14F-4D97-AF65-F5344CB8AC3E}">
        <p14:creationId xmlns:p14="http://schemas.microsoft.com/office/powerpoint/2010/main" val="38438919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259277-36D0-384D-ABA0-51B1ECF8F8E8}" type="datetime1">
              <a:rPr lang="en-US" smtClean="0"/>
              <a:t>5/29/2018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6527508-7CEC-4D54-A1F1-050A46D18BE3}" type="slidenum">
              <a:rPr lang="en-US" smtClean="0"/>
              <a:t>‹#›</a:t>
            </a:fld>
            <a:endParaRPr lang="en-US"/>
          </a:p>
        </p:txBody>
      </p:sp>
    </p:spTree>
    <p:extLst>
      <p:ext uri="{BB962C8B-B14F-4D97-AF65-F5344CB8AC3E}">
        <p14:creationId xmlns:p14="http://schemas.microsoft.com/office/powerpoint/2010/main" val="29816162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9F52EE9-2BF0-1147-8747-3F3748980624}" type="datetime1">
              <a:rPr lang="en-US" smtClean="0"/>
              <a:t>5/29/2018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527508-7CEC-4D54-A1F1-050A46D18BE3}" type="slidenum">
              <a:rPr lang="en-US" smtClean="0"/>
              <a:t>‹#›</a:t>
            </a:fld>
            <a:endParaRPr lang="en-US"/>
          </a:p>
        </p:txBody>
      </p:sp>
    </p:spTree>
    <p:extLst>
      <p:ext uri="{BB962C8B-B14F-4D97-AF65-F5344CB8AC3E}">
        <p14:creationId xmlns:p14="http://schemas.microsoft.com/office/powerpoint/2010/main" val="27538800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A60EE9D-A818-3442-8CB2-DF0E25306B23}" type="datetime1">
              <a:rPr lang="en-US" smtClean="0"/>
              <a:t>5/29/2018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527508-7CEC-4D54-A1F1-050A46D18BE3}" type="slidenum">
              <a:rPr lang="en-US" smtClean="0"/>
              <a:t>‹#›</a:t>
            </a:fld>
            <a:endParaRPr lang="en-US"/>
          </a:p>
        </p:txBody>
      </p:sp>
    </p:spTree>
    <p:extLst>
      <p:ext uri="{BB962C8B-B14F-4D97-AF65-F5344CB8AC3E}">
        <p14:creationId xmlns:p14="http://schemas.microsoft.com/office/powerpoint/2010/main" val="41308152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E78D95-DEE1-6249-AB17-C63CC560D127}" type="datetime1">
              <a:rPr lang="en-US" smtClean="0"/>
              <a:t>5/29/2018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527508-7CEC-4D54-A1F1-050A46D18BE3}" type="slidenum">
              <a:rPr lang="en-US" smtClean="0"/>
              <a:t>‹#›</a:t>
            </a:fld>
            <a:endParaRPr lang="en-US"/>
          </a:p>
        </p:txBody>
      </p:sp>
    </p:spTree>
    <p:extLst>
      <p:ext uri="{BB962C8B-B14F-4D97-AF65-F5344CB8AC3E}">
        <p14:creationId xmlns:p14="http://schemas.microsoft.com/office/powerpoint/2010/main" val="24520013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50000"/>
              <a:lumOff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50000"/>
              <a:lumOff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50000"/>
              <a:lumOff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54872"/>
            <a:ext cx="9144000" cy="2982046"/>
          </a:xfrm>
        </p:spPr>
        <p:txBody>
          <a:bodyPr>
            <a:normAutofit/>
          </a:bodyPr>
          <a:lstStyle/>
          <a:p>
            <a:r>
              <a:rPr lang="en-US" sz="3600" dirty="0">
                <a:solidFill>
                  <a:schemeClr val="accent1">
                    <a:lumMod val="75000"/>
                  </a:schemeClr>
                </a:solidFill>
              </a:rPr>
              <a:t>Unlicensed Operations in the 6 GHz Band: Advancing to the NPRM</a:t>
            </a:r>
            <a:br>
              <a:rPr lang="en-US" sz="3600" dirty="0">
                <a:solidFill>
                  <a:schemeClr val="accent1">
                    <a:lumMod val="75000"/>
                  </a:schemeClr>
                </a:solidFill>
              </a:rPr>
            </a:br>
            <a:r>
              <a:rPr lang="en-US" sz="3600" dirty="0">
                <a:solidFill>
                  <a:schemeClr val="accent1">
                    <a:lumMod val="75000"/>
                  </a:schemeClr>
                </a:solidFill>
              </a:rPr>
              <a:t/>
            </a:r>
            <a:br>
              <a:rPr lang="en-US" sz="3600" dirty="0">
                <a:solidFill>
                  <a:schemeClr val="accent1">
                    <a:lumMod val="75000"/>
                  </a:schemeClr>
                </a:solidFill>
              </a:rPr>
            </a:br>
            <a:r>
              <a:rPr lang="en-US" sz="3600" dirty="0">
                <a:solidFill>
                  <a:schemeClr val="accent1">
                    <a:lumMod val="75000"/>
                  </a:schemeClr>
                </a:solidFill>
              </a:rPr>
              <a:t>May 24, 2018</a:t>
            </a:r>
            <a:endParaRPr lang="en-US" sz="7200" dirty="0">
              <a:solidFill>
                <a:schemeClr val="accent1">
                  <a:lumMod val="75000"/>
                </a:schemeClr>
              </a:solidFill>
            </a:endParaRPr>
          </a:p>
        </p:txBody>
      </p:sp>
    </p:spTree>
    <p:extLst>
      <p:ext uri="{BB962C8B-B14F-4D97-AF65-F5344CB8AC3E}">
        <p14:creationId xmlns:p14="http://schemas.microsoft.com/office/powerpoint/2010/main" val="36999904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a:t>
            </a:r>
          </a:p>
        </p:txBody>
      </p:sp>
      <p:sp>
        <p:nvSpPr>
          <p:cNvPr id="3" name="Content Placeholder 2"/>
          <p:cNvSpPr>
            <a:spLocks noGrp="1"/>
          </p:cNvSpPr>
          <p:nvPr>
            <p:ph idx="1"/>
          </p:nvPr>
        </p:nvSpPr>
        <p:spPr>
          <a:xfrm>
            <a:off x="838200" y="1448435"/>
            <a:ext cx="10515600" cy="4351338"/>
          </a:xfrm>
        </p:spPr>
        <p:txBody>
          <a:bodyPr>
            <a:noAutofit/>
          </a:bodyPr>
          <a:lstStyle/>
          <a:p>
            <a:r>
              <a:rPr lang="en-US" sz="2400" dirty="0"/>
              <a:t>Thank you for addressing the growing unlicensed spectrum crisis by considering unlicensed operations in the 6 GHz band.</a:t>
            </a:r>
          </a:p>
          <a:p>
            <a:r>
              <a:rPr lang="en-US" sz="2400" dirty="0"/>
              <a:t>To advance this process, our coalition worked with RKF Engineering to produce a comprehensive analysis which we submitted in January.</a:t>
            </a:r>
          </a:p>
          <a:p>
            <a:r>
              <a:rPr lang="en-US" sz="2400" dirty="0"/>
              <a:t>Recently, several FSS and FS incumbents responded to the study.</a:t>
            </a:r>
          </a:p>
          <a:p>
            <a:r>
              <a:rPr lang="en-US" sz="2400" dirty="0"/>
              <a:t>We’re here today to address those filings—we filed detailed responses on April 10 (FSS) and May 14 (FS).</a:t>
            </a:r>
          </a:p>
          <a:p>
            <a:r>
              <a:rPr lang="en-US" sz="2400" dirty="0"/>
              <a:t>This further analysis reconfirms the RKF study’s conclusion: the band can support sharing without risking harmful interference to incumbents.</a:t>
            </a:r>
          </a:p>
        </p:txBody>
      </p:sp>
      <p:sp>
        <p:nvSpPr>
          <p:cNvPr id="4" name="Slide Number Placeholder 3"/>
          <p:cNvSpPr>
            <a:spLocks noGrp="1"/>
          </p:cNvSpPr>
          <p:nvPr>
            <p:ph type="sldNum" sz="quarter" idx="12"/>
          </p:nvPr>
        </p:nvSpPr>
        <p:spPr/>
        <p:txBody>
          <a:bodyPr/>
          <a:lstStyle/>
          <a:p>
            <a:fld id="{D6527508-7CEC-4D54-A1F1-050A46D18BE3}" type="slidenum">
              <a:rPr lang="en-US" smtClean="0"/>
              <a:t>2</a:t>
            </a:fld>
            <a:endParaRPr lang="en-US"/>
          </a:p>
        </p:txBody>
      </p:sp>
    </p:spTree>
    <p:extLst>
      <p:ext uri="{BB962C8B-B14F-4D97-AF65-F5344CB8AC3E}">
        <p14:creationId xmlns:p14="http://schemas.microsoft.com/office/powerpoint/2010/main" val="30496200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Fixed Service Analysis Review</a:t>
            </a:r>
          </a:p>
        </p:txBody>
      </p:sp>
      <p:graphicFrame>
        <p:nvGraphicFramePr>
          <p:cNvPr id="6" name="Chart 5">
            <a:extLst>
              <a:ext uri="{FF2B5EF4-FFF2-40B4-BE49-F238E27FC236}">
                <a16:creationId xmlns:a16="http://schemas.microsoft.com/office/drawing/2014/main" id="{F287ECAA-DFAF-B242-BD79-E75212354469}"/>
              </a:ext>
            </a:extLst>
          </p:cNvPr>
          <p:cNvGraphicFramePr/>
          <p:nvPr>
            <p:extLst>
              <p:ext uri="{D42A27DB-BD31-4B8C-83A1-F6EECF244321}">
                <p14:modId xmlns:p14="http://schemas.microsoft.com/office/powerpoint/2010/main" val="556538172"/>
              </p:ext>
            </p:extLst>
          </p:nvPr>
        </p:nvGraphicFramePr>
        <p:xfrm>
          <a:off x="651540" y="1359787"/>
          <a:ext cx="3356979" cy="4288538"/>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76C5FEAD-ECE1-B244-83FC-0BF52CE55858}"/>
              </a:ext>
            </a:extLst>
          </p:cNvPr>
          <p:cNvSpPr txBox="1"/>
          <p:nvPr/>
        </p:nvSpPr>
        <p:spPr>
          <a:xfrm>
            <a:off x="5086789" y="1491534"/>
            <a:ext cx="5345312" cy="646331"/>
          </a:xfrm>
          <a:prstGeom prst="rect">
            <a:avLst/>
          </a:prstGeom>
          <a:noFill/>
        </p:spPr>
        <p:txBody>
          <a:bodyPr wrap="square" rtlCol="0">
            <a:spAutoFit/>
          </a:bodyPr>
          <a:lstStyle/>
          <a:p>
            <a:pPr algn="ctr"/>
            <a:r>
              <a:rPr lang="en-US" sz="1200" dirty="0"/>
              <a:t>Detail on the 0.20% Corner Cases:</a:t>
            </a:r>
          </a:p>
          <a:p>
            <a:pPr algn="ctr"/>
            <a:r>
              <a:rPr lang="en-US" sz="1200" dirty="0"/>
              <a:t>FS Link unavailability for only worst-case links with</a:t>
            </a:r>
          </a:p>
          <a:p>
            <a:pPr algn="ctr"/>
            <a:r>
              <a:rPr lang="en-US" sz="1200" dirty="0"/>
              <a:t> and without RLAN interference</a:t>
            </a:r>
          </a:p>
        </p:txBody>
      </p:sp>
      <p:sp>
        <p:nvSpPr>
          <p:cNvPr id="9" name="Rectangle 8">
            <a:extLst>
              <a:ext uri="{FF2B5EF4-FFF2-40B4-BE49-F238E27FC236}">
                <a16:creationId xmlns:a16="http://schemas.microsoft.com/office/drawing/2014/main" id="{A835AF05-FE4B-684F-B7F3-F8B9B0117AFB}"/>
              </a:ext>
            </a:extLst>
          </p:cNvPr>
          <p:cNvSpPr/>
          <p:nvPr/>
        </p:nvSpPr>
        <p:spPr>
          <a:xfrm>
            <a:off x="781051" y="5648325"/>
            <a:ext cx="9944100" cy="939005"/>
          </a:xfrm>
          <a:prstGeom prst="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indent="0">
              <a:buNone/>
            </a:pPr>
            <a:r>
              <a:rPr lang="en-US" b="1" i="1" dirty="0">
                <a:solidFill>
                  <a:schemeClr val="bg1"/>
                </a:solidFill>
              </a:rPr>
              <a:t>Results: </a:t>
            </a:r>
            <a:r>
              <a:rPr lang="en-US" b="1" i="1" dirty="0"/>
              <a:t>FS availability and quality of service will stay within the existing availability design margin even for worst-case scenarios. </a:t>
            </a:r>
            <a:endParaRPr lang="en-US" b="1" dirty="0"/>
          </a:p>
        </p:txBody>
      </p:sp>
      <p:sp>
        <p:nvSpPr>
          <p:cNvPr id="3" name="Slide Number Placeholder 2"/>
          <p:cNvSpPr>
            <a:spLocks noGrp="1"/>
          </p:cNvSpPr>
          <p:nvPr>
            <p:ph type="sldNum" sz="quarter" idx="12"/>
          </p:nvPr>
        </p:nvSpPr>
        <p:spPr/>
        <p:txBody>
          <a:bodyPr/>
          <a:lstStyle/>
          <a:p>
            <a:fld id="{D6527508-7CEC-4D54-A1F1-050A46D18BE3}" type="slidenum">
              <a:rPr lang="en-US" smtClean="0"/>
              <a:t>3</a:t>
            </a:fld>
            <a:endParaRPr lang="en-US"/>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8866" y="2137865"/>
            <a:ext cx="6081158" cy="3278650"/>
          </a:xfrm>
          <a:prstGeom prst="rect">
            <a:avLst/>
          </a:prstGeom>
        </p:spPr>
      </p:pic>
    </p:spTree>
    <p:extLst>
      <p:ext uri="{BB962C8B-B14F-4D97-AF65-F5344CB8AC3E}">
        <p14:creationId xmlns:p14="http://schemas.microsoft.com/office/powerpoint/2010/main" val="9332877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Responses to Fixed Service Incumbents</a:t>
            </a:r>
          </a:p>
        </p:txBody>
      </p:sp>
      <p:sp>
        <p:nvSpPr>
          <p:cNvPr id="4" name="Slide Number Placeholder 3"/>
          <p:cNvSpPr>
            <a:spLocks noGrp="1"/>
          </p:cNvSpPr>
          <p:nvPr>
            <p:ph type="sldNum" sz="quarter" idx="12"/>
          </p:nvPr>
        </p:nvSpPr>
        <p:spPr/>
        <p:txBody>
          <a:bodyPr/>
          <a:lstStyle/>
          <a:p>
            <a:fld id="{D6527508-7CEC-4D54-A1F1-050A46D18BE3}" type="slidenum">
              <a:rPr lang="en-US" smtClean="0"/>
              <a:t>4</a:t>
            </a:fld>
            <a:endParaRPr lang="en-US"/>
          </a:p>
        </p:txBody>
      </p:sp>
      <p:sp>
        <p:nvSpPr>
          <p:cNvPr id="6" name="Content Placeholder 4"/>
          <p:cNvSpPr>
            <a:spLocks noGrp="1"/>
          </p:cNvSpPr>
          <p:nvPr>
            <p:ph idx="1"/>
          </p:nvPr>
        </p:nvSpPr>
        <p:spPr>
          <a:xfrm>
            <a:off x="838200" y="1825625"/>
            <a:ext cx="10515600" cy="4351338"/>
          </a:xfrm>
        </p:spPr>
        <p:txBody>
          <a:bodyPr>
            <a:normAutofit fontScale="70000" lnSpcReduction="20000"/>
          </a:bodyPr>
          <a:lstStyle/>
          <a:p>
            <a:r>
              <a:rPr lang="en-US" dirty="0"/>
              <a:t>Incumbents focus their concern on situations where RLANs will operate in the main beam of an FS link.</a:t>
            </a:r>
          </a:p>
          <a:p>
            <a:pPr marL="0" indent="0">
              <a:buNone/>
            </a:pPr>
            <a:endParaRPr lang="en-US" sz="1700" dirty="0"/>
          </a:p>
          <a:p>
            <a:r>
              <a:rPr lang="en-US" dirty="0"/>
              <a:t>RKF's report demonstrated that this situation will be extremely rare.</a:t>
            </a:r>
          </a:p>
          <a:p>
            <a:pPr lvl="1"/>
            <a:r>
              <a:rPr lang="en-US" dirty="0"/>
              <a:t>FS incumbents’ recent complaints about RKF’s report are misplaced.</a:t>
            </a:r>
          </a:p>
          <a:p>
            <a:pPr lvl="1"/>
            <a:r>
              <a:rPr lang="en-US" dirty="0"/>
              <a:t>This presentation will discuss our responses to the main issues raised by FS incumbents and show that the RKF report’s conclusions remain correct. </a:t>
            </a:r>
          </a:p>
          <a:p>
            <a:pPr marL="0" indent="0">
              <a:buNone/>
            </a:pPr>
            <a:r>
              <a:rPr lang="en-US" dirty="0"/>
              <a:t> </a:t>
            </a:r>
          </a:p>
          <a:p>
            <a:r>
              <a:rPr lang="en-US" dirty="0"/>
              <a:t>Furthermore, even in the rare instances when a RLAN device operates within the main beam of a FS link, it will not necessarily cause harmful interference. </a:t>
            </a:r>
          </a:p>
          <a:p>
            <a:pPr lvl="1"/>
            <a:r>
              <a:rPr lang="en-US" dirty="0"/>
              <a:t>In addition, the record contains examples of mitigation techniques that can resolve these rare occurrences.</a:t>
            </a:r>
          </a:p>
          <a:p>
            <a:pPr lvl="1"/>
            <a:r>
              <a:rPr lang="en-US"/>
              <a:t>An NPRM is the proper venue to decide which mechanisms are necessary.</a:t>
            </a:r>
            <a:endParaRPr lang="en-US" dirty="0"/>
          </a:p>
          <a:p>
            <a:pPr marL="457200" lvl="1" indent="0">
              <a:buNone/>
            </a:pPr>
            <a:endParaRPr lang="en-US" sz="1700" dirty="0"/>
          </a:p>
          <a:p>
            <a:r>
              <a:rPr lang="en-US" dirty="0"/>
              <a:t>FWCC’s simulation is deeply flawed and unreliable, as discussed in greater detail with OET.</a:t>
            </a:r>
          </a:p>
          <a:p>
            <a:pPr marL="0" indent="0">
              <a:buNone/>
            </a:pPr>
            <a:endParaRPr lang="en-US" dirty="0"/>
          </a:p>
        </p:txBody>
      </p:sp>
    </p:spTree>
    <p:extLst>
      <p:ext uri="{BB962C8B-B14F-4D97-AF65-F5344CB8AC3E}">
        <p14:creationId xmlns:p14="http://schemas.microsoft.com/office/powerpoint/2010/main" val="9367393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Main-beam RLAN Operation will be </a:t>
            </a:r>
            <a:br>
              <a:rPr lang="en-US" dirty="0"/>
            </a:br>
            <a:r>
              <a:rPr lang="en-US" dirty="0"/>
              <a:t>Extremely Rare</a:t>
            </a:r>
          </a:p>
        </p:txBody>
      </p:sp>
      <p:sp>
        <p:nvSpPr>
          <p:cNvPr id="3" name="Rectangle 2">
            <a:extLst>
              <a:ext uri="{FF2B5EF4-FFF2-40B4-BE49-F238E27FC236}">
                <a16:creationId xmlns:a16="http://schemas.microsoft.com/office/drawing/2014/main" id="{AC3F1734-7E5A-E94A-9079-9EF412354F97}"/>
              </a:ext>
            </a:extLst>
          </p:cNvPr>
          <p:cNvSpPr/>
          <p:nvPr/>
        </p:nvSpPr>
        <p:spPr>
          <a:xfrm>
            <a:off x="689610" y="1690688"/>
            <a:ext cx="10328910" cy="4508927"/>
          </a:xfrm>
          <a:prstGeom prst="rect">
            <a:avLst/>
          </a:prstGeom>
        </p:spPr>
        <p:txBody>
          <a:bodyPr wrap="square">
            <a:spAutoFit/>
          </a:bodyPr>
          <a:lstStyle/>
          <a:p>
            <a:pPr marL="742950" lvl="1" indent="-285750">
              <a:spcAft>
                <a:spcPts val="1200"/>
              </a:spcAft>
              <a:buFont typeface="Arial" panose="020B0604020202020204" pitchFamily="34" charset="0"/>
              <a:buChar char="•"/>
            </a:pPr>
            <a:r>
              <a:rPr lang="en-US" sz="2400" dirty="0">
                <a:solidFill>
                  <a:schemeClr val="tx1">
                    <a:lumMod val="65000"/>
                    <a:lumOff val="35000"/>
                  </a:schemeClr>
                </a:solidFill>
              </a:rPr>
              <a:t>RKF demonstrated that instances where RLANs operate in the main beam of an FS link will be extremely rare.</a:t>
            </a:r>
          </a:p>
          <a:p>
            <a:pPr marL="742950" lvl="1" indent="-285750">
              <a:spcAft>
                <a:spcPts val="1200"/>
              </a:spcAft>
              <a:buFont typeface="Arial" panose="020B0604020202020204" pitchFamily="34" charset="0"/>
              <a:buChar char="•"/>
            </a:pPr>
            <a:r>
              <a:rPr lang="en-US" sz="2400" dirty="0">
                <a:solidFill>
                  <a:schemeClr val="tx1">
                    <a:lumMod val="65000"/>
                    <a:lumOff val="35000"/>
                  </a:schemeClr>
                </a:solidFill>
              </a:rPr>
              <a:t>The recent FS letters’ criticisms of RKF’s analysis of rarity are misplaced.</a:t>
            </a:r>
          </a:p>
          <a:p>
            <a:pPr marL="1371600" lvl="2" indent="-457200">
              <a:spcAft>
                <a:spcPts val="600"/>
              </a:spcAft>
              <a:buFont typeface="+mj-lt"/>
              <a:buAutoNum type="arabicPeriod"/>
            </a:pPr>
            <a:r>
              <a:rPr lang="en-US" sz="2000" dirty="0">
                <a:solidFill>
                  <a:schemeClr val="tx1">
                    <a:lumMod val="65000"/>
                    <a:lumOff val="35000"/>
                  </a:schemeClr>
                </a:solidFill>
              </a:rPr>
              <a:t>Statistical analysis</a:t>
            </a:r>
          </a:p>
          <a:p>
            <a:pPr marL="1371600" lvl="2" indent="-457200">
              <a:spcAft>
                <a:spcPts val="600"/>
              </a:spcAft>
              <a:buFont typeface="+mj-lt"/>
              <a:buAutoNum type="arabicPeriod"/>
            </a:pPr>
            <a:r>
              <a:rPr lang="en-US" sz="2000" dirty="0">
                <a:solidFill>
                  <a:schemeClr val="tx1">
                    <a:lumMod val="65000"/>
                    <a:lumOff val="35000"/>
                  </a:schemeClr>
                </a:solidFill>
              </a:rPr>
              <a:t>Modeling RLAN-FS interference models</a:t>
            </a:r>
          </a:p>
          <a:p>
            <a:pPr marL="1371600" lvl="2" indent="-457200">
              <a:spcAft>
                <a:spcPts val="600"/>
              </a:spcAft>
              <a:buFont typeface="+mj-lt"/>
              <a:buAutoNum type="arabicPeriod"/>
            </a:pPr>
            <a:r>
              <a:rPr lang="en-US" sz="2000" dirty="0">
                <a:solidFill>
                  <a:schemeClr val="tx1">
                    <a:lumMod val="65000"/>
                    <a:lumOff val="35000"/>
                  </a:schemeClr>
                </a:solidFill>
              </a:rPr>
              <a:t>Multipath fading</a:t>
            </a:r>
          </a:p>
          <a:p>
            <a:pPr marL="1371600" lvl="2" indent="-457200">
              <a:spcAft>
                <a:spcPts val="600"/>
              </a:spcAft>
              <a:buFont typeface="+mj-lt"/>
              <a:buAutoNum type="arabicPeriod"/>
            </a:pPr>
            <a:r>
              <a:rPr lang="en-US" sz="2000" dirty="0">
                <a:solidFill>
                  <a:schemeClr val="tx1">
                    <a:lumMod val="65000"/>
                    <a:lumOff val="35000"/>
                  </a:schemeClr>
                </a:solidFill>
              </a:rPr>
              <a:t>Path loss, clutter, and building entry loss</a:t>
            </a:r>
          </a:p>
          <a:p>
            <a:pPr marL="1371600" lvl="2" indent="-457200">
              <a:spcAft>
                <a:spcPts val="600"/>
              </a:spcAft>
              <a:buFont typeface="+mj-lt"/>
              <a:buAutoNum type="arabicPeriod"/>
            </a:pPr>
            <a:r>
              <a:rPr lang="en-US" sz="2000" dirty="0">
                <a:solidFill>
                  <a:schemeClr val="tx1">
                    <a:lumMod val="65000"/>
                    <a:lumOff val="35000"/>
                  </a:schemeClr>
                </a:solidFill>
              </a:rPr>
              <a:t>Antenna patterns and FS modeling</a:t>
            </a:r>
          </a:p>
          <a:p>
            <a:pPr marL="1371600" lvl="2" indent="-457200">
              <a:spcAft>
                <a:spcPts val="600"/>
              </a:spcAft>
              <a:buFont typeface="+mj-lt"/>
              <a:buAutoNum type="arabicPeriod"/>
            </a:pPr>
            <a:r>
              <a:rPr lang="en-US" sz="2000" dirty="0">
                <a:solidFill>
                  <a:schemeClr val="tx1">
                    <a:lumMod val="65000"/>
                    <a:lumOff val="35000"/>
                  </a:schemeClr>
                </a:solidFill>
              </a:rPr>
              <a:t>Simultaneous RLAN transmission assumptions</a:t>
            </a:r>
          </a:p>
          <a:p>
            <a:pPr marL="1371600" lvl="2" indent="-457200">
              <a:spcAft>
                <a:spcPts val="600"/>
              </a:spcAft>
              <a:buFont typeface="+mj-lt"/>
              <a:buAutoNum type="arabicPeriod"/>
            </a:pPr>
            <a:r>
              <a:rPr lang="en-US" sz="2000" dirty="0">
                <a:solidFill>
                  <a:schemeClr val="tx1">
                    <a:lumMod val="65000"/>
                    <a:lumOff val="35000"/>
                  </a:schemeClr>
                </a:solidFill>
              </a:rPr>
              <a:t>Outdoor RLAN transmissions and EIRP assumptions</a:t>
            </a:r>
          </a:p>
          <a:p>
            <a:pPr marL="1371600" lvl="2" indent="-457200">
              <a:spcAft>
                <a:spcPts val="600"/>
              </a:spcAft>
              <a:buFont typeface="+mj-lt"/>
              <a:buAutoNum type="arabicPeriod"/>
            </a:pPr>
            <a:r>
              <a:rPr lang="en-US" sz="2000" dirty="0">
                <a:solidFill>
                  <a:schemeClr val="tx1">
                    <a:lumMod val="65000"/>
                    <a:lumOff val="35000"/>
                  </a:schemeClr>
                </a:solidFill>
              </a:rPr>
              <a:t>RLAN and FS channelization</a:t>
            </a:r>
          </a:p>
        </p:txBody>
      </p:sp>
      <p:sp>
        <p:nvSpPr>
          <p:cNvPr id="4" name="Slide Number Placeholder 3"/>
          <p:cNvSpPr>
            <a:spLocks noGrp="1"/>
          </p:cNvSpPr>
          <p:nvPr>
            <p:ph type="sldNum" sz="quarter" idx="12"/>
          </p:nvPr>
        </p:nvSpPr>
        <p:spPr/>
        <p:txBody>
          <a:bodyPr/>
          <a:lstStyle/>
          <a:p>
            <a:fld id="{D6527508-7CEC-4D54-A1F1-050A46D18BE3}" type="slidenum">
              <a:rPr lang="en-US" smtClean="0"/>
              <a:t>5</a:t>
            </a:fld>
            <a:endParaRPr lang="en-US"/>
          </a:p>
        </p:txBody>
      </p:sp>
    </p:spTree>
    <p:extLst>
      <p:ext uri="{BB962C8B-B14F-4D97-AF65-F5344CB8AC3E}">
        <p14:creationId xmlns:p14="http://schemas.microsoft.com/office/powerpoint/2010/main" val="34248004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Fixed Satellite Service Analysis Review</a:t>
            </a:r>
          </a:p>
        </p:txBody>
      </p:sp>
      <p:pic>
        <p:nvPicPr>
          <p:cNvPr id="6" name="Picture 5">
            <a:extLst>
              <a:ext uri="{FF2B5EF4-FFF2-40B4-BE49-F238E27FC236}">
                <a16:creationId xmlns:a16="http://schemas.microsoft.com/office/drawing/2014/main" id="{DAFDA4C9-5534-674B-8B06-99438FB08049}"/>
              </a:ext>
            </a:extLst>
          </p:cNvPr>
          <p:cNvPicPr>
            <a:picLocks noChangeAspect="1"/>
          </p:cNvPicPr>
          <p:nvPr/>
        </p:nvPicPr>
        <p:blipFill>
          <a:blip r:embed="rId2"/>
          <a:stretch>
            <a:fillRect/>
          </a:stretch>
        </p:blipFill>
        <p:spPr>
          <a:xfrm>
            <a:off x="2802648" y="2546270"/>
            <a:ext cx="6108701" cy="3656137"/>
          </a:xfrm>
          <a:prstGeom prst="rect">
            <a:avLst/>
          </a:prstGeom>
        </p:spPr>
      </p:pic>
      <p:sp>
        <p:nvSpPr>
          <p:cNvPr id="7" name="TextBox 6">
            <a:extLst>
              <a:ext uri="{FF2B5EF4-FFF2-40B4-BE49-F238E27FC236}">
                <a16:creationId xmlns:a16="http://schemas.microsoft.com/office/drawing/2014/main" id="{196EE297-FE33-C04D-AE51-978171156B3E}"/>
              </a:ext>
            </a:extLst>
          </p:cNvPr>
          <p:cNvSpPr txBox="1"/>
          <p:nvPr/>
        </p:nvSpPr>
        <p:spPr>
          <a:xfrm>
            <a:off x="1253192" y="1690688"/>
            <a:ext cx="9207612" cy="646331"/>
          </a:xfrm>
          <a:prstGeom prst="rect">
            <a:avLst/>
          </a:prstGeom>
          <a:noFill/>
        </p:spPr>
        <p:txBody>
          <a:bodyPr wrap="square" rtlCol="0">
            <a:spAutoFit/>
          </a:bodyPr>
          <a:lstStyle/>
          <a:p>
            <a:pPr algn="ctr"/>
            <a:r>
              <a:rPr lang="en-US" dirty="0"/>
              <a:t>Max I/N (over FSS transponder channels) due to RLAN and FS transmitters</a:t>
            </a:r>
          </a:p>
          <a:p>
            <a:pPr algn="ctr"/>
            <a:r>
              <a:rPr lang="en-US" dirty="0"/>
              <a:t>in 5,925-6,425 MHz to satellites across the visible geosynchronous orbital slots</a:t>
            </a:r>
          </a:p>
        </p:txBody>
      </p:sp>
      <p:sp>
        <p:nvSpPr>
          <p:cNvPr id="3" name="Slide Number Placeholder 2"/>
          <p:cNvSpPr>
            <a:spLocks noGrp="1"/>
          </p:cNvSpPr>
          <p:nvPr>
            <p:ph type="sldNum" sz="quarter" idx="12"/>
          </p:nvPr>
        </p:nvSpPr>
        <p:spPr/>
        <p:txBody>
          <a:bodyPr/>
          <a:lstStyle/>
          <a:p>
            <a:fld id="{D6527508-7CEC-4D54-A1F1-050A46D18BE3}" type="slidenum">
              <a:rPr lang="en-US" smtClean="0"/>
              <a:t>6</a:t>
            </a:fld>
            <a:endParaRPr lang="en-US"/>
          </a:p>
        </p:txBody>
      </p:sp>
    </p:spTree>
    <p:extLst>
      <p:ext uri="{BB962C8B-B14F-4D97-AF65-F5344CB8AC3E}">
        <p14:creationId xmlns:p14="http://schemas.microsoft.com/office/powerpoint/2010/main" val="38394347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Responses to Fixed Satellite Service Incumbents</a:t>
            </a:r>
          </a:p>
        </p:txBody>
      </p:sp>
      <p:sp>
        <p:nvSpPr>
          <p:cNvPr id="3" name="Content Placeholder 2"/>
          <p:cNvSpPr>
            <a:spLocks noGrp="1"/>
          </p:cNvSpPr>
          <p:nvPr>
            <p:ph idx="1"/>
          </p:nvPr>
        </p:nvSpPr>
        <p:spPr>
          <a:xfrm>
            <a:off x="838200" y="1448435"/>
            <a:ext cx="10515600" cy="4351338"/>
          </a:xfrm>
        </p:spPr>
        <p:txBody>
          <a:bodyPr>
            <a:noAutofit/>
          </a:bodyPr>
          <a:lstStyle/>
          <a:p>
            <a:pPr marL="0" lvl="0" indent="0">
              <a:buNone/>
            </a:pPr>
            <a:r>
              <a:rPr lang="en-US" sz="2400" dirty="0"/>
              <a:t>Intelsat/SES: </a:t>
            </a:r>
          </a:p>
          <a:p>
            <a:pPr lvl="1"/>
            <a:r>
              <a:rPr lang="en-US" sz="1800" dirty="0"/>
              <a:t>Intelsat/SES fail to address the most important point of the RKF analysis – that unlicensed would not add in a meaningful way to the interference FSS already receives from FS deployments.</a:t>
            </a:r>
          </a:p>
          <a:p>
            <a:pPr lvl="1"/>
            <a:r>
              <a:rPr lang="en-US" sz="1800" dirty="0"/>
              <a:t>Intelsat/SES’s specific criticisms of RKF are incorrect: (1) Gain-to-Noise Temperature value; (2) RLAN device usage assumptions; (3) Propagation models and terrain effects; and (4) Population density figure.</a:t>
            </a:r>
          </a:p>
          <a:p>
            <a:pPr lvl="0"/>
            <a:r>
              <a:rPr lang="en-US" sz="2400" dirty="0"/>
              <a:t>Sirius XM:</a:t>
            </a:r>
          </a:p>
          <a:p>
            <a:pPr lvl="1"/>
            <a:r>
              <a:rPr lang="en-US" sz="1800" dirty="0"/>
              <a:t>Sirius XM, unlike Intelsat/SES, fails to provide any technical basis for their assertions, rendering their claims unreliable.  </a:t>
            </a:r>
          </a:p>
          <a:p>
            <a:pPr lvl="1"/>
            <a:r>
              <a:rPr lang="en-US" sz="1800" dirty="0"/>
              <a:t>The central assertion is that RKF’s analysis doesn’t apply to satellite radio.  But Sirius XM—an FSS service—fails to identify why RKF’s overall FSS analysis does not apply.</a:t>
            </a:r>
          </a:p>
          <a:p>
            <a:pPr lvl="1"/>
            <a:r>
              <a:rPr lang="en-US" sz="1800" dirty="0"/>
              <a:t>It cannot be because of the unpredictable position of Sirius XM receivers because the 6 GHz band is used for uplink and not downlink. </a:t>
            </a:r>
          </a:p>
          <a:p>
            <a:pPr lvl="1"/>
            <a:r>
              <a:rPr lang="en-US" sz="1800" dirty="0"/>
              <a:t>RKF’s aggregate-interference approach addresses Sirius XM’s concerns because of the system’s use of very wide uplink beams with nearly full-CONUS coverage.</a:t>
            </a:r>
          </a:p>
          <a:p>
            <a:pPr marL="0" indent="0">
              <a:buNone/>
            </a:pPr>
            <a:endParaRPr lang="en-US" sz="2400" dirty="0"/>
          </a:p>
        </p:txBody>
      </p:sp>
      <p:sp>
        <p:nvSpPr>
          <p:cNvPr id="4" name="Slide Number Placeholder 3"/>
          <p:cNvSpPr>
            <a:spLocks noGrp="1"/>
          </p:cNvSpPr>
          <p:nvPr>
            <p:ph type="sldNum" sz="quarter" idx="12"/>
          </p:nvPr>
        </p:nvSpPr>
        <p:spPr/>
        <p:txBody>
          <a:bodyPr/>
          <a:lstStyle/>
          <a:p>
            <a:fld id="{D6527508-7CEC-4D54-A1F1-050A46D18BE3}" type="slidenum">
              <a:rPr lang="en-US" smtClean="0"/>
              <a:t>7</a:t>
            </a:fld>
            <a:endParaRPr lang="en-US"/>
          </a:p>
        </p:txBody>
      </p:sp>
    </p:spTree>
    <p:extLst>
      <p:ext uri="{BB962C8B-B14F-4D97-AF65-F5344CB8AC3E}">
        <p14:creationId xmlns:p14="http://schemas.microsoft.com/office/powerpoint/2010/main" val="5005087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DE33EA-6499-43DC-B1B1-5EF3E26CC5CE}"/>
              </a:ext>
            </a:extLst>
          </p:cNvPr>
          <p:cNvSpPr>
            <a:spLocks noGrp="1"/>
          </p:cNvSpPr>
          <p:nvPr>
            <p:ph type="title"/>
          </p:nvPr>
        </p:nvSpPr>
        <p:spPr>
          <a:xfrm>
            <a:off x="550333" y="365125"/>
            <a:ext cx="11049000" cy="1325563"/>
          </a:xfrm>
        </p:spPr>
        <p:txBody>
          <a:bodyPr>
            <a:noAutofit/>
          </a:bodyPr>
          <a:lstStyle/>
          <a:p>
            <a:pPr lvl="1" algn="l" rtl="0">
              <a:lnSpc>
                <a:spcPct val="90000"/>
              </a:lnSpc>
              <a:spcBef>
                <a:spcPct val="0"/>
              </a:spcBef>
            </a:pPr>
            <a:r>
              <a:rPr lang="en-US" sz="4400" kern="1200" dirty="0">
                <a:solidFill>
                  <a:schemeClr val="accent1"/>
                </a:solidFill>
                <a:latin typeface="+mj-lt"/>
                <a:ea typeface="+mj-ea"/>
                <a:cs typeface="+mj-cs"/>
              </a:rPr>
              <a:t>The Goal of the RKF Study</a:t>
            </a:r>
          </a:p>
        </p:txBody>
      </p:sp>
      <p:sp>
        <p:nvSpPr>
          <p:cNvPr id="4" name="Slide Number Placeholder 3"/>
          <p:cNvSpPr>
            <a:spLocks noGrp="1"/>
          </p:cNvSpPr>
          <p:nvPr>
            <p:ph type="sldNum" sz="quarter" idx="12"/>
          </p:nvPr>
        </p:nvSpPr>
        <p:spPr/>
        <p:txBody>
          <a:bodyPr/>
          <a:lstStyle/>
          <a:p>
            <a:fld id="{D6527508-7CEC-4D54-A1F1-050A46D18BE3}" type="slidenum">
              <a:rPr lang="en-US" smtClean="0"/>
              <a:t>8</a:t>
            </a:fld>
            <a:endParaRPr lang="en-US"/>
          </a:p>
        </p:txBody>
      </p:sp>
      <p:sp>
        <p:nvSpPr>
          <p:cNvPr id="6" name="Content Placeholder 5"/>
          <p:cNvSpPr>
            <a:spLocks noGrp="1"/>
          </p:cNvSpPr>
          <p:nvPr>
            <p:ph idx="1"/>
          </p:nvPr>
        </p:nvSpPr>
        <p:spPr>
          <a:xfrm>
            <a:off x="666750" y="1447376"/>
            <a:ext cx="10515600" cy="4761399"/>
          </a:xfrm>
        </p:spPr>
        <p:txBody>
          <a:bodyPr>
            <a:normAutofit fontScale="92500" lnSpcReduction="20000"/>
          </a:bodyPr>
          <a:lstStyle/>
          <a:p>
            <a:r>
              <a:rPr lang="en-US" dirty="0"/>
              <a:t>Commenters mischaracterize the RKF study.</a:t>
            </a:r>
          </a:p>
          <a:p>
            <a:r>
              <a:rPr lang="en-US" dirty="0"/>
              <a:t>The study evaluates feasibility of nationwide RLAN deployment in 6 GHz using the UNII rules as a baseline to quantify the probability of interference without mitigation.</a:t>
            </a:r>
          </a:p>
          <a:p>
            <a:pPr lvl="1">
              <a:spcBef>
                <a:spcPts val="1200"/>
              </a:spcBef>
            </a:pPr>
            <a:r>
              <a:rPr lang="en-US" dirty="0"/>
              <a:t>It does not evaluate potential interference mitigation techniques, but explicitly recognizes that they should be considered.</a:t>
            </a:r>
          </a:p>
          <a:p>
            <a:pPr lvl="1">
              <a:spcBef>
                <a:spcPts val="1200"/>
              </a:spcBef>
            </a:pPr>
            <a:r>
              <a:rPr lang="en-US" dirty="0"/>
              <a:t>When the errors in the FS and FSS interests’ filings are accounted for, as described in our April 10 and May 14 filings, the RKF study has succeeded in demonstrating feasibility.</a:t>
            </a:r>
          </a:p>
          <a:p>
            <a:r>
              <a:rPr lang="en-US" dirty="0"/>
              <a:t>The FCC should address appropriate mitigation rules in an NPRM—the RKF study does not propose that the FCC should ignore this important step.</a:t>
            </a:r>
          </a:p>
          <a:p>
            <a:pPr lvl="1">
              <a:spcBef>
                <a:spcPts val="1200"/>
              </a:spcBef>
            </a:pPr>
            <a:r>
              <a:rPr lang="en-US" dirty="0"/>
              <a:t>There are several techniques to deal with the different interference scenarios in the sub-bands or in geographic areas, or even for particular service categories.</a:t>
            </a:r>
          </a:p>
          <a:p>
            <a:pPr lvl="1">
              <a:spcBef>
                <a:spcPts val="1200"/>
              </a:spcBef>
            </a:pPr>
            <a:r>
              <a:rPr lang="en-US" dirty="0"/>
              <a:t>The coalition has provided candidate mitigate techniques on the record, and discussed potential tools that can protect incumbents from harmful interference.</a:t>
            </a:r>
          </a:p>
        </p:txBody>
      </p:sp>
    </p:spTree>
    <p:extLst>
      <p:ext uri="{BB962C8B-B14F-4D97-AF65-F5344CB8AC3E}">
        <p14:creationId xmlns:p14="http://schemas.microsoft.com/office/powerpoint/2010/main" val="8331985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F7F792-8DB9-4014-A94F-572F625E5156}"/>
              </a:ext>
            </a:extLst>
          </p:cNvPr>
          <p:cNvSpPr>
            <a:spLocks noGrp="1"/>
          </p:cNvSpPr>
          <p:nvPr>
            <p:ph type="title"/>
          </p:nvPr>
        </p:nvSpPr>
        <p:spPr>
          <a:xfrm>
            <a:off x="964809" y="2545618"/>
            <a:ext cx="10515600" cy="1325563"/>
          </a:xfrm>
        </p:spPr>
        <p:txBody>
          <a:bodyPr/>
          <a:lstStyle/>
          <a:p>
            <a:pPr algn="ctr"/>
            <a:r>
              <a:rPr lang="en-US" dirty="0"/>
              <a:t>Thank you</a:t>
            </a:r>
          </a:p>
        </p:txBody>
      </p:sp>
      <p:sp>
        <p:nvSpPr>
          <p:cNvPr id="3" name="Slide Number Placeholder 2"/>
          <p:cNvSpPr>
            <a:spLocks noGrp="1"/>
          </p:cNvSpPr>
          <p:nvPr>
            <p:ph type="sldNum" sz="quarter" idx="12"/>
          </p:nvPr>
        </p:nvSpPr>
        <p:spPr/>
        <p:txBody>
          <a:bodyPr/>
          <a:lstStyle/>
          <a:p>
            <a:fld id="{D6527508-7CEC-4D54-A1F1-050A46D18BE3}" type="slidenum">
              <a:rPr lang="en-US" smtClean="0"/>
              <a:t>9</a:t>
            </a:fld>
            <a:endParaRPr lang="en-US"/>
          </a:p>
        </p:txBody>
      </p:sp>
    </p:spTree>
    <p:extLst>
      <p:ext uri="{BB962C8B-B14F-4D97-AF65-F5344CB8AC3E}">
        <p14:creationId xmlns:p14="http://schemas.microsoft.com/office/powerpoint/2010/main" val="118483357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29953</TotalTime>
  <Words>686</Words>
  <Application>Microsoft Office PowerPoint</Application>
  <PresentationFormat>Widescreen</PresentationFormat>
  <Paragraphs>65</Paragraphs>
  <Slides>9</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Unlicensed Operations in the 6 GHz Band: Advancing to the NPRM  May 24, 2018</vt:lpstr>
      <vt:lpstr>Overview</vt:lpstr>
      <vt:lpstr>Fixed Service Analysis Review</vt:lpstr>
      <vt:lpstr>Responses to Fixed Service Incumbents</vt:lpstr>
      <vt:lpstr>Main-beam RLAN Operation will be  Extremely Rare</vt:lpstr>
      <vt:lpstr>Fixed Satellite Service Analysis Review</vt:lpstr>
      <vt:lpstr>Responses to Fixed Satellite Service Incumbents</vt:lpstr>
      <vt:lpstr>The Goal of the RKF Study</vt:lpstr>
      <vt:lpstr>Thank you</vt:lpstr>
    </vt:vector>
  </TitlesOfParts>
  <Company>Qualcomm Incorporated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Template</dc:title>
  <dc:creator>tyucek@qca.qualcomm.com</dc:creator>
  <cp:keywords>CTPClassification=CTP_PUBLIC:VisualMarkings=</cp:keywords>
  <cp:lastModifiedBy>Alexandra B. Green</cp:lastModifiedBy>
  <cp:revision>263</cp:revision>
  <cp:lastPrinted>2018-04-06T18:03:00Z</cp:lastPrinted>
  <dcterms:created xsi:type="dcterms:W3CDTF">2015-04-10T03:39:47Z</dcterms:created>
  <dcterms:modified xsi:type="dcterms:W3CDTF">2018-05-29T18:04:19Z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TitusGUID">
    <vt:lpwstr>9f7e3025-8b8f-434d-be27-5b343bf2885f</vt:lpwstr>
  </property>
  <property fmtid="{D5CDD505-2E9C-101B-9397-08002B2CF9AE}" pid="4" name="CTP_TimeStamp">
    <vt:lpwstr>2018-04-05 21:12:45Z</vt:lpwstr>
  </property>
  <property fmtid="{D5CDD505-2E9C-101B-9397-08002B2CF9AE}" pid="5" name="CTP_BU">
    <vt:lpwstr>NA</vt:lpwstr>
  </property>
  <property fmtid="{D5CDD505-2E9C-101B-9397-08002B2CF9AE}" pid="6" name="CTP_IDSID">
    <vt:lpwstr>NA</vt:lpwstr>
  </property>
  <property fmtid="{D5CDD505-2E9C-101B-9397-08002B2CF9AE}" pid="7" name="CTP_WWID">
    <vt:lpwstr>NA</vt:lpwstr>
  </property>
  <property fmtid="{D5CDD505-2E9C-101B-9397-08002B2CF9AE}" pid="8" name="CTPClassification">
    <vt:lpwstr>CTP_PUBLIC</vt:lpwstr>
  </property>
</Properties>
</file>