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AF672B-576B-4B85-8FE8-B695DFFD5BA3}" type="datetimeFigureOut">
              <a:rPr lang="en-US" smtClean="0"/>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1096903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AF672B-576B-4B85-8FE8-B695DFFD5BA3}" type="datetimeFigureOut">
              <a:rPr lang="en-US" smtClean="0"/>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2272186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AF672B-576B-4B85-8FE8-B695DFFD5BA3}" type="datetimeFigureOut">
              <a:rPr lang="en-US" smtClean="0"/>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1401261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AF672B-576B-4B85-8FE8-B695DFFD5BA3}" type="datetimeFigureOut">
              <a:rPr lang="en-US" smtClean="0"/>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3398542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AF672B-576B-4B85-8FE8-B695DFFD5BA3}" type="datetimeFigureOut">
              <a:rPr lang="en-US" smtClean="0"/>
              <a:t>5/19/2017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2732719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AF672B-576B-4B85-8FE8-B695DFFD5BA3}" type="datetimeFigureOut">
              <a:rPr lang="en-US" smtClean="0"/>
              <a:t>5/19/2017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2210269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AF672B-576B-4B85-8FE8-B695DFFD5BA3}" type="datetimeFigureOut">
              <a:rPr lang="en-US" smtClean="0"/>
              <a:t>5/19/2017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159966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AF672B-576B-4B85-8FE8-B695DFFD5BA3}" type="datetimeFigureOut">
              <a:rPr lang="en-US" smtClean="0"/>
              <a:t>5/19/2017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398954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AF672B-576B-4B85-8FE8-B695DFFD5BA3}" type="datetimeFigureOut">
              <a:rPr lang="en-US" smtClean="0"/>
              <a:t>5/19/2017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1000579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AF672B-576B-4B85-8FE8-B695DFFD5BA3}" type="datetimeFigureOut">
              <a:rPr lang="en-US" smtClean="0"/>
              <a:t>5/19/2017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2704364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AF672B-576B-4B85-8FE8-B695DFFD5BA3}" type="datetimeFigureOut">
              <a:rPr lang="en-US" smtClean="0"/>
              <a:t>5/19/2017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5E4FEA-5AF4-4192-93F3-E941101EDFAD}" type="slidenum">
              <a:rPr lang="en-US" smtClean="0"/>
              <a:t>‹#›</a:t>
            </a:fld>
            <a:endParaRPr lang="en-US"/>
          </a:p>
        </p:txBody>
      </p:sp>
    </p:spTree>
    <p:extLst>
      <p:ext uri="{BB962C8B-B14F-4D97-AF65-F5344CB8AC3E}">
        <p14:creationId xmlns:p14="http://schemas.microsoft.com/office/powerpoint/2010/main" val="1642078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AF672B-576B-4B85-8FE8-B695DFFD5BA3}" type="datetimeFigureOut">
              <a:rPr lang="en-US" smtClean="0"/>
              <a:t>5/19/2017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5E4FEA-5AF4-4192-93F3-E941101EDFAD}" type="slidenum">
              <a:rPr lang="en-US" smtClean="0"/>
              <a:t>‹#›</a:t>
            </a:fld>
            <a:endParaRPr lang="en-US"/>
          </a:p>
        </p:txBody>
      </p:sp>
    </p:spTree>
    <p:extLst>
      <p:ext uri="{BB962C8B-B14F-4D97-AF65-F5344CB8AC3E}">
        <p14:creationId xmlns:p14="http://schemas.microsoft.com/office/powerpoint/2010/main" val="29096095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Policy on  Addition  and Deletion of ISP tiers from MBA Report</a:t>
            </a:r>
            <a:endParaRPr lang="en-US" dirty="0"/>
          </a:p>
        </p:txBody>
      </p:sp>
    </p:spTree>
    <p:extLst>
      <p:ext uri="{BB962C8B-B14F-4D97-AF65-F5344CB8AC3E}">
        <p14:creationId xmlns:p14="http://schemas.microsoft.com/office/powerpoint/2010/main" val="4214730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 Inclusion Policy</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minimum threshold required to include a </a:t>
            </a:r>
            <a:r>
              <a:rPr lang="en-US" dirty="0" smtClean="0"/>
              <a:t>speed tier </a:t>
            </a:r>
            <a:r>
              <a:rPr lang="en-US" dirty="0"/>
              <a:t>is 30,000 </a:t>
            </a:r>
            <a:r>
              <a:rPr lang="en-US" dirty="0" smtClean="0"/>
              <a:t>subscribers and </a:t>
            </a:r>
            <a:r>
              <a:rPr lang="en-US" dirty="0"/>
              <a:t>at least 5% of the subscriber base of the participating ISPs. This </a:t>
            </a:r>
            <a:r>
              <a:rPr lang="en-US" dirty="0" smtClean="0"/>
              <a:t>threshold is </a:t>
            </a:r>
            <a:r>
              <a:rPr lang="en-US" dirty="0"/>
              <a:t>in place to ensure that we are measuring the ISP’s most popular </a:t>
            </a:r>
            <a:r>
              <a:rPr lang="en-US" dirty="0" smtClean="0"/>
              <a:t>speed tiers and </a:t>
            </a:r>
            <a:r>
              <a:rPr lang="en-US" dirty="0"/>
              <a:t>that it is practical to recruit sufficient panelists</a:t>
            </a:r>
            <a:r>
              <a:rPr lang="en-US" dirty="0" smtClean="0"/>
              <a:t>.</a:t>
            </a:r>
          </a:p>
          <a:p>
            <a:r>
              <a:rPr lang="en-US" dirty="0" smtClean="0"/>
              <a:t>Tiers will be maintained, as required, with additional Whiteboxes while subscriber base remains about 30,000 subscribers </a:t>
            </a:r>
            <a:endParaRPr lang="en-US" dirty="0"/>
          </a:p>
        </p:txBody>
      </p:sp>
    </p:spTree>
    <p:extLst>
      <p:ext uri="{BB962C8B-B14F-4D97-AF65-F5344CB8AC3E}">
        <p14:creationId xmlns:p14="http://schemas.microsoft.com/office/powerpoint/2010/main" val="3649247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Tier Deletion Policy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SamKnows will delete a service tier from appearing in a report when the subscriber base for that tier falls below 30,000 subscribers</a:t>
            </a:r>
          </a:p>
          <a:p>
            <a:r>
              <a:rPr lang="en-US" dirty="0"/>
              <a:t>SamKnows will delete a service tier from appearing in a report </a:t>
            </a:r>
            <a:r>
              <a:rPr lang="en-US" dirty="0" smtClean="0"/>
              <a:t>if, despite all efforts by SamKnows and the ISP, </a:t>
            </a:r>
            <a:r>
              <a:rPr lang="en-US" dirty="0"/>
              <a:t>the panelists </a:t>
            </a:r>
            <a:r>
              <a:rPr lang="en-US" dirty="0" smtClean="0"/>
              <a:t>for that tier fall below </a:t>
            </a:r>
            <a:r>
              <a:rPr lang="en-US" dirty="0" smtClean="0"/>
              <a:t>the sample size that makes the results </a:t>
            </a:r>
            <a:r>
              <a:rPr lang="en-US" smtClean="0"/>
              <a:t>statistically valid. </a:t>
            </a:r>
            <a:r>
              <a:rPr lang="en-US" dirty="0" smtClean="0"/>
              <a:t>Note, new panelists will be sought for inclusion of this tier in future reports.</a:t>
            </a:r>
          </a:p>
          <a:p>
            <a:r>
              <a:rPr lang="en-US" dirty="0" smtClean="0"/>
              <a:t>Service tiers may change for other reasons, most notably, through technology upgrades or service alignments caused by mergers.  Such changes will be dealt with through the </a:t>
            </a:r>
            <a:r>
              <a:rPr lang="en-US" dirty="0"/>
              <a:t>validation </a:t>
            </a:r>
            <a:r>
              <a:rPr lang="en-US" dirty="0" smtClean="0"/>
              <a:t>process</a:t>
            </a:r>
          </a:p>
          <a:p>
            <a:r>
              <a:rPr lang="en-US" dirty="0" smtClean="0"/>
              <a:t>The </a:t>
            </a:r>
            <a:r>
              <a:rPr lang="en-US" dirty="0"/>
              <a:t>MBA report will, at a service provider’s request, denote those service tiers that are no longer being marketed, i.e., not open to new subscribers. The results for these tiers will, however, continue to be reported.</a:t>
            </a:r>
          </a:p>
          <a:p>
            <a:endParaRPr lang="en-US" dirty="0" smtClean="0"/>
          </a:p>
          <a:p>
            <a:endParaRPr lang="en-US" dirty="0" smtClean="0">
              <a:solidFill>
                <a:srgbClr val="FF0000"/>
              </a:solidFill>
            </a:endParaRPr>
          </a:p>
        </p:txBody>
      </p:sp>
    </p:spTree>
    <p:extLst>
      <p:ext uri="{BB962C8B-B14F-4D97-AF65-F5344CB8AC3E}">
        <p14:creationId xmlns:p14="http://schemas.microsoft.com/office/powerpoint/2010/main" val="77611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Upgrades</a:t>
            </a:r>
            <a:endParaRPr lang="en-US" dirty="0"/>
          </a:p>
        </p:txBody>
      </p:sp>
      <p:sp>
        <p:nvSpPr>
          <p:cNvPr id="3" name="Content Placeholder 2"/>
          <p:cNvSpPr>
            <a:spLocks noGrp="1"/>
          </p:cNvSpPr>
          <p:nvPr>
            <p:ph idx="1"/>
          </p:nvPr>
        </p:nvSpPr>
        <p:spPr>
          <a:xfrm>
            <a:off x="838200" y="1825625"/>
            <a:ext cx="10515600" cy="4632840"/>
          </a:xfrm>
        </p:spPr>
        <p:txBody>
          <a:bodyPr>
            <a:normAutofit fontScale="70000" lnSpcReduction="20000"/>
          </a:bodyPr>
          <a:lstStyle/>
          <a:p>
            <a:r>
              <a:rPr lang="en-US" dirty="0" smtClean="0"/>
              <a:t>Service upgrades can create a problem when it requires panelists to upgrade their modems to receive service at the new offered speeds.  </a:t>
            </a:r>
            <a:endParaRPr lang="en-US" dirty="0"/>
          </a:p>
          <a:p>
            <a:pPr lvl="1"/>
            <a:r>
              <a:rPr lang="en-US" dirty="0" smtClean="0"/>
              <a:t>Consumer equipment upgrades are beyond the full control of the service provider</a:t>
            </a:r>
          </a:p>
          <a:p>
            <a:pPr lvl="1"/>
            <a:r>
              <a:rPr lang="en-US" dirty="0" smtClean="0"/>
              <a:t>Panelists with legacy modems would impact measured performance of service providers</a:t>
            </a:r>
          </a:p>
          <a:p>
            <a:r>
              <a:rPr lang="en-US" dirty="0" smtClean="0"/>
              <a:t>The FCC policy regarding collection of data from panelists who have been offered service upgrades, but have not done so, has </a:t>
            </a:r>
            <a:r>
              <a:rPr lang="en-US" dirty="0"/>
              <a:t>been described in the 2014 MBA Report in the “Background and Overview” section under “Changes to Test Methodology</a:t>
            </a:r>
            <a:r>
              <a:rPr lang="en-US" dirty="0" smtClean="0"/>
              <a:t>” </a:t>
            </a:r>
          </a:p>
          <a:p>
            <a:pPr lvl="1"/>
            <a:r>
              <a:rPr lang="en-US" dirty="0" smtClean="0"/>
              <a:t>This was the result of discussion and agreements made at open MBA collaborative meetings (Oct. 23 and Nov. 13, 2016). </a:t>
            </a:r>
          </a:p>
          <a:p>
            <a:r>
              <a:rPr lang="en-US" dirty="0" smtClean="0"/>
              <a:t>The policy states that the results from panelists who have not upgraded their legacy modems (despite all efforts by the ISP to provide them with upgraded modems) will not be used in the MBA Report to measure the ISP’s broadband performance; provided that the ISP:</a:t>
            </a:r>
          </a:p>
          <a:p>
            <a:pPr lvl="1"/>
            <a:r>
              <a:rPr lang="en-US" dirty="0" smtClean="0"/>
              <a:t>Publicly discloses its upgrade policy</a:t>
            </a:r>
          </a:p>
          <a:p>
            <a:pPr lvl="1"/>
            <a:r>
              <a:rPr lang="en-US" dirty="0" smtClean="0"/>
              <a:t>Offers free upgrades to consumer’s who lease their modems</a:t>
            </a:r>
          </a:p>
          <a:p>
            <a:pPr lvl="1"/>
            <a:r>
              <a:rPr lang="en-US" dirty="0" smtClean="0"/>
              <a:t>Informs the FCC about results of their efforts to transition subscribers to new modems</a:t>
            </a:r>
          </a:p>
          <a:p>
            <a:pPr marL="457200" lvl="1" indent="0">
              <a:buNone/>
            </a:pPr>
            <a:r>
              <a:rPr lang="en-US" dirty="0" smtClean="0"/>
              <a:t>Note: We </a:t>
            </a:r>
            <a:r>
              <a:rPr lang="en-US" dirty="0"/>
              <a:t>would continue to collect data from </a:t>
            </a:r>
            <a:r>
              <a:rPr lang="en-US" dirty="0" smtClean="0"/>
              <a:t>panelists who have not upgraded their equipment but this data will only be used for the aggregated set of results that are taken across </a:t>
            </a:r>
            <a:r>
              <a:rPr lang="en-US" dirty="0"/>
              <a:t>all ISPs by </a:t>
            </a:r>
            <a:r>
              <a:rPr lang="en-US" dirty="0" smtClean="0"/>
              <a:t>technology.</a:t>
            </a:r>
            <a:endParaRPr lang="en-US" dirty="0"/>
          </a:p>
        </p:txBody>
      </p:sp>
    </p:spTree>
    <p:extLst>
      <p:ext uri="{BB962C8B-B14F-4D97-AF65-F5344CB8AC3E}">
        <p14:creationId xmlns:p14="http://schemas.microsoft.com/office/powerpoint/2010/main" val="29011608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739</TotalTime>
  <Words>473</Words>
  <Application>Microsoft Office PowerPoint</Application>
  <PresentationFormat>Widescreen</PresentationFormat>
  <Paragraphs>20</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Policy on  Addition  and Deletion of ISP tiers from MBA Report</vt:lpstr>
      <vt:lpstr>Tier Inclusion Policy</vt:lpstr>
      <vt:lpstr>Tier Deletion Policy</vt:lpstr>
      <vt:lpstr>Service Upgrades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on  Addition  and Deletion of ISP tiers from MBA Report</dc:title>
  <dc:creator>Rajender Razdan</dc:creator>
  <cp:lastModifiedBy>Rajender Razdan</cp:lastModifiedBy>
  <cp:revision>26</cp:revision>
  <cp:lastPrinted>2017-05-08T14:40:48Z</cp:lastPrinted>
  <dcterms:created xsi:type="dcterms:W3CDTF">2017-05-04T16:52:49Z</dcterms:created>
  <dcterms:modified xsi:type="dcterms:W3CDTF">2017-05-19T17:48:10Z</dcterms:modified>
</cp:coreProperties>
</file>