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0"/>
  </p:notesMasterIdLst>
  <p:sldIdLst>
    <p:sldId id="1038" r:id="rId2"/>
    <p:sldId id="1840" r:id="rId3"/>
    <p:sldId id="1827" r:id="rId4"/>
    <p:sldId id="1850" r:id="rId5"/>
    <p:sldId id="1789" r:id="rId6"/>
    <p:sldId id="1842" r:id="rId7"/>
    <p:sldId id="1843" r:id="rId8"/>
    <p:sldId id="1829" r:id="rId9"/>
    <p:sldId id="1830" r:id="rId10"/>
    <p:sldId id="1851" r:id="rId11"/>
    <p:sldId id="1844" r:id="rId12"/>
    <p:sldId id="1833" r:id="rId13"/>
    <p:sldId id="1845" r:id="rId14"/>
    <p:sldId id="1831" r:id="rId15"/>
    <p:sldId id="1832" r:id="rId16"/>
    <p:sldId id="1846" r:id="rId17"/>
    <p:sldId id="1834" r:id="rId18"/>
    <p:sldId id="1835" r:id="rId19"/>
    <p:sldId id="1836" r:id="rId20"/>
    <p:sldId id="1847" r:id="rId21"/>
    <p:sldId id="1837" r:id="rId22"/>
    <p:sldId id="1848" r:id="rId23"/>
    <p:sldId id="1838" r:id="rId24"/>
    <p:sldId id="1841" r:id="rId25"/>
    <p:sldId id="1849" r:id="rId26"/>
    <p:sldId id="1839" r:id="rId27"/>
    <p:sldId id="1852" r:id="rId28"/>
    <p:sldId id="275" r:id="rId2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432">
          <p15:clr>
            <a:srgbClr val="A4A3A4"/>
          </p15:clr>
        </p15:guide>
        <p15:guide id="2" orient="horz" pos="576">
          <p15:clr>
            <a:srgbClr val="A4A3A4"/>
          </p15:clr>
        </p15:guide>
        <p15:guide id="3" orient="horz" pos="2160">
          <p15:clr>
            <a:srgbClr val="A4A3A4"/>
          </p15:clr>
        </p15:guide>
        <p15:guide id="4" orient="horz" pos="4128">
          <p15:clr>
            <a:srgbClr val="A4A3A4"/>
          </p15:clr>
        </p15:guide>
        <p15:guide id="5" pos="384">
          <p15:clr>
            <a:srgbClr val="A4A3A4"/>
          </p15:clr>
        </p15:guide>
        <p15:guide id="6" pos="2880">
          <p15:clr>
            <a:srgbClr val="A4A3A4"/>
          </p15:clr>
        </p15:guide>
        <p15:guide id="7" pos="5568">
          <p15:clr>
            <a:srgbClr val="A4A3A4"/>
          </p15:clr>
        </p15:guide>
        <p15:guide id="8" pos="297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ernando _" initials="F_" lastIdx="7" clrIdx="0">
    <p:extLst>
      <p:ext uri="{19B8F6BF-5375-455C-9EA6-DF929625EA0E}">
        <p15:presenceInfo xmlns:p15="http://schemas.microsoft.com/office/powerpoint/2012/main" userId="438a7831a0e01a11" providerId="Windows Live"/>
      </p:ext>
    </p:extLst>
  </p:cmAuthor>
  <p:cmAuthor id="2" name="Mark Colwell" initials="MC" lastIdx="22" clrIdx="1">
    <p:extLst>
      <p:ext uri="{19B8F6BF-5375-455C-9EA6-DF929625EA0E}">
        <p15:presenceInfo xmlns:p15="http://schemas.microsoft.com/office/powerpoint/2012/main" userId="S-1-5-21-3798866868-1461698839-1152101647-3318" providerId="AD"/>
      </p:ext>
    </p:extLst>
  </p:cmAuthor>
  <p:cmAuthor id="3" name="Alicja Johnson" initials="AJ" lastIdx="10" clrIdx="4">
    <p:extLst>
      <p:ext uri="{19B8F6BF-5375-455C-9EA6-DF929625EA0E}">
        <p15:presenceInfo xmlns:p15="http://schemas.microsoft.com/office/powerpoint/2012/main" userId="24457deb5c4f85b3" providerId="Windows Live"/>
      </p:ext>
    </p:extLst>
  </p:cmAuthor>
  <p:cmAuthor id="4" name="Katherine Messier" initials="KM" lastIdx="17" clrIdx="3">
    <p:extLst>
      <p:ext uri="{19B8F6BF-5375-455C-9EA6-DF929625EA0E}">
        <p15:presenceInfo xmlns:p15="http://schemas.microsoft.com/office/powerpoint/2012/main" userId="S-1-5-21-112418703-1288383198-2055111136-11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8687" autoAdjust="0"/>
    <p:restoredTop sz="96412" autoAdjust="0"/>
  </p:normalViewPr>
  <p:slideViewPr>
    <p:cSldViewPr>
      <p:cViewPr varScale="1">
        <p:scale>
          <a:sx n="60" d="100"/>
          <a:sy n="60" d="100"/>
        </p:scale>
        <p:origin x="1800" y="48"/>
      </p:cViewPr>
      <p:guideLst>
        <p:guide orient="horz" pos="432"/>
        <p:guide orient="horz" pos="576"/>
        <p:guide orient="horz" pos="2160"/>
        <p:guide orient="horz" pos="4128"/>
        <p:guide pos="384"/>
        <p:guide pos="2880"/>
        <p:guide pos="5568"/>
        <p:guide pos="2976"/>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88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Commercial Provider</c:v>
                </c:pt>
              </c:strCache>
            </c:strRef>
          </c:tx>
          <c:spPr>
            <a:ln w="28575" cap="rnd">
              <a:solidFill>
                <a:schemeClr val="accent1"/>
              </a:solidFill>
              <a:round/>
            </a:ln>
            <a:effectLst/>
          </c:spPr>
          <c:marker>
            <c:symbol val="none"/>
          </c:marker>
          <c:cat>
            <c:numRef>
              <c:f>Sheet1!$A$2:$A$79</c:f>
              <c:numCache>
                <c:formatCode>General</c:formatCode>
                <c:ptCount val="7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numCache>
            </c:numRef>
          </c:cat>
          <c:val>
            <c:numRef>
              <c:f>Sheet1!$B$2:$B$79</c:f>
              <c:numCache>
                <c:formatCode>0.00%</c:formatCode>
                <c:ptCount val="78"/>
                <c:pt idx="0">
                  <c:v>0.53090000000000004</c:v>
                </c:pt>
                <c:pt idx="1">
                  <c:v>0.33960000000000001</c:v>
                </c:pt>
                <c:pt idx="2">
                  <c:v>0.28860000000000002</c:v>
                </c:pt>
                <c:pt idx="3">
                  <c:v>0.25409999999999999</c:v>
                </c:pt>
                <c:pt idx="4">
                  <c:v>0.1603</c:v>
                </c:pt>
                <c:pt idx="5">
                  <c:v>0.12709999999999999</c:v>
                </c:pt>
                <c:pt idx="6">
                  <c:v>0.12659999999999999</c:v>
                </c:pt>
                <c:pt idx="7">
                  <c:v>0.12640000000000001</c:v>
                </c:pt>
                <c:pt idx="8">
                  <c:v>0.12540000000000001</c:v>
                </c:pt>
                <c:pt idx="9">
                  <c:v>0.12540000000000001</c:v>
                </c:pt>
                <c:pt idx="10">
                  <c:v>0.12479999999999999</c:v>
                </c:pt>
                <c:pt idx="11">
                  <c:v>0.1217</c:v>
                </c:pt>
                <c:pt idx="12">
                  <c:v>0.1191</c:v>
                </c:pt>
                <c:pt idx="13">
                  <c:v>0.1168</c:v>
                </c:pt>
                <c:pt idx="14">
                  <c:v>0.11550000000000001</c:v>
                </c:pt>
                <c:pt idx="15">
                  <c:v>0.1135</c:v>
                </c:pt>
                <c:pt idx="16">
                  <c:v>0.1124</c:v>
                </c:pt>
                <c:pt idx="17">
                  <c:v>0.1115</c:v>
                </c:pt>
                <c:pt idx="18">
                  <c:v>0.11020000000000001</c:v>
                </c:pt>
                <c:pt idx="19">
                  <c:v>0.1055</c:v>
                </c:pt>
                <c:pt idx="20">
                  <c:v>0.1052</c:v>
                </c:pt>
                <c:pt idx="21">
                  <c:v>0.1042</c:v>
                </c:pt>
                <c:pt idx="22">
                  <c:v>0.10390000000000001</c:v>
                </c:pt>
                <c:pt idx="23">
                  <c:v>0.1024</c:v>
                </c:pt>
                <c:pt idx="24">
                  <c:v>9.8100000000000007E-2</c:v>
                </c:pt>
                <c:pt idx="25">
                  <c:v>9.7500000000000003E-2</c:v>
                </c:pt>
                <c:pt idx="26">
                  <c:v>9.74E-2</c:v>
                </c:pt>
                <c:pt idx="27">
                  <c:v>9.7299999999999998E-2</c:v>
                </c:pt>
                <c:pt idx="28">
                  <c:v>9.6600000000000005E-2</c:v>
                </c:pt>
                <c:pt idx="29">
                  <c:v>9.2799999999999994E-2</c:v>
                </c:pt>
                <c:pt idx="30">
                  <c:v>9.2700000000000005E-2</c:v>
                </c:pt>
                <c:pt idx="31">
                  <c:v>9.0399999999999994E-2</c:v>
                </c:pt>
                <c:pt idx="32">
                  <c:v>0.09</c:v>
                </c:pt>
                <c:pt idx="33">
                  <c:v>8.8599999999999998E-2</c:v>
                </c:pt>
                <c:pt idx="34">
                  <c:v>8.7999999999999995E-2</c:v>
                </c:pt>
                <c:pt idx="35">
                  <c:v>8.7800000000000003E-2</c:v>
                </c:pt>
                <c:pt idx="36">
                  <c:v>8.7400000000000005E-2</c:v>
                </c:pt>
                <c:pt idx="37">
                  <c:v>8.3500000000000005E-2</c:v>
                </c:pt>
                <c:pt idx="38">
                  <c:v>8.0699999999999994E-2</c:v>
                </c:pt>
                <c:pt idx="39">
                  <c:v>8.0100000000000005E-2</c:v>
                </c:pt>
                <c:pt idx="40">
                  <c:v>7.9000000000000001E-2</c:v>
                </c:pt>
                <c:pt idx="41">
                  <c:v>7.8799999999999995E-2</c:v>
                </c:pt>
                <c:pt idx="42">
                  <c:v>7.8600000000000003E-2</c:v>
                </c:pt>
                <c:pt idx="43">
                  <c:v>7.5899999999999995E-2</c:v>
                </c:pt>
                <c:pt idx="44">
                  <c:v>7.4999999999999997E-2</c:v>
                </c:pt>
                <c:pt idx="45">
                  <c:v>7.4499999999999997E-2</c:v>
                </c:pt>
                <c:pt idx="46">
                  <c:v>7.3400000000000007E-2</c:v>
                </c:pt>
                <c:pt idx="47">
                  <c:v>7.1999999999999995E-2</c:v>
                </c:pt>
                <c:pt idx="48">
                  <c:v>7.1900000000000006E-2</c:v>
                </c:pt>
                <c:pt idx="49">
                  <c:v>6.9500000000000006E-2</c:v>
                </c:pt>
                <c:pt idx="50">
                  <c:v>6.6799999999999998E-2</c:v>
                </c:pt>
                <c:pt idx="51">
                  <c:v>6.6699999999999995E-2</c:v>
                </c:pt>
                <c:pt idx="52">
                  <c:v>6.3600000000000004E-2</c:v>
                </c:pt>
                <c:pt idx="53">
                  <c:v>6.1199999999999997E-2</c:v>
                </c:pt>
                <c:pt idx="54">
                  <c:v>0.06</c:v>
                </c:pt>
                <c:pt idx="55">
                  <c:v>5.8999999999999997E-2</c:v>
                </c:pt>
                <c:pt idx="56">
                  <c:v>5.6300000000000003E-2</c:v>
                </c:pt>
                <c:pt idx="57">
                  <c:v>5.21E-2</c:v>
                </c:pt>
                <c:pt idx="58">
                  <c:v>5.1999999999999998E-2</c:v>
                </c:pt>
                <c:pt idx="59">
                  <c:v>3.9600000000000003E-2</c:v>
                </c:pt>
                <c:pt idx="60">
                  <c:v>3.9399999999999998E-2</c:v>
                </c:pt>
                <c:pt idx="61">
                  <c:v>3.5799999999999998E-2</c:v>
                </c:pt>
                <c:pt idx="62">
                  <c:v>3.4299999999999997E-2</c:v>
                </c:pt>
                <c:pt idx="63">
                  <c:v>3.3300000000000003E-2</c:v>
                </c:pt>
                <c:pt idx="64">
                  <c:v>3.2399999999999998E-2</c:v>
                </c:pt>
                <c:pt idx="65">
                  <c:v>3.1800000000000002E-2</c:v>
                </c:pt>
                <c:pt idx="66">
                  <c:v>6.1999999999999998E-3</c:v>
                </c:pt>
                <c:pt idx="67">
                  <c:v>2.9999999999999997E-4</c:v>
                </c:pt>
                <c:pt idx="68">
                  <c:v>-8.0000000000000002E-3</c:v>
                </c:pt>
                <c:pt idx="69">
                  <c:v>-8.1000000000000003E-2</c:v>
                </c:pt>
                <c:pt idx="70">
                  <c:v>-8.4900000000000003E-2</c:v>
                </c:pt>
                <c:pt idx="71">
                  <c:v>-9.35E-2</c:v>
                </c:pt>
                <c:pt idx="72">
                  <c:v>-0.1143</c:v>
                </c:pt>
                <c:pt idx="73">
                  <c:v>-0.1429</c:v>
                </c:pt>
                <c:pt idx="74">
                  <c:v>-0.22689999999999999</c:v>
                </c:pt>
                <c:pt idx="75">
                  <c:v>-0.39660000000000001</c:v>
                </c:pt>
                <c:pt idx="76">
                  <c:v>-0.42180000000000001</c:v>
                </c:pt>
                <c:pt idx="77">
                  <c:v>-0.43</c:v>
                </c:pt>
              </c:numCache>
            </c:numRef>
          </c:val>
          <c:smooth val="0"/>
          <c:extLst>
            <c:ext xmlns:c16="http://schemas.microsoft.com/office/drawing/2014/chart" uri="{C3380CC4-5D6E-409C-BE32-E72D297353CC}">
              <c16:uniqueId val="{00000000-561A-F144-A6AF-84B01D90619D}"/>
            </c:ext>
          </c:extLst>
        </c:ser>
        <c:ser>
          <c:idx val="1"/>
          <c:order val="1"/>
          <c:tx>
            <c:strRef>
              <c:f>Sheet1!$C$1</c:f>
              <c:strCache>
                <c:ptCount val="1"/>
                <c:pt idx="0">
                  <c:v>EBS Licensee</c:v>
                </c:pt>
              </c:strCache>
            </c:strRef>
          </c:tx>
          <c:spPr>
            <a:ln w="28575" cap="rnd">
              <a:solidFill>
                <a:schemeClr val="accent2"/>
              </a:solidFill>
              <a:round/>
            </a:ln>
            <a:effectLst/>
          </c:spPr>
          <c:marker>
            <c:symbol val="none"/>
          </c:marker>
          <c:cat>
            <c:numRef>
              <c:f>Sheet1!$A$2:$A$79</c:f>
              <c:numCache>
                <c:formatCode>General</c:formatCode>
                <c:ptCount val="78"/>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numCache>
            </c:numRef>
          </c:cat>
          <c:val>
            <c:numRef>
              <c:f>Sheet1!$C$2:$C$79</c:f>
              <c:numCache>
                <c:formatCode>0.00%</c:formatCode>
                <c:ptCount val="78"/>
                <c:pt idx="0">
                  <c:v>0.7452382477615227</c:v>
                </c:pt>
                <c:pt idx="1">
                  <c:v>0.48439614986276824</c:v>
                </c:pt>
                <c:pt idx="2">
                  <c:v>0.44957148649351075</c:v>
                </c:pt>
                <c:pt idx="3">
                  <c:v>0.40072354989514603</c:v>
                </c:pt>
                <c:pt idx="4">
                  <c:v>0.28372145146560368</c:v>
                </c:pt>
                <c:pt idx="5">
                  <c:v>0.28342113028518967</c:v>
                </c:pt>
                <c:pt idx="6">
                  <c:v>0.28169679099716549</c:v>
                </c:pt>
                <c:pt idx="7">
                  <c:v>0.28089989396431991</c:v>
                </c:pt>
                <c:pt idx="8">
                  <c:v>0.27773445071489333</c:v>
                </c:pt>
                <c:pt idx="9">
                  <c:v>0.27755757129832981</c:v>
                </c:pt>
                <c:pt idx="10">
                  <c:v>0.27548007659104945</c:v>
                </c:pt>
                <c:pt idx="11">
                  <c:v>0.26581273149056606</c:v>
                </c:pt>
                <c:pt idx="12">
                  <c:v>0.25759219007077094</c:v>
                </c:pt>
                <c:pt idx="13">
                  <c:v>0.25075542098397352</c:v>
                </c:pt>
                <c:pt idx="14">
                  <c:v>0.24706089796097985</c:v>
                </c:pt>
                <c:pt idx="15">
                  <c:v>0.24144344440796561</c:v>
                </c:pt>
                <c:pt idx="16">
                  <c:v>0.23834802495119556</c:v>
                </c:pt>
                <c:pt idx="17">
                  <c:v>0.23588865408158721</c:v>
                </c:pt>
                <c:pt idx="18">
                  <c:v>0.23235485126965116</c:v>
                </c:pt>
                <c:pt idx="19">
                  <c:v>0.22007516209302835</c:v>
                </c:pt>
                <c:pt idx="20">
                  <c:v>0.21939312096445529</c:v>
                </c:pt>
                <c:pt idx="21">
                  <c:v>0.2168624394631522</c:v>
                </c:pt>
                <c:pt idx="22">
                  <c:v>0.2159774995591901</c:v>
                </c:pt>
                <c:pt idx="23">
                  <c:v>0.21219264737334442</c:v>
                </c:pt>
                <c:pt idx="24">
                  <c:v>0.20179320598233863</c:v>
                </c:pt>
                <c:pt idx="25">
                  <c:v>0.20020859126416868</c:v>
                </c:pt>
                <c:pt idx="26">
                  <c:v>0.20005915876774161</c:v>
                </c:pt>
                <c:pt idx="27">
                  <c:v>0.19982243405545907</c:v>
                </c:pt>
                <c:pt idx="28">
                  <c:v>0.1981299889012087</c:v>
                </c:pt>
                <c:pt idx="29">
                  <c:v>0.18929099227780655</c:v>
                </c:pt>
                <c:pt idx="30">
                  <c:v>0.18915897931511205</c:v>
                </c:pt>
                <c:pt idx="31">
                  <c:v>0.18376838613563717</c:v>
                </c:pt>
                <c:pt idx="32">
                  <c:v>0.18293445270741104</c:v>
                </c:pt>
                <c:pt idx="33">
                  <c:v>0.17975388386827307</c:v>
                </c:pt>
                <c:pt idx="34">
                  <c:v>0.17852545867205083</c:v>
                </c:pt>
                <c:pt idx="35">
                  <c:v>0.17796436162198725</c:v>
                </c:pt>
                <c:pt idx="36">
                  <c:v>0.17706205727996016</c:v>
                </c:pt>
                <c:pt idx="37">
                  <c:v>0.16847000753238195</c:v>
                </c:pt>
                <c:pt idx="38">
                  <c:v>0.16252282280407226</c:v>
                </c:pt>
                <c:pt idx="39">
                  <c:v>0.16121581698731391</c:v>
                </c:pt>
                <c:pt idx="40">
                  <c:v>0.1589153854682519</c:v>
                </c:pt>
                <c:pt idx="41">
                  <c:v>0.1584413664688229</c:v>
                </c:pt>
                <c:pt idx="42">
                  <c:v>0.15813111456201234</c:v>
                </c:pt>
                <c:pt idx="43">
                  <c:v>0.1523689978930316</c:v>
                </c:pt>
                <c:pt idx="44">
                  <c:v>0.1503967254711509</c:v>
                </c:pt>
                <c:pt idx="45">
                  <c:v>0.1493894248356169</c:v>
                </c:pt>
                <c:pt idx="46">
                  <c:v>0.14712671608227135</c:v>
                </c:pt>
                <c:pt idx="47">
                  <c:v>0.14416273230030896</c:v>
                </c:pt>
                <c:pt idx="48">
                  <c:v>0.14405157874361052</c:v>
                </c:pt>
                <c:pt idx="49">
                  <c:v>0.1391208124206853</c:v>
                </c:pt>
                <c:pt idx="50">
                  <c:v>0.13607093139700011</c:v>
                </c:pt>
                <c:pt idx="51">
                  <c:v>0.13357099522071736</c:v>
                </c:pt>
                <c:pt idx="52">
                  <c:v>0.13348518259073106</c:v>
                </c:pt>
                <c:pt idx="53">
                  <c:v>0.12731838403080142</c:v>
                </c:pt>
                <c:pt idx="54">
                  <c:v>0.12002230561294747</c:v>
                </c:pt>
                <c:pt idx="55">
                  <c:v>0.11819597717944696</c:v>
                </c:pt>
                <c:pt idx="56">
                  <c:v>0.11270293474546023</c:v>
                </c:pt>
                <c:pt idx="57">
                  <c:v>0.1046539062904599</c:v>
                </c:pt>
                <c:pt idx="58">
                  <c:v>0.10432096679773206</c:v>
                </c:pt>
                <c:pt idx="59">
                  <c:v>0.10074445488391581</c:v>
                </c:pt>
                <c:pt idx="60">
                  <c:v>8.4979044401157333E-2</c:v>
                </c:pt>
                <c:pt idx="61">
                  <c:v>7.9961739896823092E-2</c:v>
                </c:pt>
                <c:pt idx="62">
                  <c:v>7.2991220297164316E-2</c:v>
                </c:pt>
                <c:pt idx="63">
                  <c:v>6.8131425012559976E-2</c:v>
                </c:pt>
                <c:pt idx="64">
                  <c:v>4.3536909778525867E-2</c:v>
                </c:pt>
                <c:pt idx="65">
                  <c:v>4.0522541320373362E-2</c:v>
                </c:pt>
                <c:pt idx="66">
                  <c:v>4.0001667387793871E-2</c:v>
                </c:pt>
                <c:pt idx="67">
                  <c:v>1.3179329938791895E-2</c:v>
                </c:pt>
                <c:pt idx="68">
                  <c:v>5.4567526961502022E-3</c:v>
                </c:pt>
                <c:pt idx="69">
                  <c:v>-1.1942052827554339E-2</c:v>
                </c:pt>
                <c:pt idx="70">
                  <c:v>-2.3640893710239586E-2</c:v>
                </c:pt>
                <c:pt idx="71">
                  <c:v>-4.1039079811087897E-2</c:v>
                </c:pt>
                <c:pt idx="72">
                  <c:v>-5.8863109270986591E-2</c:v>
                </c:pt>
                <c:pt idx="73">
                  <c:v>-7.0224587349903111E-2</c:v>
                </c:pt>
                <c:pt idx="74">
                  <c:v>-0.13815943181137547</c:v>
                </c:pt>
                <c:pt idx="75">
                  <c:v>-0.18169533531915349</c:v>
                </c:pt>
                <c:pt idx="76">
                  <c:v>-0.21106274825074611</c:v>
                </c:pt>
                <c:pt idx="77">
                  <c:v>-0.35108911690282785</c:v>
                </c:pt>
              </c:numCache>
            </c:numRef>
          </c:val>
          <c:smooth val="0"/>
          <c:extLst>
            <c:ext xmlns:c16="http://schemas.microsoft.com/office/drawing/2014/chart" uri="{C3380CC4-5D6E-409C-BE32-E72D297353CC}">
              <c16:uniqueId val="{00000001-561A-F144-A6AF-84B01D90619D}"/>
            </c:ext>
          </c:extLst>
        </c:ser>
        <c:dLbls>
          <c:showLegendKey val="0"/>
          <c:showVal val="0"/>
          <c:showCatName val="0"/>
          <c:showSerName val="0"/>
          <c:showPercent val="0"/>
          <c:showBubbleSize val="0"/>
        </c:dLbls>
        <c:smooth val="0"/>
        <c:axId val="345846360"/>
        <c:axId val="345845576"/>
      </c:lineChart>
      <c:catAx>
        <c:axId val="345846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345845576"/>
        <c:crosses val="autoZero"/>
        <c:auto val="1"/>
        <c:lblAlgn val="ctr"/>
        <c:lblOffset val="100"/>
        <c:noMultiLvlLbl val="0"/>
      </c:catAx>
      <c:valAx>
        <c:axId val="345845576"/>
        <c:scaling>
          <c:orientation val="minMax"/>
          <c:max val="0.60000000000000009"/>
          <c:min val="-0.5"/>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345846360"/>
        <c:crosses val="autoZero"/>
        <c:crossBetween val="between"/>
        <c:majorUnit val="0.1"/>
      </c:valAx>
      <c:spPr>
        <a:noFill/>
        <a:ln>
          <a:solidFill>
            <a:schemeClr val="tx1"/>
          </a:solidFill>
        </a:ln>
        <a:effectLst/>
      </c:spPr>
    </c:plotArea>
    <c:legend>
      <c:legendPos val="b"/>
      <c:overlay val="0"/>
      <c:spPr>
        <a:noFill/>
        <a:ln>
          <a:solidFill>
            <a:schemeClr val="tx1"/>
          </a:solid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1EAF7F8-0BA9-5249-83EC-795E0D561F8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3" name="Date Placeholder 2">
            <a:extLst>
              <a:ext uri="{FF2B5EF4-FFF2-40B4-BE49-F238E27FC236}">
                <a16:creationId xmlns:a16="http://schemas.microsoft.com/office/drawing/2014/main" id="{3A87EB52-8964-3241-896A-59478CFC24DC}"/>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anose="020F0502020204030204" pitchFamily="34" charset="0"/>
              </a:defRPr>
            </a:lvl1pPr>
          </a:lstStyle>
          <a:p>
            <a:fld id="{61DAC867-F667-504E-8E28-4C383177B05A}" type="datetimeFigureOut">
              <a:rPr lang="en-US" altLang="en-US"/>
              <a:pPr/>
              <a:t>6/14/2019</a:t>
            </a:fld>
            <a:endParaRPr lang="en-US" altLang="en-US" dirty="0"/>
          </a:p>
        </p:txBody>
      </p:sp>
      <p:sp>
        <p:nvSpPr>
          <p:cNvPr id="4" name="Slide Image Placeholder 3">
            <a:extLst>
              <a:ext uri="{FF2B5EF4-FFF2-40B4-BE49-F238E27FC236}">
                <a16:creationId xmlns:a16="http://schemas.microsoft.com/office/drawing/2014/main" id="{CF0D2F73-4159-4347-8720-EB4A38408EBB}"/>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FE6DA649-BC7A-6A4F-872C-156F682CC315}"/>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101D00C-A95C-8445-B789-F171BBDE1450}"/>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7" name="Slide Number Placeholder 6">
            <a:extLst>
              <a:ext uri="{FF2B5EF4-FFF2-40B4-BE49-F238E27FC236}">
                <a16:creationId xmlns:a16="http://schemas.microsoft.com/office/drawing/2014/main" id="{33519BFC-0E14-444D-99F5-B6732084B5C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fld id="{131061CA-7F30-6644-A4B1-DC96B0ABF817}" type="slidenum">
              <a:rPr lang="en-US" altLang="en-US"/>
              <a:pPr/>
              <a:t>‹#›</a:t>
            </a:fld>
            <a:endParaRPr lang="en-US" altLang="en-US" dirty="0"/>
          </a:p>
        </p:txBody>
      </p:sp>
    </p:spTree>
    <p:extLst>
      <p:ext uri="{BB962C8B-B14F-4D97-AF65-F5344CB8AC3E}">
        <p14:creationId xmlns:p14="http://schemas.microsoft.com/office/powerpoint/2010/main" val="1309444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a:extLst>
              <a:ext uri="{FF2B5EF4-FFF2-40B4-BE49-F238E27FC236}">
                <a16:creationId xmlns:a16="http://schemas.microsoft.com/office/drawing/2014/main" id="{B3E49881-D3D6-4048-8A5C-1A68E5B1ACE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90B9917-C615-5B44-91D3-26BF61AB1BF6}" type="slidenum">
              <a:rPr lang="en-US" altLang="en-US" sz="1200"/>
              <a:pPr/>
              <a:t>1</a:t>
            </a:fld>
            <a:endParaRPr lang="en-US" altLang="en-US" sz="1200" dirty="0"/>
          </a:p>
        </p:txBody>
      </p:sp>
      <p:sp>
        <p:nvSpPr>
          <p:cNvPr id="16386" name="Rectangle 1026">
            <a:extLst>
              <a:ext uri="{FF2B5EF4-FFF2-40B4-BE49-F238E27FC236}">
                <a16:creationId xmlns:a16="http://schemas.microsoft.com/office/drawing/2014/main" id="{43D41E5A-3D25-A846-BDF4-23B96C9B7710}"/>
              </a:ext>
            </a:extLst>
          </p:cNvPr>
          <p:cNvSpPr>
            <a:spLocks noGrp="1" noRot="1" noChangeAspect="1" noChangeArrowheads="1" noTextEdit="1"/>
          </p:cNvSpPr>
          <p:nvPr>
            <p:ph type="sldImg"/>
          </p:nvPr>
        </p:nvSpPr>
        <p:spPr bwMode="auto">
          <a:xfrm>
            <a:off x="1144588"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Rectangle 1027">
            <a:extLst>
              <a:ext uri="{FF2B5EF4-FFF2-40B4-BE49-F238E27FC236}">
                <a16:creationId xmlns:a16="http://schemas.microsoft.com/office/drawing/2014/main" id="{46CD11FA-FFB9-C841-A26A-564A0F6DB3D0}"/>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CO" altLang="en-US">
              <a:latin typeface="Arial" panose="020B0604020202020204" pitchFamily="34" charset="0"/>
            </a:endParaRPr>
          </a:p>
        </p:txBody>
      </p:sp>
    </p:spTree>
    <p:extLst>
      <p:ext uri="{BB962C8B-B14F-4D97-AF65-F5344CB8AC3E}">
        <p14:creationId xmlns:p14="http://schemas.microsoft.com/office/powerpoint/2010/main" val="3956785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5"/>
          </p:nvPr>
        </p:nvSpPr>
        <p:spPr/>
        <p:txBody>
          <a:bodyPr/>
          <a:lstStyle/>
          <a:p>
            <a:fld id="{131061CA-7F30-6644-A4B1-DC96B0ABF817}" type="slidenum">
              <a:rPr lang="en-US" altLang="en-US" smtClean="0"/>
              <a:pPr/>
              <a:t>16</a:t>
            </a:fld>
            <a:endParaRPr lang="en-US" altLang="en-US" dirty="0"/>
          </a:p>
        </p:txBody>
      </p:sp>
    </p:spTree>
    <p:extLst>
      <p:ext uri="{BB962C8B-B14F-4D97-AF65-F5344CB8AC3E}">
        <p14:creationId xmlns:p14="http://schemas.microsoft.com/office/powerpoint/2010/main" val="388825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a:extLst>
              <a:ext uri="{FF2B5EF4-FFF2-40B4-BE49-F238E27FC236}">
                <a16:creationId xmlns:a16="http://schemas.microsoft.com/office/drawing/2014/main" id="{7E747EB5-6277-854C-81AB-3FC71BF455D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70DE967-CB67-B647-9837-8263DDA59203}" type="slidenum">
              <a:rPr lang="en-US" altLang="en-US" sz="1200"/>
              <a:pPr/>
              <a:t>28</a:t>
            </a:fld>
            <a:endParaRPr lang="en-US" altLang="en-US" sz="1200" dirty="0"/>
          </a:p>
        </p:txBody>
      </p:sp>
      <p:sp>
        <p:nvSpPr>
          <p:cNvPr id="46082" name="Rectangle 2">
            <a:extLst>
              <a:ext uri="{FF2B5EF4-FFF2-40B4-BE49-F238E27FC236}">
                <a16:creationId xmlns:a16="http://schemas.microsoft.com/office/drawing/2014/main" id="{2FCDA73B-5361-FD4E-9355-50F13896D5CC}"/>
              </a:ext>
            </a:extLst>
          </p:cNvPr>
          <p:cNvSpPr>
            <a:spLocks noGrp="1" noRot="1" noChangeAspect="1" noChangeArrowheads="1" noTextEdit="1"/>
          </p:cNvSpPr>
          <p:nvPr>
            <p:ph type="sldImg"/>
          </p:nvPr>
        </p:nvSpPr>
        <p:spPr bwMode="auto">
          <a:xfrm>
            <a:off x="1144588" y="685800"/>
            <a:ext cx="4573587"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Rectangle 3">
            <a:extLst>
              <a:ext uri="{FF2B5EF4-FFF2-40B4-BE49-F238E27FC236}">
                <a16:creationId xmlns:a16="http://schemas.microsoft.com/office/drawing/2014/main" id="{5B9C2633-D581-6148-9B9D-30391737A43C}"/>
              </a:ext>
            </a:extLst>
          </p:cNvPr>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CO" altLang="en-US">
              <a:latin typeface="Arial" panose="020B0604020202020204" pitchFamily="34" charset="0"/>
            </a:endParaRPr>
          </a:p>
        </p:txBody>
      </p:sp>
    </p:spTree>
    <p:extLst>
      <p:ext uri="{BB962C8B-B14F-4D97-AF65-F5344CB8AC3E}">
        <p14:creationId xmlns:p14="http://schemas.microsoft.com/office/powerpoint/2010/main" val="17393796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39BE84D7-6A66-E94F-BE21-F82C5275F0E7}"/>
              </a:ext>
            </a:extLst>
          </p:cNvPr>
          <p:cNvSpPr/>
          <p:nvPr userDrawn="1"/>
        </p:nvSpPr>
        <p:spPr>
          <a:xfrm>
            <a:off x="0" y="4833938"/>
            <a:ext cx="2239963" cy="987425"/>
          </a:xfrm>
          <a:prstGeom prst="rect">
            <a:avLst/>
          </a:prstGeom>
          <a:solidFill>
            <a:schemeClr val="accent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10">
            <a:extLst>
              <a:ext uri="{FF2B5EF4-FFF2-40B4-BE49-F238E27FC236}">
                <a16:creationId xmlns:a16="http://schemas.microsoft.com/office/drawing/2014/main" id="{40D22B00-27CF-9E49-9059-CCCC9467B94D}"/>
              </a:ext>
            </a:extLst>
          </p:cNvPr>
          <p:cNvSpPr/>
          <p:nvPr userDrawn="1"/>
        </p:nvSpPr>
        <p:spPr>
          <a:xfrm>
            <a:off x="2359025" y="4495800"/>
            <a:ext cx="6784975" cy="987425"/>
          </a:xfrm>
          <a:prstGeom prst="rect">
            <a:avLst/>
          </a:prstGeom>
          <a:solidFill>
            <a:schemeClr val="tx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accent1"/>
              </a:solidFill>
            </a:endParaRPr>
          </a:p>
        </p:txBody>
      </p:sp>
      <p:sp>
        <p:nvSpPr>
          <p:cNvPr id="10" name="Subtitle 8"/>
          <p:cNvSpPr>
            <a:spLocks noGrp="1"/>
          </p:cNvSpPr>
          <p:nvPr>
            <p:ph type="subTitle" idx="1"/>
          </p:nvPr>
        </p:nvSpPr>
        <p:spPr>
          <a:xfrm>
            <a:off x="2362200" y="5266944"/>
            <a:ext cx="6477000" cy="981456"/>
          </a:xfrm>
        </p:spPr>
        <p:txBody>
          <a:bodyPr lIns="182880" tIns="182880" rIns="182880" bIns="182880" anchor="ctr">
            <a:normAutofit/>
          </a:bodyPr>
          <a:lstStyle>
            <a:lvl1pPr marL="0" indent="0" algn="l">
              <a:buNone/>
              <a:defRPr sz="1600" b="1">
                <a:solidFill>
                  <a:schemeClr val="accent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dirty="0"/>
              <a:t>Click to edit Master subtitle style</a:t>
            </a:r>
          </a:p>
        </p:txBody>
      </p:sp>
      <p:sp>
        <p:nvSpPr>
          <p:cNvPr id="11" name="Title 7"/>
          <p:cNvSpPr>
            <a:spLocks noGrp="1"/>
          </p:cNvSpPr>
          <p:nvPr>
            <p:ph type="ctrTitle"/>
          </p:nvPr>
        </p:nvSpPr>
        <p:spPr>
          <a:xfrm>
            <a:off x="2362200" y="685800"/>
            <a:ext cx="6477000" cy="4572000"/>
          </a:xfrm>
        </p:spPr>
        <p:txBody>
          <a:bodyPr bIns="0"/>
          <a:lstStyle>
            <a:lvl1pPr>
              <a:lnSpc>
                <a:spcPts val="4400"/>
              </a:lnSpc>
              <a:defRPr sz="4400" b="0" cap="all" baseline="0">
                <a:solidFill>
                  <a:schemeClr val="tx2">
                    <a:lumMod val="25000"/>
                  </a:schemeClr>
                </a:solidFill>
              </a:defRPr>
            </a:lvl1pPr>
          </a:lstStyle>
          <a:p>
            <a:r>
              <a:rPr lang="en-US" dirty="0"/>
              <a:t>Click to edit Master title style</a:t>
            </a:r>
          </a:p>
        </p:txBody>
      </p:sp>
    </p:spTree>
    <p:extLst>
      <p:ext uri="{BB962C8B-B14F-4D97-AF65-F5344CB8AC3E}">
        <p14:creationId xmlns:p14="http://schemas.microsoft.com/office/powerpoint/2010/main" val="96118907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B76CF0-741A-604B-AC37-E768EEE85A70}"/>
              </a:ext>
            </a:extLst>
          </p:cNvPr>
          <p:cNvSpPr>
            <a:spLocks noGrp="1"/>
          </p:cNvSpPr>
          <p:nvPr>
            <p:ph type="dt" sz="half" idx="10"/>
          </p:nvPr>
        </p:nvSpPr>
        <p:spPr>
          <a:xfrm>
            <a:off x="6096000" y="6248400"/>
            <a:ext cx="26670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Tw Cen MT" panose="020B0602020104020603" pitchFamily="34" charset="77"/>
              </a:defRPr>
            </a:lvl1pPr>
          </a:lstStyle>
          <a:p>
            <a:fld id="{2E020596-5CCE-5B49-A79F-58AA96E19E6F}" type="datetimeFigureOut">
              <a:rPr lang="en-US" altLang="en-US"/>
              <a:pPr/>
              <a:t>6/14/2019</a:t>
            </a:fld>
            <a:endParaRPr lang="en-US" altLang="en-US" dirty="0"/>
          </a:p>
        </p:txBody>
      </p:sp>
      <p:sp>
        <p:nvSpPr>
          <p:cNvPr id="5" name="Footer Placeholder 4">
            <a:extLst>
              <a:ext uri="{FF2B5EF4-FFF2-40B4-BE49-F238E27FC236}">
                <a16:creationId xmlns:a16="http://schemas.microsoft.com/office/drawing/2014/main" id="{750CBBEC-6A07-6B41-8CF5-D896D5A44919}"/>
              </a:ext>
            </a:extLst>
          </p:cNvPr>
          <p:cNvSpPr>
            <a:spLocks noGrp="1"/>
          </p:cNvSpPr>
          <p:nvPr>
            <p:ph type="ftr" sz="quarter" idx="11"/>
          </p:nvPr>
        </p:nvSpPr>
        <p:spPr>
          <a:xfrm>
            <a:off x="609600" y="6248400"/>
            <a:ext cx="5421313" cy="365125"/>
          </a:xfrm>
          <a:prstGeom prst="rect">
            <a:avLst/>
          </a:prstGeom>
        </p:spPr>
        <p:txBody>
          <a:bodyPr/>
          <a:lstStyle>
            <a:lvl1pPr eaLnBrk="1" fontAlgn="auto" hangingPunct="1">
              <a:spcBef>
                <a:spcPts val="0"/>
              </a:spcBef>
              <a:spcAft>
                <a:spcPts val="0"/>
              </a:spcAft>
              <a:defRPr>
                <a:latin typeface="+mn-lt"/>
                <a:ea typeface="+mn-ea"/>
                <a:cs typeface="+mn-cs"/>
              </a:defRPr>
            </a:lvl1pPr>
          </a:lstStyle>
          <a:p>
            <a:pPr>
              <a:defRPr/>
            </a:pPr>
            <a:endParaRPr lang="en-US" dirty="0"/>
          </a:p>
        </p:txBody>
      </p:sp>
      <p:sp>
        <p:nvSpPr>
          <p:cNvPr id="6" name="Slide Number Placeholder 5">
            <a:extLst>
              <a:ext uri="{FF2B5EF4-FFF2-40B4-BE49-F238E27FC236}">
                <a16:creationId xmlns:a16="http://schemas.microsoft.com/office/drawing/2014/main" id="{C44FD14B-7CD5-CD49-BE1A-87066F2B5DF9}"/>
              </a:ext>
            </a:extLst>
          </p:cNvPr>
          <p:cNvSpPr>
            <a:spLocks noGrp="1"/>
          </p:cNvSpPr>
          <p:nvPr>
            <p:ph type="sldNum" sz="quarter" idx="12"/>
          </p:nvPr>
        </p:nvSpPr>
        <p:spPr>
          <a:xfrm>
            <a:off x="0" y="1271588"/>
            <a:ext cx="533400" cy="244475"/>
          </a:xfrm>
        </p:spPr>
        <p:txBody>
          <a:bodyPr/>
          <a:lstStyle>
            <a:lvl1pPr>
              <a:defRPr/>
            </a:lvl1pPr>
          </a:lstStyle>
          <a:p>
            <a:fld id="{9575999C-98B1-DD47-961C-92B7BE81FF0A}" type="slidenum">
              <a:rPr lang="en-US" altLang="en-US"/>
              <a:pPr/>
              <a:t>‹#›</a:t>
            </a:fld>
            <a:endParaRPr lang="en-US" altLang="en-US" dirty="0"/>
          </a:p>
        </p:txBody>
      </p:sp>
    </p:spTree>
    <p:extLst>
      <p:ext uri="{BB962C8B-B14F-4D97-AF65-F5344CB8AC3E}">
        <p14:creationId xmlns:p14="http://schemas.microsoft.com/office/powerpoint/2010/main" val="15879664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46E42FE5-7649-1742-A113-ADE8CD6B8450}"/>
              </a:ext>
            </a:extLst>
          </p:cNvPr>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7">
            <a:extLst>
              <a:ext uri="{FF2B5EF4-FFF2-40B4-BE49-F238E27FC236}">
                <a16:creationId xmlns:a16="http://schemas.microsoft.com/office/drawing/2014/main" id="{B2485FFE-8EE8-6240-B1FA-6625EF33FE85}"/>
              </a:ext>
            </a:extLst>
          </p:cNvPr>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8">
            <a:extLst>
              <a:ext uri="{FF2B5EF4-FFF2-40B4-BE49-F238E27FC236}">
                <a16:creationId xmlns:a16="http://schemas.microsoft.com/office/drawing/2014/main" id="{B7996A22-E33F-6047-AFA5-70061947A2D4}"/>
              </a:ext>
            </a:extLst>
          </p:cNvPr>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2" name="Vertical Title 1"/>
          <p:cNvSpPr>
            <a:spLocks noGrp="1"/>
          </p:cNvSpPr>
          <p:nvPr>
            <p:ph type="title" orient="vert"/>
          </p:nvPr>
        </p:nvSpPr>
        <p:spPr>
          <a:xfrm>
            <a:off x="6553200" y="609600"/>
            <a:ext cx="20574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4954C772-EA43-264A-8240-5500156DBE24}"/>
              </a:ext>
            </a:extLst>
          </p:cNvPr>
          <p:cNvSpPr>
            <a:spLocks noGrp="1"/>
          </p:cNvSpPr>
          <p:nvPr>
            <p:ph type="dt" sz="half" idx="10"/>
          </p:nvPr>
        </p:nvSpPr>
        <p:spPr>
          <a:xfrm>
            <a:off x="6553200" y="6248400"/>
            <a:ext cx="22098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Tw Cen MT" panose="020B0602020104020603" pitchFamily="34" charset="77"/>
              </a:defRPr>
            </a:lvl1pPr>
          </a:lstStyle>
          <a:p>
            <a:fld id="{5F9850DB-8F97-2543-B11B-249098243D0B}" type="datetimeFigureOut">
              <a:rPr lang="en-US" altLang="en-US"/>
              <a:pPr/>
              <a:t>6/14/2019</a:t>
            </a:fld>
            <a:endParaRPr lang="en-US" altLang="en-US" dirty="0"/>
          </a:p>
        </p:txBody>
      </p:sp>
      <p:sp>
        <p:nvSpPr>
          <p:cNvPr id="8" name="Footer Placeholder 4">
            <a:extLst>
              <a:ext uri="{FF2B5EF4-FFF2-40B4-BE49-F238E27FC236}">
                <a16:creationId xmlns:a16="http://schemas.microsoft.com/office/drawing/2014/main" id="{28FEB4FC-34FD-B448-975E-CAE8D19CED85}"/>
              </a:ext>
            </a:extLst>
          </p:cNvPr>
          <p:cNvSpPr>
            <a:spLocks noGrp="1"/>
          </p:cNvSpPr>
          <p:nvPr>
            <p:ph type="ftr" sz="quarter" idx="11"/>
          </p:nvPr>
        </p:nvSpPr>
        <p:spPr>
          <a:xfrm>
            <a:off x="457200" y="6248400"/>
            <a:ext cx="5573713" cy="365125"/>
          </a:xfrm>
          <a:prstGeom prst="rect">
            <a:avLst/>
          </a:prstGeom>
        </p:spPr>
        <p:txBody>
          <a:bodyPr/>
          <a:lstStyle>
            <a:lvl1pPr eaLnBrk="1" fontAlgn="auto" hangingPunct="1">
              <a:spcBef>
                <a:spcPts val="0"/>
              </a:spcBef>
              <a:spcAft>
                <a:spcPts val="0"/>
              </a:spcAft>
              <a:defRPr>
                <a:latin typeface="+mn-lt"/>
                <a:ea typeface="+mn-ea"/>
                <a:cs typeface="+mn-cs"/>
              </a:defRPr>
            </a:lvl1pPr>
          </a:lstStyle>
          <a:p>
            <a:pPr>
              <a:defRPr/>
            </a:pPr>
            <a:endParaRPr lang="en-US" dirty="0"/>
          </a:p>
        </p:txBody>
      </p:sp>
      <p:sp>
        <p:nvSpPr>
          <p:cNvPr id="9" name="Slide Number Placeholder 5">
            <a:extLst>
              <a:ext uri="{FF2B5EF4-FFF2-40B4-BE49-F238E27FC236}">
                <a16:creationId xmlns:a16="http://schemas.microsoft.com/office/drawing/2014/main" id="{E9D4F5CB-8636-7C4B-BF9D-E3A8E403953E}"/>
              </a:ext>
            </a:extLst>
          </p:cNvPr>
          <p:cNvSpPr>
            <a:spLocks noGrp="1"/>
          </p:cNvSpPr>
          <p:nvPr>
            <p:ph type="sldNum" sz="quarter" idx="12"/>
          </p:nvPr>
        </p:nvSpPr>
        <p:spPr>
          <a:xfrm rot="5400000">
            <a:off x="5989638" y="144462"/>
            <a:ext cx="533400" cy="244475"/>
          </a:xfrm>
        </p:spPr>
        <p:txBody>
          <a:bodyPr/>
          <a:lstStyle>
            <a:lvl1pPr>
              <a:defRPr/>
            </a:lvl1pPr>
          </a:lstStyle>
          <a:p>
            <a:fld id="{EFC30CFB-499C-6748-A346-C3C013F7EA7F}" type="slidenum">
              <a:rPr lang="en-US" altLang="en-US"/>
              <a:pPr/>
              <a:t>‹#›</a:t>
            </a:fld>
            <a:endParaRPr lang="en-US" altLang="en-US" dirty="0"/>
          </a:p>
        </p:txBody>
      </p:sp>
    </p:spTree>
    <p:extLst>
      <p:ext uri="{BB962C8B-B14F-4D97-AF65-F5344CB8AC3E}">
        <p14:creationId xmlns:p14="http://schemas.microsoft.com/office/powerpoint/2010/main" val="1140526438"/>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elfolie">
    <p:spTree>
      <p:nvGrpSpPr>
        <p:cNvPr id="1" name=""/>
        <p:cNvGrpSpPr/>
        <p:nvPr/>
      </p:nvGrpSpPr>
      <p:grpSpPr>
        <a:xfrm>
          <a:off x="0" y="0"/>
          <a:ext cx="0" cy="0"/>
          <a:chOff x="0" y="0"/>
          <a:chExt cx="0" cy="0"/>
        </a:xfrm>
      </p:grpSpPr>
      <p:sp>
        <p:nvSpPr>
          <p:cNvPr id="139266" name="Rectangle 2"/>
          <p:cNvSpPr>
            <a:spLocks noGrp="1" noChangeArrowheads="1"/>
          </p:cNvSpPr>
          <p:nvPr>
            <p:ph type="ctrTitle" sz="quarter"/>
          </p:nvPr>
        </p:nvSpPr>
        <p:spPr>
          <a:xfrm>
            <a:off x="4060825" y="2286000"/>
            <a:ext cx="4573588" cy="2079625"/>
          </a:xfrm>
        </p:spPr>
        <p:txBody>
          <a:bodyPr lIns="91440" rIns="91440"/>
          <a:lstStyle>
            <a:lvl1pPr>
              <a:lnSpc>
                <a:spcPct val="110000"/>
              </a:lnSpc>
              <a:defRPr sz="2000">
                <a:latin typeface="Times" pitchFamily="18" charset="0"/>
              </a:defRPr>
            </a:lvl1pPr>
          </a:lstStyle>
          <a:p>
            <a:endParaRPr lang="es-CO"/>
          </a:p>
        </p:txBody>
      </p:sp>
    </p:spTree>
    <p:extLst>
      <p:ext uri="{BB962C8B-B14F-4D97-AF65-F5344CB8AC3E}">
        <p14:creationId xmlns:p14="http://schemas.microsoft.com/office/powerpoint/2010/main" val="18041512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2">
            <a:extLst>
              <a:ext uri="{FF2B5EF4-FFF2-40B4-BE49-F238E27FC236}">
                <a16:creationId xmlns:a16="http://schemas.microsoft.com/office/drawing/2014/main" id="{8EE4515B-0B1D-304C-B5CE-2967F90EA679}"/>
              </a:ext>
            </a:extLst>
          </p:cNvPr>
          <p:cNvSpPr>
            <a:spLocks noGrp="1" noChangeArrowheads="1"/>
          </p:cNvSpPr>
          <p:nvPr>
            <p:ph type="ftr" sz="quarter" idx="10"/>
          </p:nvPr>
        </p:nvSpPr>
        <p:spPr>
          <a:xfrm>
            <a:off x="2119313" y="6530975"/>
            <a:ext cx="4905375" cy="2508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Tw Cen MT" charset="0"/>
                <a:ea typeface="MS PGothic" charset="0"/>
                <a:cs typeface="MS PGothic" charset="0"/>
              </a:defRPr>
            </a:lvl1pPr>
          </a:lstStyle>
          <a:p>
            <a:pPr>
              <a:defRPr/>
            </a:pPr>
            <a:br>
              <a:rPr lang="en-US" dirty="0"/>
            </a:br>
            <a:r>
              <a:rPr lang="en-US" dirty="0"/>
              <a:t>- CONFIDENTIAL -</a:t>
            </a:r>
          </a:p>
        </p:txBody>
      </p:sp>
    </p:spTree>
    <p:extLst>
      <p:ext uri="{BB962C8B-B14F-4D97-AF65-F5344CB8AC3E}">
        <p14:creationId xmlns:p14="http://schemas.microsoft.com/office/powerpoint/2010/main" val="3134993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Slide Number Placeholder 10">
            <a:extLst>
              <a:ext uri="{FF2B5EF4-FFF2-40B4-BE49-F238E27FC236}">
                <a16:creationId xmlns:a16="http://schemas.microsoft.com/office/drawing/2014/main" id="{585F2982-9F49-E04F-B840-F90551B457A2}"/>
              </a:ext>
            </a:extLst>
          </p:cNvPr>
          <p:cNvSpPr txBox="1">
            <a:spLocks/>
          </p:cNvSpPr>
          <p:nvPr userDrawn="1"/>
        </p:nvSpPr>
        <p:spPr>
          <a:xfrm>
            <a:off x="6553200" y="6553200"/>
            <a:ext cx="2133600" cy="182563"/>
          </a:xfrm>
          <a:prstGeom prst="rect">
            <a:avLst/>
          </a:prstGeom>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B96173D-BC5A-D145-8BD9-CBAF4EC4E9B5}" type="slidenum">
              <a:rPr lang="en-US" altLang="en-US" sz="1000" b="1">
                <a:solidFill>
                  <a:srgbClr val="7F7F7F"/>
                </a:solidFill>
                <a:latin typeface="Calibri" panose="020F0502020204030204" pitchFamily="34" charset="0"/>
              </a:rPr>
              <a:pPr algn="r" eaLnBrk="1" hangingPunct="1"/>
              <a:t>‹#›</a:t>
            </a:fld>
            <a:endParaRPr lang="en-US" altLang="en-US" sz="1000" b="1" dirty="0">
              <a:solidFill>
                <a:srgbClr val="7F7F7F"/>
              </a:solidFill>
              <a:latin typeface="Calibri" panose="020F0502020204030204" pitchFamily="34" charset="0"/>
            </a:endParaRPr>
          </a:p>
        </p:txBody>
      </p:sp>
      <p:sp>
        <p:nvSpPr>
          <p:cNvPr id="5" name="Rectangle 8">
            <a:extLst>
              <a:ext uri="{FF2B5EF4-FFF2-40B4-BE49-F238E27FC236}">
                <a16:creationId xmlns:a16="http://schemas.microsoft.com/office/drawing/2014/main" id="{1C1F941B-CB44-EA4E-941D-32E6A36DAF97}"/>
              </a:ext>
            </a:extLst>
          </p:cNvPr>
          <p:cNvSpPr/>
          <p:nvPr userDrawn="1"/>
        </p:nvSpPr>
        <p:spPr>
          <a:xfrm>
            <a:off x="0" y="685800"/>
            <a:ext cx="533400" cy="4603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b="1" dirty="0"/>
          </a:p>
        </p:txBody>
      </p:sp>
      <p:sp>
        <p:nvSpPr>
          <p:cNvPr id="6" name="Rectangle 9">
            <a:extLst>
              <a:ext uri="{FF2B5EF4-FFF2-40B4-BE49-F238E27FC236}">
                <a16:creationId xmlns:a16="http://schemas.microsoft.com/office/drawing/2014/main" id="{5809EEEA-60BC-0646-9300-CE00A9E5EE0B}"/>
              </a:ext>
            </a:extLst>
          </p:cNvPr>
          <p:cNvSpPr/>
          <p:nvPr userDrawn="1"/>
        </p:nvSpPr>
        <p:spPr>
          <a:xfrm>
            <a:off x="590550" y="685800"/>
            <a:ext cx="8553450" cy="4603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b="1" dirty="0"/>
          </a:p>
        </p:txBody>
      </p:sp>
      <p:sp>
        <p:nvSpPr>
          <p:cNvPr id="11" name="Title Placeholder 21"/>
          <p:cNvSpPr>
            <a:spLocks noGrp="1"/>
          </p:cNvSpPr>
          <p:nvPr>
            <p:ph type="title"/>
          </p:nvPr>
        </p:nvSpPr>
        <p:spPr>
          <a:xfrm>
            <a:off x="609600" y="76200"/>
            <a:ext cx="8229600" cy="609600"/>
          </a:xfrm>
          <a:prstGeom prst="rect">
            <a:avLst/>
          </a:prstGeom>
        </p:spPr>
        <p:txBody>
          <a:bodyPr>
            <a:noAutofit/>
          </a:bodyPr>
          <a:lstStyle>
            <a:lvl1pPr>
              <a:lnSpc>
                <a:spcPts val="1800"/>
              </a:lnSpc>
              <a:defRPr sz="1600">
                <a:solidFill>
                  <a:schemeClr val="tx1">
                    <a:lumMod val="75000"/>
                    <a:lumOff val="25000"/>
                  </a:schemeClr>
                </a:solidFill>
              </a:defRPr>
            </a:lvl1pPr>
          </a:lstStyle>
          <a:p>
            <a:r>
              <a:rPr lang="en-US" dirty="0"/>
              <a:t>Click to edit Master title style</a:t>
            </a:r>
          </a:p>
        </p:txBody>
      </p:sp>
      <p:sp>
        <p:nvSpPr>
          <p:cNvPr id="13" name="Text Placeholder 12"/>
          <p:cNvSpPr>
            <a:spLocks noGrp="1"/>
          </p:cNvSpPr>
          <p:nvPr>
            <p:ph idx="1"/>
          </p:nvPr>
        </p:nvSpPr>
        <p:spPr>
          <a:xfrm>
            <a:off x="612648" y="914400"/>
            <a:ext cx="8226552" cy="5212080"/>
          </a:xfrm>
          <a:prstGeom prst="rect">
            <a:avLst/>
          </a:prstGeom>
        </p:spPr>
        <p:txBody>
          <a:bodyPr>
            <a:normAutofit/>
          </a:bodyPr>
          <a:lstStyle>
            <a:lvl1pPr marL="1588" indent="-1588" eaLnBrk="1" latinLnBrk="0" hangingPunct="1">
              <a:lnSpc>
                <a:spcPts val="1800"/>
              </a:lnSpc>
              <a:spcBef>
                <a:spcPts val="600"/>
              </a:spcBef>
              <a:defRPr sz="1600" cap="none" baseline="0">
                <a:solidFill>
                  <a:schemeClr val="tx1"/>
                </a:solidFill>
              </a:defRPr>
            </a:lvl1pPr>
            <a:lvl2pPr marL="457200" indent="-228600">
              <a:lnSpc>
                <a:spcPts val="1800"/>
              </a:lnSpc>
              <a:spcBef>
                <a:spcPts val="600"/>
              </a:spcBef>
              <a:buClr>
                <a:schemeClr val="accent1"/>
              </a:buClr>
              <a:buFont typeface="Wingdings" pitchFamily="2" charset="2"/>
              <a:buChar char="§"/>
              <a:defRPr sz="1400">
                <a:solidFill>
                  <a:schemeClr val="tx1"/>
                </a:solidFill>
                <a:latin typeface="Calibri" pitchFamily="34" charset="0"/>
                <a:cs typeface="Calibri" pitchFamily="34" charset="0"/>
              </a:defRPr>
            </a:lvl2pPr>
            <a:lvl3pPr marL="685800" indent="-228600">
              <a:lnSpc>
                <a:spcPts val="1800"/>
              </a:lnSpc>
              <a:spcBef>
                <a:spcPts val="600"/>
              </a:spcBef>
              <a:buClr>
                <a:schemeClr val="accent2"/>
              </a:buClr>
              <a:buFont typeface="Wingdings" pitchFamily="2" charset="2"/>
              <a:buChar char="§"/>
              <a:defRPr sz="1400">
                <a:solidFill>
                  <a:schemeClr val="tx1"/>
                </a:solidFill>
                <a:latin typeface="Calibri" pitchFamily="34" charset="0"/>
                <a:cs typeface="Calibri" pitchFamily="34" charset="0"/>
              </a:defRPr>
            </a:lvl3pPr>
            <a:lvl4pPr marL="914400" indent="-228600">
              <a:lnSpc>
                <a:spcPts val="1400"/>
              </a:lnSpc>
              <a:spcBef>
                <a:spcPts val="600"/>
              </a:spcBef>
              <a:buClr>
                <a:schemeClr val="accent3"/>
              </a:buClr>
              <a:buFont typeface="Calibri" pitchFamily="34" charset="0"/>
              <a:buChar char="&gt;"/>
              <a:defRPr sz="1200">
                <a:solidFill>
                  <a:schemeClr val="tx1"/>
                </a:solidFill>
                <a:latin typeface="Calibri" pitchFamily="34" charset="0"/>
                <a:cs typeface="Calibri" pitchFamily="34" charset="0"/>
              </a:defRPr>
            </a:lvl4pPr>
            <a:lvl5pPr marL="1143000" indent="-228600">
              <a:lnSpc>
                <a:spcPts val="1400"/>
              </a:lnSpc>
              <a:spcBef>
                <a:spcPts val="600"/>
              </a:spcBef>
              <a:buClr>
                <a:schemeClr val="accent4"/>
              </a:buClr>
              <a:buFont typeface="Syntax LT Std" pitchFamily="34" charset="0"/>
              <a:buChar char="–"/>
              <a:tabLst/>
              <a:defRPr sz="1200">
                <a:solidFill>
                  <a:schemeClr val="tx1"/>
                </a:solidFill>
                <a:latin typeface="Calibri" pitchFamily="34" charset="0"/>
                <a:cs typeface="Calibr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67798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1"/>
        </a:solidFill>
        <a:effectLst/>
      </p:bgPr>
    </p:bg>
    <p:spTree>
      <p:nvGrpSpPr>
        <p:cNvPr id="1" name=""/>
        <p:cNvGrpSpPr/>
        <p:nvPr/>
      </p:nvGrpSpPr>
      <p:grpSpPr>
        <a:xfrm>
          <a:off x="0" y="0"/>
          <a:ext cx="0" cy="0"/>
          <a:chOff x="0" y="0"/>
          <a:chExt cx="0" cy="0"/>
        </a:xfrm>
      </p:grpSpPr>
      <p:sp>
        <p:nvSpPr>
          <p:cNvPr id="4" name="Rectangle 7">
            <a:extLst>
              <a:ext uri="{FF2B5EF4-FFF2-40B4-BE49-F238E27FC236}">
                <a16:creationId xmlns:a16="http://schemas.microsoft.com/office/drawing/2014/main" id="{6156CB40-41EE-7749-9332-46278D3DF26C}"/>
              </a:ext>
            </a:extLst>
          </p:cNvPr>
          <p:cNvSpPr/>
          <p:nvPr userDrawn="1"/>
        </p:nvSpPr>
        <p:spPr>
          <a:xfrm>
            <a:off x="0" y="2271713"/>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Rectangle 8">
            <a:extLst>
              <a:ext uri="{FF2B5EF4-FFF2-40B4-BE49-F238E27FC236}">
                <a16:creationId xmlns:a16="http://schemas.microsoft.com/office/drawing/2014/main" id="{7D447601-C88F-E746-89DA-48058D377813}"/>
              </a:ext>
            </a:extLst>
          </p:cNvPr>
          <p:cNvSpPr/>
          <p:nvPr userDrawn="1"/>
        </p:nvSpPr>
        <p:spPr>
          <a:xfrm>
            <a:off x="1371600" y="1600200"/>
            <a:ext cx="7772400" cy="990600"/>
          </a:xfrm>
          <a:prstGeom prst="rect">
            <a:avLst/>
          </a:prstGeom>
          <a:solidFill>
            <a:schemeClr val="bg1"/>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Text Placeholder 2"/>
          <p:cNvSpPr>
            <a:spLocks noGrp="1"/>
          </p:cNvSpPr>
          <p:nvPr>
            <p:ph type="body" idx="1"/>
          </p:nvPr>
        </p:nvSpPr>
        <p:spPr>
          <a:xfrm>
            <a:off x="1371600" y="2743200"/>
            <a:ext cx="7123113" cy="3429000"/>
          </a:xfrm>
        </p:spPr>
        <p:txBody>
          <a:bodyPr lIns="91440" tIns="91440" rIns="91440" bIns="91440">
            <a:normAutofit/>
          </a:bodyPr>
          <a:lstStyle>
            <a:lvl1pPr marL="0" indent="0">
              <a:buNone/>
              <a:defRPr sz="1600" b="0">
                <a:solidFill>
                  <a:schemeClr val="bg2">
                    <a:lumMod val="2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dirty="0"/>
              <a:t>Click to edit Master text styles</a:t>
            </a:r>
          </a:p>
        </p:txBody>
      </p:sp>
      <p:sp>
        <p:nvSpPr>
          <p:cNvPr id="9" name="Title 1"/>
          <p:cNvSpPr>
            <a:spLocks noGrp="1"/>
          </p:cNvSpPr>
          <p:nvPr>
            <p:ph type="title"/>
          </p:nvPr>
        </p:nvSpPr>
        <p:spPr>
          <a:xfrm>
            <a:off x="1371600" y="1600200"/>
            <a:ext cx="7620000" cy="990600"/>
          </a:xfrm>
        </p:spPr>
        <p:txBody>
          <a:bodyPr lIns="91440" tIns="91440" rIns="91440" bIns="91440"/>
          <a:lstStyle>
            <a:lvl1pPr algn="l">
              <a:buNone/>
              <a:defRPr sz="2000" b="1" cap="all" baseline="0">
                <a:solidFill>
                  <a:schemeClr val="accent2"/>
                </a:solidFill>
              </a:defRPr>
            </a:lvl1pPr>
          </a:lstStyle>
          <a:p>
            <a:r>
              <a:rPr lang="en-US" dirty="0"/>
              <a:t>Click to edit Master title style</a:t>
            </a:r>
          </a:p>
        </p:txBody>
      </p:sp>
    </p:spTree>
    <p:extLst>
      <p:ext uri="{BB962C8B-B14F-4D97-AF65-F5344CB8AC3E}">
        <p14:creationId xmlns:p14="http://schemas.microsoft.com/office/powerpoint/2010/main" val="150726594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lide Number Placeholder 10">
            <a:extLst>
              <a:ext uri="{FF2B5EF4-FFF2-40B4-BE49-F238E27FC236}">
                <a16:creationId xmlns:a16="http://schemas.microsoft.com/office/drawing/2014/main" id="{E1026974-5A21-0540-B281-2F0915A96D45}"/>
              </a:ext>
            </a:extLst>
          </p:cNvPr>
          <p:cNvSpPr txBox="1">
            <a:spLocks/>
          </p:cNvSpPr>
          <p:nvPr userDrawn="1"/>
        </p:nvSpPr>
        <p:spPr>
          <a:xfrm>
            <a:off x="6553200" y="6553200"/>
            <a:ext cx="2133600" cy="182563"/>
          </a:xfrm>
          <a:prstGeom prst="rect">
            <a:avLst/>
          </a:prstGeom>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F887D2D6-1CD4-E94F-B5CF-3FDD4344E2C8}" type="slidenum">
              <a:rPr lang="en-US" altLang="en-US" sz="1000" b="1">
                <a:solidFill>
                  <a:srgbClr val="7F7F7F"/>
                </a:solidFill>
                <a:latin typeface="Calibri" panose="020F0502020204030204" pitchFamily="34" charset="0"/>
              </a:rPr>
              <a:pPr algn="r" eaLnBrk="1" hangingPunct="1"/>
              <a:t>‹#›</a:t>
            </a:fld>
            <a:endParaRPr lang="en-US" altLang="en-US" sz="1000" b="1" dirty="0">
              <a:solidFill>
                <a:srgbClr val="7F7F7F"/>
              </a:solidFill>
              <a:latin typeface="Calibri" panose="020F0502020204030204" pitchFamily="34" charset="0"/>
            </a:endParaRPr>
          </a:p>
        </p:txBody>
      </p:sp>
      <p:sp>
        <p:nvSpPr>
          <p:cNvPr id="6" name="Rectangle 13">
            <a:extLst>
              <a:ext uri="{FF2B5EF4-FFF2-40B4-BE49-F238E27FC236}">
                <a16:creationId xmlns:a16="http://schemas.microsoft.com/office/drawing/2014/main" id="{DF3EA4E9-B2DD-904C-96D7-B1D3F5BC5CD3}"/>
              </a:ext>
            </a:extLst>
          </p:cNvPr>
          <p:cNvSpPr/>
          <p:nvPr userDrawn="1"/>
        </p:nvSpPr>
        <p:spPr>
          <a:xfrm>
            <a:off x="0" y="685800"/>
            <a:ext cx="533400" cy="4603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b="1" dirty="0"/>
          </a:p>
        </p:txBody>
      </p:sp>
      <p:sp>
        <p:nvSpPr>
          <p:cNvPr id="7" name="Rectangle 14">
            <a:extLst>
              <a:ext uri="{FF2B5EF4-FFF2-40B4-BE49-F238E27FC236}">
                <a16:creationId xmlns:a16="http://schemas.microsoft.com/office/drawing/2014/main" id="{F3881815-EF67-984E-8D0A-1DD9C25B5C9F}"/>
              </a:ext>
            </a:extLst>
          </p:cNvPr>
          <p:cNvSpPr/>
          <p:nvPr userDrawn="1"/>
        </p:nvSpPr>
        <p:spPr>
          <a:xfrm>
            <a:off x="590550" y="685800"/>
            <a:ext cx="8553450" cy="4603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b="1" dirty="0"/>
          </a:p>
        </p:txBody>
      </p:sp>
      <p:sp>
        <p:nvSpPr>
          <p:cNvPr id="2" name="Title 1"/>
          <p:cNvSpPr>
            <a:spLocks noGrp="1"/>
          </p:cNvSpPr>
          <p:nvPr>
            <p:ph type="title"/>
          </p:nvPr>
        </p:nvSpPr>
        <p:spPr/>
        <p:txBody>
          <a:bodyPr/>
          <a:lstStyle>
            <a:lvl1pPr>
              <a:lnSpc>
                <a:spcPts val="1800"/>
              </a:lnSpc>
              <a:defRPr sz="1600">
                <a:solidFill>
                  <a:schemeClr val="tx1">
                    <a:lumMod val="75000"/>
                    <a:lumOff val="25000"/>
                  </a:schemeClr>
                </a:solidFill>
              </a:defRPr>
            </a:lvl1pPr>
          </a:lstStyle>
          <a:p>
            <a:r>
              <a:rPr lang="en-US" dirty="0"/>
              <a:t>Click to edit Master title style</a:t>
            </a:r>
          </a:p>
        </p:txBody>
      </p:sp>
      <p:sp>
        <p:nvSpPr>
          <p:cNvPr id="9" name="Content Placeholder 8"/>
          <p:cNvSpPr>
            <a:spLocks noGrp="1"/>
          </p:cNvSpPr>
          <p:nvPr>
            <p:ph sz="quarter" idx="1"/>
          </p:nvPr>
        </p:nvSpPr>
        <p:spPr>
          <a:xfrm>
            <a:off x="609600" y="914400"/>
            <a:ext cx="3886200" cy="524716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2"/>
          </p:nvPr>
        </p:nvSpPr>
        <p:spPr>
          <a:xfrm>
            <a:off x="4844901" y="914400"/>
            <a:ext cx="3886200" cy="524716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1381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4800600" y="2438400"/>
            <a:ext cx="3886200" cy="3581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a:t>Click to edit Master text styles</a:t>
            </a:r>
          </a:p>
        </p:txBody>
      </p:sp>
      <p:sp>
        <p:nvSpPr>
          <p:cNvPr id="7" name="Date Placeholder 9">
            <a:extLst>
              <a:ext uri="{FF2B5EF4-FFF2-40B4-BE49-F238E27FC236}">
                <a16:creationId xmlns:a16="http://schemas.microsoft.com/office/drawing/2014/main" id="{3EFF15D1-2BC4-0046-B238-47B64989BA35}"/>
              </a:ext>
            </a:extLst>
          </p:cNvPr>
          <p:cNvSpPr>
            <a:spLocks noGrp="1"/>
          </p:cNvSpPr>
          <p:nvPr>
            <p:ph type="dt" sz="half" idx="10"/>
          </p:nvPr>
        </p:nvSpPr>
        <p:spPr>
          <a:xfrm>
            <a:off x="6096000" y="6248400"/>
            <a:ext cx="26670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Tw Cen MT" panose="020B0602020104020603" pitchFamily="34" charset="77"/>
              </a:defRPr>
            </a:lvl1pPr>
          </a:lstStyle>
          <a:p>
            <a:fld id="{99627082-F8D3-F943-B843-8A0FC87263FE}" type="datetimeFigureOut">
              <a:rPr lang="en-US" altLang="en-US"/>
              <a:pPr/>
              <a:t>6/14/2019</a:t>
            </a:fld>
            <a:endParaRPr lang="en-US" altLang="en-US" dirty="0"/>
          </a:p>
        </p:txBody>
      </p:sp>
      <p:sp>
        <p:nvSpPr>
          <p:cNvPr id="8" name="Slide Number Placeholder 11">
            <a:extLst>
              <a:ext uri="{FF2B5EF4-FFF2-40B4-BE49-F238E27FC236}">
                <a16:creationId xmlns:a16="http://schemas.microsoft.com/office/drawing/2014/main" id="{AC558AD1-1DC1-3A40-BC42-DDAD6BCCC0D8}"/>
              </a:ext>
            </a:extLst>
          </p:cNvPr>
          <p:cNvSpPr>
            <a:spLocks noGrp="1"/>
          </p:cNvSpPr>
          <p:nvPr>
            <p:ph type="sldNum" sz="quarter" idx="11"/>
          </p:nvPr>
        </p:nvSpPr>
        <p:spPr>
          <a:xfrm>
            <a:off x="0" y="1271588"/>
            <a:ext cx="533400" cy="244475"/>
          </a:xfrm>
        </p:spPr>
        <p:txBody>
          <a:bodyPr/>
          <a:lstStyle>
            <a:lvl1pPr>
              <a:defRPr/>
            </a:lvl1pPr>
          </a:lstStyle>
          <a:p>
            <a:fld id="{07F9FC40-9277-6A4F-A671-0127854F7358}" type="slidenum">
              <a:rPr lang="en-US" altLang="en-US"/>
              <a:pPr/>
              <a:t>‹#›</a:t>
            </a:fld>
            <a:endParaRPr lang="en-US" altLang="en-US" dirty="0"/>
          </a:p>
        </p:txBody>
      </p:sp>
      <p:sp>
        <p:nvSpPr>
          <p:cNvPr id="9" name="Footer Placeholder 13">
            <a:extLst>
              <a:ext uri="{FF2B5EF4-FFF2-40B4-BE49-F238E27FC236}">
                <a16:creationId xmlns:a16="http://schemas.microsoft.com/office/drawing/2014/main" id="{0499F307-0A64-A645-BCF8-88DC20210C72}"/>
              </a:ext>
            </a:extLst>
          </p:cNvPr>
          <p:cNvSpPr>
            <a:spLocks noGrp="1"/>
          </p:cNvSpPr>
          <p:nvPr>
            <p:ph type="ftr" sz="quarter" idx="12"/>
          </p:nvPr>
        </p:nvSpPr>
        <p:spPr>
          <a:xfrm>
            <a:off x="609600" y="6248400"/>
            <a:ext cx="5421313" cy="365125"/>
          </a:xfrm>
          <a:prstGeom prst="rect">
            <a:avLst/>
          </a:prstGeom>
        </p:spPr>
        <p:txBody>
          <a:bodyPr rtlCol="0"/>
          <a:lstStyle>
            <a:lvl1pPr eaLnBrk="1" fontAlgn="auto" hangingPunct="1">
              <a:spcBef>
                <a:spcPts val="0"/>
              </a:spcBef>
              <a:spcAft>
                <a:spcPts val="0"/>
              </a:spcAft>
              <a:defRPr>
                <a:latin typeface="+mn-lt"/>
                <a:ea typeface="+mn-ea"/>
                <a:cs typeface="+mn-cs"/>
              </a:defRPr>
            </a:lvl1pPr>
          </a:lstStyle>
          <a:p>
            <a:pPr>
              <a:defRPr/>
            </a:pPr>
            <a:endParaRPr lang="en-US" dirty="0"/>
          </a:p>
        </p:txBody>
      </p:sp>
    </p:spTree>
    <p:extLst>
      <p:ext uri="{BB962C8B-B14F-4D97-AF65-F5344CB8AC3E}">
        <p14:creationId xmlns:p14="http://schemas.microsoft.com/office/powerpoint/2010/main" val="33376115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Rectangle 6">
            <a:extLst>
              <a:ext uri="{FF2B5EF4-FFF2-40B4-BE49-F238E27FC236}">
                <a16:creationId xmlns:a16="http://schemas.microsoft.com/office/drawing/2014/main" id="{54DE796D-507A-1F46-BE68-2C53D932DDCC}"/>
              </a:ext>
            </a:extLst>
          </p:cNvPr>
          <p:cNvSpPr/>
          <p:nvPr userDrawn="1"/>
        </p:nvSpPr>
        <p:spPr>
          <a:xfrm>
            <a:off x="0" y="685800"/>
            <a:ext cx="533400" cy="4603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b="1" dirty="0"/>
          </a:p>
        </p:txBody>
      </p:sp>
      <p:sp>
        <p:nvSpPr>
          <p:cNvPr id="4" name="Rectangle 7">
            <a:extLst>
              <a:ext uri="{FF2B5EF4-FFF2-40B4-BE49-F238E27FC236}">
                <a16:creationId xmlns:a16="http://schemas.microsoft.com/office/drawing/2014/main" id="{C6E1B419-9372-624E-8C34-E53E5F182DE9}"/>
              </a:ext>
            </a:extLst>
          </p:cNvPr>
          <p:cNvSpPr/>
          <p:nvPr userDrawn="1"/>
        </p:nvSpPr>
        <p:spPr>
          <a:xfrm>
            <a:off x="590550" y="685800"/>
            <a:ext cx="8553450" cy="4603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b="1" dirty="0"/>
          </a:p>
        </p:txBody>
      </p:sp>
      <p:sp>
        <p:nvSpPr>
          <p:cNvPr id="5" name="Slide Number Placeholder 10">
            <a:extLst>
              <a:ext uri="{FF2B5EF4-FFF2-40B4-BE49-F238E27FC236}">
                <a16:creationId xmlns:a16="http://schemas.microsoft.com/office/drawing/2014/main" id="{1FDEE169-54BC-B940-8C1F-F46DE6C68B1E}"/>
              </a:ext>
            </a:extLst>
          </p:cNvPr>
          <p:cNvSpPr txBox="1">
            <a:spLocks/>
          </p:cNvSpPr>
          <p:nvPr userDrawn="1"/>
        </p:nvSpPr>
        <p:spPr>
          <a:xfrm>
            <a:off x="6553200" y="6553200"/>
            <a:ext cx="2133600" cy="182563"/>
          </a:xfrm>
          <a:prstGeom prst="rect">
            <a:avLst/>
          </a:prstGeom>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8269212-5D20-DE4E-9E67-9AC217DA86CD}" type="slidenum">
              <a:rPr lang="en-US" altLang="en-US" sz="1000" b="1">
                <a:solidFill>
                  <a:srgbClr val="7F7F7F"/>
                </a:solidFill>
                <a:latin typeface="Calibri" panose="020F0502020204030204" pitchFamily="34" charset="0"/>
              </a:rPr>
              <a:pPr algn="r" eaLnBrk="1" hangingPunct="1"/>
              <a:t>‹#›</a:t>
            </a:fld>
            <a:endParaRPr lang="en-US" altLang="en-US" sz="1000" b="1" dirty="0">
              <a:solidFill>
                <a:srgbClr val="7F7F7F"/>
              </a:solidFill>
              <a:latin typeface="Calibri" panose="020F0502020204030204" pitchFamily="34" charset="0"/>
            </a:endParaRPr>
          </a:p>
        </p:txBody>
      </p:sp>
      <p:sp>
        <p:nvSpPr>
          <p:cNvPr id="9" name="Title Placeholder 21"/>
          <p:cNvSpPr>
            <a:spLocks noGrp="1"/>
          </p:cNvSpPr>
          <p:nvPr>
            <p:ph type="title"/>
          </p:nvPr>
        </p:nvSpPr>
        <p:spPr>
          <a:xfrm>
            <a:off x="609600" y="76200"/>
            <a:ext cx="8229600" cy="609600"/>
          </a:xfrm>
          <a:prstGeom prst="rect">
            <a:avLst/>
          </a:prstGeom>
        </p:spPr>
        <p:txBody>
          <a:bodyPr>
            <a:noAutofit/>
          </a:bodyPr>
          <a:lstStyle>
            <a:lvl1pPr>
              <a:lnSpc>
                <a:spcPts val="1800"/>
              </a:lnSpc>
              <a:defRPr sz="1600">
                <a:solidFill>
                  <a:schemeClr val="tx1">
                    <a:lumMod val="75000"/>
                    <a:lumOff val="25000"/>
                  </a:schemeClr>
                </a:solidFill>
              </a:defRPr>
            </a:lvl1pPr>
          </a:lstStyle>
          <a:p>
            <a:r>
              <a:rPr lang="en-US" dirty="0"/>
              <a:t>Click to edit Master title style</a:t>
            </a:r>
          </a:p>
        </p:txBody>
      </p:sp>
    </p:spTree>
    <p:extLst>
      <p:ext uri="{BB962C8B-B14F-4D97-AF65-F5344CB8AC3E}">
        <p14:creationId xmlns:p14="http://schemas.microsoft.com/office/powerpoint/2010/main" val="4109452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EC03C7-AC2D-BE4A-9780-B717A81C7BA4}"/>
              </a:ext>
            </a:extLst>
          </p:cNvPr>
          <p:cNvSpPr>
            <a:spLocks noGrp="1"/>
          </p:cNvSpPr>
          <p:nvPr>
            <p:ph type="dt" sz="half" idx="10"/>
          </p:nvPr>
        </p:nvSpPr>
        <p:spPr>
          <a:xfrm>
            <a:off x="6096000" y="6248400"/>
            <a:ext cx="26670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Tw Cen MT" panose="020B0602020104020603" pitchFamily="34" charset="77"/>
              </a:defRPr>
            </a:lvl1pPr>
          </a:lstStyle>
          <a:p>
            <a:fld id="{80EE613F-EEBA-844B-BA54-3349FCE905FE}" type="datetimeFigureOut">
              <a:rPr lang="en-US" altLang="en-US"/>
              <a:pPr/>
              <a:t>6/14/2019</a:t>
            </a:fld>
            <a:endParaRPr lang="en-US" altLang="en-US" dirty="0"/>
          </a:p>
        </p:txBody>
      </p:sp>
      <p:sp>
        <p:nvSpPr>
          <p:cNvPr id="3" name="Footer Placeholder 2">
            <a:extLst>
              <a:ext uri="{FF2B5EF4-FFF2-40B4-BE49-F238E27FC236}">
                <a16:creationId xmlns:a16="http://schemas.microsoft.com/office/drawing/2014/main" id="{2150C54A-DE78-8841-813F-13E8FDCC1F2B}"/>
              </a:ext>
            </a:extLst>
          </p:cNvPr>
          <p:cNvSpPr>
            <a:spLocks noGrp="1"/>
          </p:cNvSpPr>
          <p:nvPr>
            <p:ph type="ftr" sz="quarter" idx="11"/>
          </p:nvPr>
        </p:nvSpPr>
        <p:spPr>
          <a:xfrm>
            <a:off x="609600" y="6248400"/>
            <a:ext cx="5421313" cy="365125"/>
          </a:xfrm>
          <a:prstGeom prst="rect">
            <a:avLst/>
          </a:prstGeom>
        </p:spPr>
        <p:txBody>
          <a:bodyPr/>
          <a:lstStyle>
            <a:lvl1pPr eaLnBrk="1" fontAlgn="auto" hangingPunct="1">
              <a:spcBef>
                <a:spcPts val="0"/>
              </a:spcBef>
              <a:spcAft>
                <a:spcPts val="0"/>
              </a:spcAft>
              <a:defRPr>
                <a:latin typeface="+mn-lt"/>
                <a:ea typeface="+mn-ea"/>
                <a:cs typeface="+mn-cs"/>
              </a:defRPr>
            </a:lvl1pPr>
          </a:lstStyle>
          <a:p>
            <a:pPr>
              <a:defRPr/>
            </a:pPr>
            <a:endParaRPr lang="en-US" dirty="0"/>
          </a:p>
        </p:txBody>
      </p:sp>
      <p:sp>
        <p:nvSpPr>
          <p:cNvPr id="4" name="Slide Number Placeholder 3">
            <a:extLst>
              <a:ext uri="{FF2B5EF4-FFF2-40B4-BE49-F238E27FC236}">
                <a16:creationId xmlns:a16="http://schemas.microsoft.com/office/drawing/2014/main" id="{A5C6176B-5232-F34C-B733-53EF10885F38}"/>
              </a:ext>
            </a:extLst>
          </p:cNvPr>
          <p:cNvSpPr>
            <a:spLocks noGrp="1"/>
          </p:cNvSpPr>
          <p:nvPr>
            <p:ph type="sldNum" sz="quarter" idx="12"/>
          </p:nvPr>
        </p:nvSpPr>
        <p:spPr>
          <a:xfrm>
            <a:off x="0" y="6248400"/>
            <a:ext cx="533400" cy="381000"/>
          </a:xfrm>
        </p:spPr>
        <p:txBody>
          <a:bodyPr/>
          <a:lstStyle>
            <a:lvl1pPr>
              <a:defRPr>
                <a:solidFill>
                  <a:schemeClr val="tx2"/>
                </a:solidFill>
              </a:defRPr>
            </a:lvl1pPr>
          </a:lstStyle>
          <a:p>
            <a:fld id="{7096DAB7-19D7-B64E-9752-58DA85696CBC}" type="slidenum">
              <a:rPr lang="en-US" altLang="en-US"/>
              <a:pPr/>
              <a:t>‹#›</a:t>
            </a:fld>
            <a:endParaRPr lang="en-US" altLang="en-US" dirty="0"/>
          </a:p>
        </p:txBody>
      </p:sp>
    </p:spTree>
    <p:extLst>
      <p:ext uri="{BB962C8B-B14F-4D97-AF65-F5344CB8AC3E}">
        <p14:creationId xmlns:p14="http://schemas.microsoft.com/office/powerpoint/2010/main" val="2449306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lang="en-US"/>
              <a:t>Click to edit Master title style</a:t>
            </a: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B4F71B-303B-AF49-92ED-52D0BBCA1618}"/>
              </a:ext>
            </a:extLst>
          </p:cNvPr>
          <p:cNvSpPr>
            <a:spLocks noGrp="1"/>
          </p:cNvSpPr>
          <p:nvPr>
            <p:ph type="dt" sz="half" idx="10"/>
          </p:nvPr>
        </p:nvSpPr>
        <p:spPr>
          <a:xfrm>
            <a:off x="6096000" y="6248400"/>
            <a:ext cx="26670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Tw Cen MT" panose="020B0602020104020603" pitchFamily="34" charset="77"/>
              </a:defRPr>
            </a:lvl1pPr>
          </a:lstStyle>
          <a:p>
            <a:fld id="{DF18FDDD-023B-C44C-AD09-73EF802725EE}" type="datetimeFigureOut">
              <a:rPr lang="en-US" altLang="en-US"/>
              <a:pPr/>
              <a:t>6/14/2019</a:t>
            </a:fld>
            <a:endParaRPr lang="en-US" altLang="en-US" dirty="0"/>
          </a:p>
        </p:txBody>
      </p:sp>
      <p:sp>
        <p:nvSpPr>
          <p:cNvPr id="6" name="Footer Placeholder 5">
            <a:extLst>
              <a:ext uri="{FF2B5EF4-FFF2-40B4-BE49-F238E27FC236}">
                <a16:creationId xmlns:a16="http://schemas.microsoft.com/office/drawing/2014/main" id="{E08AAAFE-D2D6-BF4F-AD74-CC5229542BB0}"/>
              </a:ext>
            </a:extLst>
          </p:cNvPr>
          <p:cNvSpPr>
            <a:spLocks noGrp="1"/>
          </p:cNvSpPr>
          <p:nvPr>
            <p:ph type="ftr" sz="quarter" idx="11"/>
          </p:nvPr>
        </p:nvSpPr>
        <p:spPr>
          <a:xfrm>
            <a:off x="609600" y="6248400"/>
            <a:ext cx="5421313" cy="365125"/>
          </a:xfrm>
          <a:prstGeom prst="rect">
            <a:avLst/>
          </a:prstGeom>
        </p:spPr>
        <p:txBody>
          <a:bodyPr/>
          <a:lstStyle>
            <a:lvl1pPr eaLnBrk="1" fontAlgn="auto" hangingPunct="1">
              <a:spcBef>
                <a:spcPts val="0"/>
              </a:spcBef>
              <a:spcAft>
                <a:spcPts val="0"/>
              </a:spcAft>
              <a:defRPr>
                <a:latin typeface="+mn-lt"/>
                <a:ea typeface="+mn-ea"/>
                <a:cs typeface="+mn-cs"/>
              </a:defRPr>
            </a:lvl1pPr>
          </a:lstStyle>
          <a:p>
            <a:pPr>
              <a:defRPr/>
            </a:pPr>
            <a:endParaRPr lang="en-US" dirty="0"/>
          </a:p>
        </p:txBody>
      </p:sp>
      <p:sp>
        <p:nvSpPr>
          <p:cNvPr id="7" name="Slide Number Placeholder 6">
            <a:extLst>
              <a:ext uri="{FF2B5EF4-FFF2-40B4-BE49-F238E27FC236}">
                <a16:creationId xmlns:a16="http://schemas.microsoft.com/office/drawing/2014/main" id="{76BFBD44-C882-5E4E-A971-E5DFF3D52E9A}"/>
              </a:ext>
            </a:extLst>
          </p:cNvPr>
          <p:cNvSpPr>
            <a:spLocks noGrp="1"/>
          </p:cNvSpPr>
          <p:nvPr>
            <p:ph type="sldNum" sz="quarter" idx="12"/>
          </p:nvPr>
        </p:nvSpPr>
        <p:spPr>
          <a:xfrm>
            <a:off x="0" y="1271588"/>
            <a:ext cx="533400" cy="244475"/>
          </a:xfrm>
        </p:spPr>
        <p:txBody>
          <a:bodyPr/>
          <a:lstStyle>
            <a:lvl1pPr>
              <a:defRPr>
                <a:solidFill>
                  <a:srgbClr val="FFFFFF"/>
                </a:solidFill>
              </a:defRPr>
            </a:lvl1pPr>
          </a:lstStyle>
          <a:p>
            <a:fld id="{02394700-E9D8-7E4E-AA03-68C5FAD742C6}" type="slidenum">
              <a:rPr lang="en-US" altLang="en-US"/>
              <a:pPr/>
              <a:t>‹#›</a:t>
            </a:fld>
            <a:endParaRPr lang="en-US" altLang="en-US" dirty="0"/>
          </a:p>
        </p:txBody>
      </p:sp>
    </p:spTree>
    <p:extLst>
      <p:ext uri="{BB962C8B-B14F-4D97-AF65-F5344CB8AC3E}">
        <p14:creationId xmlns:p14="http://schemas.microsoft.com/office/powerpoint/2010/main" val="2301571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2911634-D909-984D-A00A-ED154EC5153E}"/>
              </a:ext>
            </a:extLst>
          </p:cNvPr>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Rectangle 8">
            <a:extLst>
              <a:ext uri="{FF2B5EF4-FFF2-40B4-BE49-F238E27FC236}">
                <a16:creationId xmlns:a16="http://schemas.microsoft.com/office/drawing/2014/main" id="{8796FACD-2A80-B54A-BD26-C737756B941F}"/>
              </a:ext>
            </a:extLst>
          </p:cNvPr>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 name="Rectangle 9">
            <a:extLst>
              <a:ext uri="{FF2B5EF4-FFF2-40B4-BE49-F238E27FC236}">
                <a16:creationId xmlns:a16="http://schemas.microsoft.com/office/drawing/2014/main" id="{601335B3-44A2-2348-B7A2-8A74A9A28135}"/>
              </a:ext>
            </a:extLst>
          </p:cNvPr>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Rectangle 10">
            <a:extLst>
              <a:ext uri="{FF2B5EF4-FFF2-40B4-BE49-F238E27FC236}">
                <a16:creationId xmlns:a16="http://schemas.microsoft.com/office/drawing/2014/main" id="{1A2F5661-F354-9B43-8393-2ABCCC7D500B}"/>
              </a:ext>
            </a:extLst>
          </p:cNvPr>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a:t>Click to edit Master text styles</a:t>
            </a:r>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lang="en-US"/>
              <a:t>Click to edit Master title style</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dirty="0"/>
              <a:t>Click icon to add picture</a:t>
            </a:r>
          </a:p>
        </p:txBody>
      </p:sp>
      <p:sp>
        <p:nvSpPr>
          <p:cNvPr id="9" name="Date Placeholder 11">
            <a:extLst>
              <a:ext uri="{FF2B5EF4-FFF2-40B4-BE49-F238E27FC236}">
                <a16:creationId xmlns:a16="http://schemas.microsoft.com/office/drawing/2014/main" id="{2FF4CE34-F6E2-FB4D-ADE6-AAC0234D1C57}"/>
              </a:ext>
            </a:extLst>
          </p:cNvPr>
          <p:cNvSpPr>
            <a:spLocks noGrp="1"/>
          </p:cNvSpPr>
          <p:nvPr>
            <p:ph type="dt" sz="half" idx="10"/>
          </p:nvPr>
        </p:nvSpPr>
        <p:spPr>
          <a:xfrm>
            <a:off x="6248400" y="6248400"/>
            <a:ext cx="26670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atin typeface="Tw Cen MT" panose="020B0602020104020603" pitchFamily="34" charset="77"/>
              </a:defRPr>
            </a:lvl1pPr>
          </a:lstStyle>
          <a:p>
            <a:fld id="{3388D059-3EE7-1043-A200-D1226D251A2A}" type="datetimeFigureOut">
              <a:rPr lang="en-US" altLang="en-US"/>
              <a:pPr/>
              <a:t>6/14/2019</a:t>
            </a:fld>
            <a:endParaRPr lang="en-US" altLang="en-US" dirty="0"/>
          </a:p>
        </p:txBody>
      </p:sp>
      <p:sp>
        <p:nvSpPr>
          <p:cNvPr id="10" name="Slide Number Placeholder 12">
            <a:extLst>
              <a:ext uri="{FF2B5EF4-FFF2-40B4-BE49-F238E27FC236}">
                <a16:creationId xmlns:a16="http://schemas.microsoft.com/office/drawing/2014/main" id="{6445D62A-322D-6F4B-A666-DEF970C9A292}"/>
              </a:ext>
            </a:extLst>
          </p:cNvPr>
          <p:cNvSpPr>
            <a:spLocks noGrp="1"/>
          </p:cNvSpPr>
          <p:nvPr>
            <p:ph type="sldNum" sz="quarter" idx="11"/>
          </p:nvPr>
        </p:nvSpPr>
        <p:spPr>
          <a:xfrm>
            <a:off x="0" y="4667250"/>
            <a:ext cx="1447800" cy="663575"/>
          </a:xfrm>
        </p:spPr>
        <p:txBody>
          <a:bodyPr/>
          <a:lstStyle>
            <a:lvl1pPr>
              <a:defRPr sz="2800"/>
            </a:lvl1pPr>
          </a:lstStyle>
          <a:p>
            <a:fld id="{8ECFECA7-08F9-D441-992A-9D740EA56862}" type="slidenum">
              <a:rPr lang="en-US" altLang="en-US"/>
              <a:pPr/>
              <a:t>‹#›</a:t>
            </a:fld>
            <a:endParaRPr lang="en-US" altLang="en-US" dirty="0"/>
          </a:p>
        </p:txBody>
      </p:sp>
      <p:sp>
        <p:nvSpPr>
          <p:cNvPr id="11" name="Footer Placeholder 13">
            <a:extLst>
              <a:ext uri="{FF2B5EF4-FFF2-40B4-BE49-F238E27FC236}">
                <a16:creationId xmlns:a16="http://schemas.microsoft.com/office/drawing/2014/main" id="{48061BE2-B739-CD4B-8689-F3ED3C3EC30F}"/>
              </a:ext>
            </a:extLst>
          </p:cNvPr>
          <p:cNvSpPr>
            <a:spLocks noGrp="1"/>
          </p:cNvSpPr>
          <p:nvPr>
            <p:ph type="ftr" sz="quarter" idx="12"/>
          </p:nvPr>
        </p:nvSpPr>
        <p:spPr>
          <a:xfrm>
            <a:off x="1600200" y="6248400"/>
            <a:ext cx="4572000" cy="365125"/>
          </a:xfrm>
          <a:prstGeom prst="rect">
            <a:avLst/>
          </a:prstGeom>
        </p:spPr>
        <p:txBody>
          <a:bodyPr rtlCol="0"/>
          <a:lstStyle>
            <a:lvl1pPr eaLnBrk="1" fontAlgn="auto" hangingPunct="1">
              <a:spcBef>
                <a:spcPts val="0"/>
              </a:spcBef>
              <a:spcAft>
                <a:spcPts val="0"/>
              </a:spcAft>
              <a:defRPr>
                <a:latin typeface="+mn-lt"/>
                <a:ea typeface="+mn-ea"/>
                <a:cs typeface="+mn-cs"/>
              </a:defRPr>
            </a:lvl1pPr>
          </a:lstStyle>
          <a:p>
            <a:pPr>
              <a:defRPr/>
            </a:pPr>
            <a:endParaRPr lang="en-US" dirty="0"/>
          </a:p>
        </p:txBody>
      </p:sp>
    </p:spTree>
    <p:extLst>
      <p:ext uri="{BB962C8B-B14F-4D97-AF65-F5344CB8AC3E}">
        <p14:creationId xmlns:p14="http://schemas.microsoft.com/office/powerpoint/2010/main" val="3411768491"/>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Placeholder 21">
            <a:extLst>
              <a:ext uri="{FF2B5EF4-FFF2-40B4-BE49-F238E27FC236}">
                <a16:creationId xmlns:a16="http://schemas.microsoft.com/office/drawing/2014/main" id="{60EA7B81-331A-684F-AB35-AB16BBE74455}"/>
              </a:ext>
            </a:extLst>
          </p:cNvPr>
          <p:cNvSpPr>
            <a:spLocks noGrp="1"/>
          </p:cNvSpPr>
          <p:nvPr>
            <p:ph type="title"/>
          </p:nvPr>
        </p:nvSpPr>
        <p:spPr>
          <a:xfrm>
            <a:off x="609600" y="76200"/>
            <a:ext cx="8229600" cy="609600"/>
          </a:xfrm>
          <a:prstGeom prst="rect">
            <a:avLst/>
          </a:prstGeom>
        </p:spPr>
        <p:txBody>
          <a:bodyPr vert="horz" lIns="0" rIns="0" bIns="27432" anchor="b" anchorCtr="0">
            <a:normAutofit/>
          </a:bodyPr>
          <a:lstStyle/>
          <a:p>
            <a:r>
              <a:rPr lang="en-US" dirty="0"/>
              <a:t>Click to edit Master title style</a:t>
            </a:r>
          </a:p>
        </p:txBody>
      </p:sp>
      <p:sp>
        <p:nvSpPr>
          <p:cNvPr id="1027" name="Text Placeholder 12">
            <a:extLst>
              <a:ext uri="{FF2B5EF4-FFF2-40B4-BE49-F238E27FC236}">
                <a16:creationId xmlns:a16="http://schemas.microsoft.com/office/drawing/2014/main" id="{498B8289-4B55-C448-9D41-5FDE9F99442A}"/>
              </a:ext>
            </a:extLst>
          </p:cNvPr>
          <p:cNvSpPr>
            <a:spLocks noGrp="1"/>
          </p:cNvSpPr>
          <p:nvPr>
            <p:ph type="body" idx="1"/>
          </p:nvPr>
        </p:nvSpPr>
        <p:spPr bwMode="auto">
          <a:xfrm>
            <a:off x="612775" y="914400"/>
            <a:ext cx="8226425" cy="521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1" name="Slide Number Placeholder 10">
            <a:extLst>
              <a:ext uri="{FF2B5EF4-FFF2-40B4-BE49-F238E27FC236}">
                <a16:creationId xmlns:a16="http://schemas.microsoft.com/office/drawing/2014/main" id="{5040F03B-C8B8-D248-B576-BC55C3FAAC68}"/>
              </a:ext>
            </a:extLst>
          </p:cNvPr>
          <p:cNvSpPr>
            <a:spLocks noGrp="1"/>
          </p:cNvSpPr>
          <p:nvPr>
            <p:ph type="sldNum" sz="quarter" idx="4"/>
          </p:nvPr>
        </p:nvSpPr>
        <p:spPr>
          <a:xfrm>
            <a:off x="6553200" y="6553200"/>
            <a:ext cx="2133600" cy="182563"/>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000" b="1">
                <a:solidFill>
                  <a:srgbClr val="7F7F7F"/>
                </a:solidFill>
                <a:latin typeface="Calibri" panose="020F0502020204030204" pitchFamily="34" charset="0"/>
              </a:defRPr>
            </a:lvl1pPr>
          </a:lstStyle>
          <a:p>
            <a:fld id="{E08D26A5-B30B-6945-B058-0A650F4599A8}"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8640" r:id="rId1"/>
    <p:sldLayoutId id="2147488641" r:id="rId2"/>
    <p:sldLayoutId id="2147488642" r:id="rId3"/>
    <p:sldLayoutId id="2147488643" r:id="rId4"/>
    <p:sldLayoutId id="2147488644" r:id="rId5"/>
    <p:sldLayoutId id="2147488645" r:id="rId6"/>
    <p:sldLayoutId id="2147488646" r:id="rId7"/>
    <p:sldLayoutId id="2147488647" r:id="rId8"/>
    <p:sldLayoutId id="2147488648" r:id="rId9"/>
    <p:sldLayoutId id="2147488649" r:id="rId10"/>
    <p:sldLayoutId id="2147488650" r:id="rId11"/>
    <p:sldLayoutId id="2147488651" r:id="rId12"/>
    <p:sldLayoutId id="2147488652" r:id="rId13"/>
  </p:sldLayoutIdLst>
  <p:txStyles>
    <p:titleStyle>
      <a:lvl1pPr algn="l" rtl="0" eaLnBrk="0" fontAlgn="base" hangingPunct="0">
        <a:lnSpc>
          <a:spcPts val="2000"/>
        </a:lnSpc>
        <a:spcBef>
          <a:spcPct val="0"/>
        </a:spcBef>
        <a:spcAft>
          <a:spcPct val="0"/>
        </a:spcAft>
        <a:defRPr b="1" kern="1200" cap="all">
          <a:solidFill>
            <a:srgbClr val="6E6964"/>
          </a:solidFill>
          <a:latin typeface="Calibri" pitchFamily="34" charset="0"/>
          <a:ea typeface="MS PGothic" panose="020B0600070205080204" pitchFamily="34" charset="-128"/>
          <a:cs typeface="Calibri" pitchFamily="34" charset="0"/>
        </a:defRPr>
      </a:lvl1pPr>
      <a:lvl2pPr algn="l" rtl="0" eaLnBrk="0" fontAlgn="base" hangingPunct="0">
        <a:lnSpc>
          <a:spcPts val="2000"/>
        </a:lnSpc>
        <a:spcBef>
          <a:spcPct val="0"/>
        </a:spcBef>
        <a:spcAft>
          <a:spcPct val="0"/>
        </a:spcAft>
        <a:defRPr b="1">
          <a:solidFill>
            <a:srgbClr val="6E6964"/>
          </a:solidFill>
          <a:latin typeface="Calibri" pitchFamily="34" charset="0"/>
          <a:ea typeface="MS PGothic" panose="020B0600070205080204" pitchFamily="34" charset="-128"/>
          <a:cs typeface="Calibri" pitchFamily="34" charset="0"/>
        </a:defRPr>
      </a:lvl2pPr>
      <a:lvl3pPr algn="l" rtl="0" eaLnBrk="0" fontAlgn="base" hangingPunct="0">
        <a:lnSpc>
          <a:spcPts val="2000"/>
        </a:lnSpc>
        <a:spcBef>
          <a:spcPct val="0"/>
        </a:spcBef>
        <a:spcAft>
          <a:spcPct val="0"/>
        </a:spcAft>
        <a:defRPr b="1">
          <a:solidFill>
            <a:srgbClr val="6E6964"/>
          </a:solidFill>
          <a:latin typeface="Calibri" pitchFamily="34" charset="0"/>
          <a:ea typeface="MS PGothic" panose="020B0600070205080204" pitchFamily="34" charset="-128"/>
          <a:cs typeface="Calibri" pitchFamily="34" charset="0"/>
        </a:defRPr>
      </a:lvl3pPr>
      <a:lvl4pPr algn="l" rtl="0" eaLnBrk="0" fontAlgn="base" hangingPunct="0">
        <a:lnSpc>
          <a:spcPts val="2000"/>
        </a:lnSpc>
        <a:spcBef>
          <a:spcPct val="0"/>
        </a:spcBef>
        <a:spcAft>
          <a:spcPct val="0"/>
        </a:spcAft>
        <a:defRPr b="1">
          <a:solidFill>
            <a:srgbClr val="6E6964"/>
          </a:solidFill>
          <a:latin typeface="Calibri" pitchFamily="34" charset="0"/>
          <a:ea typeface="MS PGothic" panose="020B0600070205080204" pitchFamily="34" charset="-128"/>
          <a:cs typeface="Calibri" pitchFamily="34" charset="0"/>
        </a:defRPr>
      </a:lvl4pPr>
      <a:lvl5pPr algn="l" rtl="0" eaLnBrk="0" fontAlgn="base" hangingPunct="0">
        <a:lnSpc>
          <a:spcPts val="2000"/>
        </a:lnSpc>
        <a:spcBef>
          <a:spcPct val="0"/>
        </a:spcBef>
        <a:spcAft>
          <a:spcPct val="0"/>
        </a:spcAft>
        <a:defRPr b="1">
          <a:solidFill>
            <a:srgbClr val="6E6964"/>
          </a:solidFill>
          <a:latin typeface="Calibri" pitchFamily="34" charset="0"/>
          <a:ea typeface="MS PGothic" panose="020B0600070205080204" pitchFamily="34" charset="-128"/>
          <a:cs typeface="Calibri" pitchFamily="34" charset="0"/>
        </a:defRPr>
      </a:lvl5pPr>
      <a:lvl6pPr marL="457200" algn="l" rtl="0" fontAlgn="base">
        <a:lnSpc>
          <a:spcPts val="2000"/>
        </a:lnSpc>
        <a:spcBef>
          <a:spcPct val="0"/>
        </a:spcBef>
        <a:spcAft>
          <a:spcPct val="0"/>
        </a:spcAft>
        <a:defRPr b="1">
          <a:solidFill>
            <a:srgbClr val="6E6964"/>
          </a:solidFill>
          <a:latin typeface="Calibri" pitchFamily="34" charset="0"/>
        </a:defRPr>
      </a:lvl6pPr>
      <a:lvl7pPr marL="914400" algn="l" rtl="0" fontAlgn="base">
        <a:lnSpc>
          <a:spcPts val="2000"/>
        </a:lnSpc>
        <a:spcBef>
          <a:spcPct val="0"/>
        </a:spcBef>
        <a:spcAft>
          <a:spcPct val="0"/>
        </a:spcAft>
        <a:defRPr b="1">
          <a:solidFill>
            <a:srgbClr val="6E6964"/>
          </a:solidFill>
          <a:latin typeface="Calibri" pitchFamily="34" charset="0"/>
        </a:defRPr>
      </a:lvl7pPr>
      <a:lvl8pPr marL="1371600" algn="l" rtl="0" fontAlgn="base">
        <a:lnSpc>
          <a:spcPts val="2000"/>
        </a:lnSpc>
        <a:spcBef>
          <a:spcPct val="0"/>
        </a:spcBef>
        <a:spcAft>
          <a:spcPct val="0"/>
        </a:spcAft>
        <a:defRPr b="1">
          <a:solidFill>
            <a:srgbClr val="6E6964"/>
          </a:solidFill>
          <a:latin typeface="Calibri" pitchFamily="34" charset="0"/>
        </a:defRPr>
      </a:lvl8pPr>
      <a:lvl9pPr marL="1828800" algn="l" rtl="0" fontAlgn="base">
        <a:lnSpc>
          <a:spcPts val="2000"/>
        </a:lnSpc>
        <a:spcBef>
          <a:spcPct val="0"/>
        </a:spcBef>
        <a:spcAft>
          <a:spcPct val="0"/>
        </a:spcAft>
        <a:defRPr b="1">
          <a:solidFill>
            <a:srgbClr val="6E6964"/>
          </a:solidFill>
          <a:latin typeface="Calibri" pitchFamily="34" charset="0"/>
        </a:defRPr>
      </a:lvl9pPr>
    </p:titleStyle>
    <p:bodyStyle>
      <a:lvl1pPr marL="1588" indent="-1588" algn="l" rtl="0" eaLnBrk="0" fontAlgn="base" hangingPunct="0">
        <a:lnSpc>
          <a:spcPts val="1800"/>
        </a:lnSpc>
        <a:spcBef>
          <a:spcPts val="600"/>
        </a:spcBef>
        <a:spcAft>
          <a:spcPct val="0"/>
        </a:spcAft>
        <a:buClr>
          <a:schemeClr val="accent2"/>
        </a:buClr>
        <a:buSzPct val="80000"/>
        <a:defRPr sz="1400" b="1" kern="1200">
          <a:solidFill>
            <a:schemeClr val="tx1"/>
          </a:solidFill>
          <a:latin typeface="Calibri" pitchFamily="34" charset="0"/>
          <a:ea typeface="MS PGothic" panose="020B0600070205080204" pitchFamily="34" charset="-128"/>
          <a:cs typeface="Calibri" pitchFamily="34" charset="0"/>
        </a:defRPr>
      </a:lvl1pPr>
      <a:lvl2pPr marL="457200" indent="-228600" algn="l" rtl="0" eaLnBrk="0" fontAlgn="base" hangingPunct="0">
        <a:lnSpc>
          <a:spcPts val="1800"/>
        </a:lnSpc>
        <a:spcBef>
          <a:spcPts val="600"/>
        </a:spcBef>
        <a:spcAft>
          <a:spcPct val="0"/>
        </a:spcAft>
        <a:buClr>
          <a:schemeClr val="accent1"/>
        </a:buClr>
        <a:buSzPct val="100000"/>
        <a:buFont typeface="Wingdings" pitchFamily="2" charset="2"/>
        <a:buChar char="§"/>
        <a:defRPr sz="1400" kern="1200">
          <a:solidFill>
            <a:schemeClr val="tx1"/>
          </a:solidFill>
          <a:latin typeface="Calibri" pitchFamily="34" charset="0"/>
          <a:ea typeface="MS PGothic" panose="020B0600070205080204" pitchFamily="34" charset="-128"/>
          <a:cs typeface="Calibri" pitchFamily="34" charset="0"/>
        </a:defRPr>
      </a:lvl2pPr>
      <a:lvl3pPr marL="685800" indent="-228600" algn="l" rtl="0" eaLnBrk="0" fontAlgn="base" hangingPunct="0">
        <a:lnSpc>
          <a:spcPts val="1800"/>
        </a:lnSpc>
        <a:spcBef>
          <a:spcPts val="600"/>
        </a:spcBef>
        <a:spcAft>
          <a:spcPct val="0"/>
        </a:spcAft>
        <a:buClr>
          <a:schemeClr val="accent2"/>
        </a:buClr>
        <a:buSzPct val="100000"/>
        <a:buFont typeface="Wingdings" pitchFamily="2" charset="2"/>
        <a:buChar char="§"/>
        <a:defRPr sz="1400" kern="1200">
          <a:solidFill>
            <a:schemeClr val="tx1"/>
          </a:solidFill>
          <a:latin typeface="Calibri" pitchFamily="34" charset="0"/>
          <a:ea typeface="MS PGothic" panose="020B0600070205080204" pitchFamily="34" charset="-128"/>
          <a:cs typeface="Calibri" pitchFamily="34" charset="0"/>
        </a:defRPr>
      </a:lvl3pPr>
      <a:lvl4pPr marL="914400" indent="-228600" algn="l" rtl="0" eaLnBrk="0" fontAlgn="base" hangingPunct="0">
        <a:lnSpc>
          <a:spcPts val="1400"/>
        </a:lnSpc>
        <a:spcBef>
          <a:spcPts val="600"/>
        </a:spcBef>
        <a:spcAft>
          <a:spcPct val="0"/>
        </a:spcAft>
        <a:buClr>
          <a:srgbClr val="8D89A4"/>
        </a:buClr>
        <a:buSzPct val="100000"/>
        <a:buFont typeface="Calibri" panose="020F0502020204030204" pitchFamily="34" charset="0"/>
        <a:buChar char="&gt;"/>
        <a:defRPr sz="1200" kern="1200">
          <a:solidFill>
            <a:schemeClr val="tx1"/>
          </a:solidFill>
          <a:latin typeface="Calibri" pitchFamily="34" charset="0"/>
          <a:ea typeface="MS PGothic" panose="020B0600070205080204" pitchFamily="34" charset="-128"/>
          <a:cs typeface="Calibri" pitchFamily="34" charset="0"/>
        </a:defRPr>
      </a:lvl4pPr>
      <a:lvl5pPr marL="1143000" indent="-228600" algn="l" rtl="0" eaLnBrk="0" fontAlgn="base" hangingPunct="0">
        <a:lnSpc>
          <a:spcPts val="1400"/>
        </a:lnSpc>
        <a:spcBef>
          <a:spcPts val="600"/>
        </a:spcBef>
        <a:spcAft>
          <a:spcPct val="0"/>
        </a:spcAft>
        <a:buClr>
          <a:srgbClr val="748560"/>
        </a:buClr>
        <a:buSzPct val="125000"/>
        <a:buFont typeface="Syntax LT Std" charset="0"/>
        <a:buChar char="–"/>
        <a:defRPr sz="1200" kern="1200">
          <a:solidFill>
            <a:schemeClr val="tx1"/>
          </a:solidFill>
          <a:latin typeface="Calibri" pitchFamily="34" charset="0"/>
          <a:ea typeface="MS PGothic" panose="020B0600070205080204" pitchFamily="34" charset="-128"/>
          <a:cs typeface="Calibri"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ubtitle 5">
            <a:extLst>
              <a:ext uri="{FF2B5EF4-FFF2-40B4-BE49-F238E27FC236}">
                <a16:creationId xmlns:a16="http://schemas.microsoft.com/office/drawing/2014/main" id="{12182576-EBBA-124F-B544-78AFD33B3B4C}"/>
              </a:ext>
            </a:extLst>
          </p:cNvPr>
          <p:cNvSpPr>
            <a:spLocks noGrp="1"/>
          </p:cNvSpPr>
          <p:nvPr>
            <p:ph type="subTitle" idx="1"/>
          </p:nvPr>
        </p:nvSpPr>
        <p:spPr>
          <a:xfrm>
            <a:off x="2362200" y="4561904"/>
            <a:ext cx="6477000" cy="981075"/>
          </a:xfrm>
        </p:spPr>
        <p:txBody>
          <a:bodyPr/>
          <a:lstStyle/>
          <a:p>
            <a:pPr eaLnBrk="1" hangingPunct="1"/>
            <a:r>
              <a:rPr lang="en-US" altLang="en-US" sz="2000" dirty="0"/>
              <a:t>Telecom Advisory Services, LLC</a:t>
            </a:r>
          </a:p>
        </p:txBody>
      </p:sp>
      <p:sp>
        <p:nvSpPr>
          <p:cNvPr id="15362" name="Title 4">
            <a:extLst>
              <a:ext uri="{FF2B5EF4-FFF2-40B4-BE49-F238E27FC236}">
                <a16:creationId xmlns:a16="http://schemas.microsoft.com/office/drawing/2014/main" id="{E6396FE8-18F6-504C-B44F-4919983ECA6A}"/>
              </a:ext>
            </a:extLst>
          </p:cNvPr>
          <p:cNvSpPr>
            <a:spLocks noGrp="1" noChangeArrowheads="1"/>
          </p:cNvSpPr>
          <p:nvPr>
            <p:ph type="ctrTitle"/>
          </p:nvPr>
        </p:nvSpPr>
        <p:spPr bwMode="auto">
          <a:xfrm>
            <a:off x="304800" y="247912"/>
            <a:ext cx="8534400" cy="4228575"/>
          </a:xfrm>
        </p:spPr>
        <p:txBody>
          <a:bodyPr wrap="square" tIns="45720" numCol="1" compatLnSpc="1">
            <a:prstTxWarp prst="textNoShape">
              <a:avLst/>
            </a:prstTxWarp>
            <a:normAutofit/>
          </a:bodyPr>
          <a:lstStyle/>
          <a:p>
            <a:pPr algn="ctr" eaLnBrk="1" hangingPunct="1">
              <a:lnSpc>
                <a:spcPct val="100000"/>
              </a:lnSpc>
            </a:pPr>
            <a:r>
              <a:rPr lang="en-US" altLang="en-US" sz="3600" cap="none" dirty="0">
                <a:solidFill>
                  <a:schemeClr val="tx1"/>
                </a:solidFill>
              </a:rPr>
              <a:t>THE ECONOMIC BENEFITS OF </a:t>
            </a:r>
            <a:br>
              <a:rPr lang="en-US" altLang="en-US" sz="3600" cap="none" dirty="0">
                <a:solidFill>
                  <a:schemeClr val="tx1"/>
                </a:solidFill>
              </a:rPr>
            </a:br>
            <a:r>
              <a:rPr lang="en-US" altLang="en-US" sz="3600" cap="none" dirty="0">
                <a:solidFill>
                  <a:schemeClr val="tx1"/>
                </a:solidFill>
              </a:rPr>
              <a:t>KEEPING THE “E” IN EBS: </a:t>
            </a:r>
            <a:br>
              <a:rPr lang="en-US" altLang="en-US" sz="3600" cap="none" dirty="0">
                <a:solidFill>
                  <a:schemeClr val="tx1"/>
                </a:solidFill>
              </a:rPr>
            </a:br>
            <a:r>
              <a:rPr lang="en-US" altLang="en-US" sz="2400" cap="none" dirty="0">
                <a:solidFill>
                  <a:schemeClr val="tx1"/>
                </a:solidFill>
              </a:rPr>
              <a:t>A COMPARISON OF LICENSING UNASSIGNED EBS</a:t>
            </a:r>
            <a:br>
              <a:rPr lang="en-US" altLang="en-US" sz="2400" cap="none" dirty="0">
                <a:solidFill>
                  <a:schemeClr val="tx1"/>
                </a:solidFill>
              </a:rPr>
            </a:br>
            <a:r>
              <a:rPr lang="en-US" altLang="en-US" sz="2400" cap="none" dirty="0">
                <a:solidFill>
                  <a:schemeClr val="tx1"/>
                </a:solidFill>
              </a:rPr>
              <a:t> TO EDUCATORS AND NONPROFITS VS. COMMERCIAL AUCTIONS</a:t>
            </a:r>
            <a:br>
              <a:rPr lang="en-US" altLang="en-US" sz="2000" cap="none" dirty="0">
                <a:solidFill>
                  <a:schemeClr val="tx1"/>
                </a:solidFill>
              </a:rPr>
            </a:br>
            <a:br>
              <a:rPr lang="es-ES" altLang="en-US" sz="2400" cap="none" dirty="0">
                <a:solidFill>
                  <a:schemeClr val="tx1"/>
                </a:solidFill>
              </a:rPr>
            </a:br>
            <a:br>
              <a:rPr lang="es-ES" altLang="en-US" sz="2000" cap="none" dirty="0">
                <a:solidFill>
                  <a:schemeClr val="tx1"/>
                </a:solidFill>
              </a:rPr>
            </a:br>
            <a:br>
              <a:rPr lang="es-ES" altLang="en-US" sz="2300" cap="none" dirty="0">
                <a:solidFill>
                  <a:schemeClr val="tx1"/>
                </a:solidFill>
              </a:rPr>
            </a:br>
            <a:br>
              <a:rPr lang="es-ES" altLang="en-US" sz="2300" cap="none" dirty="0">
                <a:solidFill>
                  <a:schemeClr val="tx1"/>
                </a:solidFill>
              </a:rPr>
            </a:br>
            <a:endParaRPr lang="en-US" altLang="en-US" sz="2900" cap="none" dirty="0">
              <a:solidFill>
                <a:schemeClr val="tx1"/>
              </a:solidFill>
            </a:endParaRPr>
          </a:p>
        </p:txBody>
      </p:sp>
      <p:sp>
        <p:nvSpPr>
          <p:cNvPr id="15363" name="Rectangle 7">
            <a:extLst>
              <a:ext uri="{FF2B5EF4-FFF2-40B4-BE49-F238E27FC236}">
                <a16:creationId xmlns:a16="http://schemas.microsoft.com/office/drawing/2014/main" id="{93DA8E15-6A68-F043-A238-DE9DC9C7C690}"/>
              </a:ext>
            </a:extLst>
          </p:cNvPr>
          <p:cNvSpPr>
            <a:spLocks noChangeArrowheads="1"/>
          </p:cNvSpPr>
          <p:nvPr/>
        </p:nvSpPr>
        <p:spPr bwMode="auto">
          <a:xfrm>
            <a:off x="5385114" y="5878790"/>
            <a:ext cx="3450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s-AR" altLang="en-US" sz="1800" i="1"/>
              <a:t>Washington DC, June 13, 2019 </a:t>
            </a:r>
            <a:endParaRPr lang="es-AR" altLang="en-US" sz="1800"/>
          </a:p>
        </p:txBody>
      </p:sp>
      <p:sp>
        <p:nvSpPr>
          <p:cNvPr id="15364" name="Picture 1">
            <a:extLst>
              <a:ext uri="{FF2B5EF4-FFF2-40B4-BE49-F238E27FC236}">
                <a16:creationId xmlns:a16="http://schemas.microsoft.com/office/drawing/2014/main" id="{134EE817-D6DC-EB46-BC4D-591849E4066F}"/>
              </a:ext>
            </a:extLst>
          </p:cNvPr>
          <p:cNvSpPr>
            <a:spLocks noChangeAspect="1"/>
          </p:cNvSpPr>
          <p:nvPr/>
        </p:nvSpPr>
        <p:spPr bwMode="auto">
          <a:xfrm>
            <a:off x="2667000" y="5638800"/>
            <a:ext cx="273843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s-ES" altLang="en-US" sz="1800" dirty="0"/>
          </a:p>
        </p:txBody>
      </p:sp>
      <p:sp>
        <p:nvSpPr>
          <p:cNvPr id="15365" name="AutoShape 11" descr="Image result for logo caf">
            <a:extLst>
              <a:ext uri="{FF2B5EF4-FFF2-40B4-BE49-F238E27FC236}">
                <a16:creationId xmlns:a16="http://schemas.microsoft.com/office/drawing/2014/main" id="{124592A4-B748-4442-8994-859A2598FEFE}"/>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s-CO" altLang="en-US" sz="1800"/>
          </a:p>
        </p:txBody>
      </p:sp>
      <p:sp>
        <p:nvSpPr>
          <p:cNvPr id="15366" name="AutoShape 15" descr="Image result for logo caf">
            <a:extLst>
              <a:ext uri="{FF2B5EF4-FFF2-40B4-BE49-F238E27FC236}">
                <a16:creationId xmlns:a16="http://schemas.microsoft.com/office/drawing/2014/main" id="{30386243-FA8A-3944-997E-B1426822D9A8}"/>
              </a:ext>
            </a:extLst>
          </p:cNvPr>
          <p:cNvSpPr>
            <a:spLocks noChangeAspect="1" noChangeArrowheads="1"/>
          </p:cNvSpPr>
          <p:nvPr/>
        </p:nvSpPr>
        <p:spPr bwMode="auto">
          <a:xfrm>
            <a:off x="4572000" y="34290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s-CO" altLang="en-US" sz="1800"/>
          </a:p>
        </p:txBody>
      </p:sp>
      <p:pic>
        <p:nvPicPr>
          <p:cNvPr id="2" name="Picture 1">
            <a:extLst>
              <a:ext uri="{FF2B5EF4-FFF2-40B4-BE49-F238E27FC236}">
                <a16:creationId xmlns:a16="http://schemas.microsoft.com/office/drawing/2014/main" id="{45674F60-BCE3-1A47-AAEC-15A2C2088ACF}"/>
              </a:ext>
            </a:extLst>
          </p:cNvPr>
          <p:cNvPicPr>
            <a:picLocks noChangeAspect="1"/>
          </p:cNvPicPr>
          <p:nvPr/>
        </p:nvPicPr>
        <p:blipFill>
          <a:blip r:embed="rId3"/>
          <a:stretch>
            <a:fillRect/>
          </a:stretch>
        </p:blipFill>
        <p:spPr>
          <a:xfrm>
            <a:off x="3177033" y="3069716"/>
            <a:ext cx="2789933" cy="94428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CF7C-41EB-2C40-ABFC-2A16E5460D76}"/>
              </a:ext>
            </a:extLst>
          </p:cNvPr>
          <p:cNvSpPr>
            <a:spLocks noGrp="1"/>
          </p:cNvSpPr>
          <p:nvPr>
            <p:ph type="title"/>
          </p:nvPr>
        </p:nvSpPr>
        <p:spPr>
          <a:xfrm>
            <a:off x="76200" y="76200"/>
            <a:ext cx="9067800" cy="609600"/>
          </a:xfrm>
        </p:spPr>
        <p:txBody>
          <a:bodyPr/>
          <a:lstStyle/>
          <a:p>
            <a:pPr algn="ctr"/>
            <a:r>
              <a:rPr lang="en-US" cap="none" dirty="0">
                <a:solidFill>
                  <a:schemeClr val="accent2"/>
                </a:solidFill>
              </a:rPr>
              <a:t>REDUCTION OF THE DIGITAL DIVIDE:</a:t>
            </a:r>
            <a:r>
              <a:rPr lang="en-US" cap="none" dirty="0"/>
              <a:t> </a:t>
            </a:r>
            <a:br>
              <a:rPr lang="en-US" cap="none" dirty="0"/>
            </a:br>
            <a:r>
              <a:rPr lang="en-US" cap="none" dirty="0"/>
              <a:t>INVESTMENT BY WIRELESS CARRIERS CAN ONLY MEET THE 10% HURDLE RATE IN 24 COUNTIES</a:t>
            </a:r>
          </a:p>
        </p:txBody>
      </p:sp>
      <p:graphicFrame>
        <p:nvGraphicFramePr>
          <p:cNvPr id="4" name="Chart 3">
            <a:extLst>
              <a:ext uri="{FF2B5EF4-FFF2-40B4-BE49-F238E27FC236}">
                <a16:creationId xmlns:a16="http://schemas.microsoft.com/office/drawing/2014/main" id="{EA404F2F-917C-D247-BC68-61135118292D}"/>
              </a:ext>
            </a:extLst>
          </p:cNvPr>
          <p:cNvGraphicFramePr/>
          <p:nvPr>
            <p:extLst>
              <p:ext uri="{D42A27DB-BD31-4B8C-83A1-F6EECF244321}">
                <p14:modId xmlns:p14="http://schemas.microsoft.com/office/powerpoint/2010/main" val="4028016727"/>
              </p:ext>
            </p:extLst>
          </p:nvPr>
        </p:nvGraphicFramePr>
        <p:xfrm>
          <a:off x="1524000" y="1803400"/>
          <a:ext cx="6096000" cy="4064000"/>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a:extLst>
              <a:ext uri="{FF2B5EF4-FFF2-40B4-BE49-F238E27FC236}">
                <a16:creationId xmlns:a16="http://schemas.microsoft.com/office/drawing/2014/main" id="{A89A5AC6-14CC-674B-81A5-0B04CF15FA83}"/>
              </a:ext>
            </a:extLst>
          </p:cNvPr>
          <p:cNvCxnSpPr/>
          <p:nvPr/>
        </p:nvCxnSpPr>
        <p:spPr>
          <a:xfrm>
            <a:off x="2057400" y="3505200"/>
            <a:ext cx="1676400" cy="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CE22055-5503-A54C-A834-418671AD692C}"/>
              </a:ext>
            </a:extLst>
          </p:cNvPr>
          <p:cNvCxnSpPr>
            <a:cxnSpLocks/>
          </p:cNvCxnSpPr>
          <p:nvPr/>
        </p:nvCxnSpPr>
        <p:spPr>
          <a:xfrm>
            <a:off x="6705600" y="3886200"/>
            <a:ext cx="0" cy="0"/>
          </a:xfrm>
          <a:prstGeom prst="line">
            <a:avLst/>
          </a:prstGeom>
          <a:ln w="19050">
            <a:solidFill>
              <a:srgbClr val="0070C0"/>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A188C42-C3E9-8242-92ED-C1CB25015AD6}"/>
              </a:ext>
            </a:extLst>
          </p:cNvPr>
          <p:cNvCxnSpPr>
            <a:cxnSpLocks/>
          </p:cNvCxnSpPr>
          <p:nvPr/>
        </p:nvCxnSpPr>
        <p:spPr>
          <a:xfrm>
            <a:off x="2057400" y="3810000"/>
            <a:ext cx="4648200"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45FE644-ADDD-CA41-A92C-3487146BD00E}"/>
              </a:ext>
            </a:extLst>
          </p:cNvPr>
          <p:cNvSpPr txBox="1"/>
          <p:nvPr/>
        </p:nvSpPr>
        <p:spPr>
          <a:xfrm rot="16200000">
            <a:off x="1188961" y="3334228"/>
            <a:ext cx="582211" cy="369332"/>
          </a:xfrm>
          <a:prstGeom prst="rect">
            <a:avLst/>
          </a:prstGeom>
          <a:noFill/>
        </p:spPr>
        <p:txBody>
          <a:bodyPr wrap="none" rtlCol="0">
            <a:spAutoFit/>
          </a:bodyPr>
          <a:lstStyle/>
          <a:p>
            <a:r>
              <a:rPr lang="es-ES_tradnl" dirty="0"/>
              <a:t>IRR</a:t>
            </a:r>
          </a:p>
        </p:txBody>
      </p:sp>
      <p:cxnSp>
        <p:nvCxnSpPr>
          <p:cNvPr id="9" name="Straight Connector 8">
            <a:extLst>
              <a:ext uri="{FF2B5EF4-FFF2-40B4-BE49-F238E27FC236}">
                <a16:creationId xmlns:a16="http://schemas.microsoft.com/office/drawing/2014/main" id="{A7570045-86FA-684B-8447-92F0C222AA5E}"/>
              </a:ext>
            </a:extLst>
          </p:cNvPr>
          <p:cNvCxnSpPr>
            <a:cxnSpLocks/>
          </p:cNvCxnSpPr>
          <p:nvPr/>
        </p:nvCxnSpPr>
        <p:spPr>
          <a:xfrm flipV="1">
            <a:off x="3733800" y="3505200"/>
            <a:ext cx="0" cy="304800"/>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CBA284E-890D-AD46-864F-43B69E7BD8CE}"/>
              </a:ext>
            </a:extLst>
          </p:cNvPr>
          <p:cNvSpPr txBox="1"/>
          <p:nvPr/>
        </p:nvSpPr>
        <p:spPr>
          <a:xfrm>
            <a:off x="1524004" y="838200"/>
            <a:ext cx="6629396" cy="923330"/>
          </a:xfrm>
          <a:prstGeom prst="rect">
            <a:avLst/>
          </a:prstGeom>
          <a:noFill/>
        </p:spPr>
        <p:txBody>
          <a:bodyPr wrap="square" rtlCol="0">
            <a:spAutoFit/>
          </a:bodyPr>
          <a:lstStyle/>
          <a:p>
            <a:pPr algn="ctr"/>
            <a:r>
              <a:rPr lang="en-US" dirty="0"/>
              <a:t>EBS LICENSEE VS. COMMERCIAL SERVICE PROVIDER: COMPARISON OF INTERNAL RATE OF RETURN OF A STAND-ALONE INVESTMENT </a:t>
            </a:r>
          </a:p>
        </p:txBody>
      </p:sp>
      <p:sp>
        <p:nvSpPr>
          <p:cNvPr id="11" name="TextBox 10">
            <a:extLst>
              <a:ext uri="{FF2B5EF4-FFF2-40B4-BE49-F238E27FC236}">
                <a16:creationId xmlns:a16="http://schemas.microsoft.com/office/drawing/2014/main" id="{3BF670C1-51BF-5A4B-A3C2-0E0D540FC5E0}"/>
              </a:ext>
            </a:extLst>
          </p:cNvPr>
          <p:cNvSpPr txBox="1"/>
          <p:nvPr/>
        </p:nvSpPr>
        <p:spPr>
          <a:xfrm>
            <a:off x="838200" y="6324600"/>
            <a:ext cx="3425425" cy="307777"/>
          </a:xfrm>
          <a:prstGeom prst="rect">
            <a:avLst/>
          </a:prstGeom>
          <a:noFill/>
        </p:spPr>
        <p:txBody>
          <a:bodyPr wrap="none" rtlCol="0">
            <a:spAutoFit/>
          </a:bodyPr>
          <a:lstStyle/>
          <a:p>
            <a:r>
              <a:rPr lang="en-US" sz="1400" i="1" dirty="0">
                <a:latin typeface="+mn-lt"/>
              </a:rPr>
              <a:t>Source: Analysis by Telecom Advisory Services </a:t>
            </a:r>
          </a:p>
        </p:txBody>
      </p:sp>
    </p:spTree>
    <p:extLst>
      <p:ext uri="{BB962C8B-B14F-4D97-AF65-F5344CB8AC3E}">
        <p14:creationId xmlns:p14="http://schemas.microsoft.com/office/powerpoint/2010/main" val="5133285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3713D3F7-C236-3943-B25C-A826579B40D9}"/>
              </a:ext>
            </a:extLst>
          </p:cNvPr>
          <p:cNvSpPr/>
          <p:nvPr/>
        </p:nvSpPr>
        <p:spPr>
          <a:xfrm>
            <a:off x="2209800" y="1447800"/>
            <a:ext cx="3886200" cy="533400"/>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 name="Title 1">
            <a:extLst>
              <a:ext uri="{FF2B5EF4-FFF2-40B4-BE49-F238E27FC236}">
                <a16:creationId xmlns:a16="http://schemas.microsoft.com/office/drawing/2014/main" id="{F18DA706-564D-C248-8F27-F2CE560C26B2}"/>
              </a:ext>
            </a:extLst>
          </p:cNvPr>
          <p:cNvSpPr>
            <a:spLocks noGrp="1"/>
          </p:cNvSpPr>
          <p:nvPr>
            <p:ph type="title"/>
          </p:nvPr>
        </p:nvSpPr>
        <p:spPr/>
        <p:txBody>
          <a:bodyPr/>
          <a:lstStyle/>
          <a:p>
            <a:pPr algn="ctr"/>
            <a:r>
              <a:rPr lang="es-ES_tradnl" cap="none" dirty="0"/>
              <a:t>ASSESSMENT OF OF ECONOMIC AND SOCIAL VALUE</a:t>
            </a:r>
          </a:p>
        </p:txBody>
      </p:sp>
      <p:sp>
        <p:nvSpPr>
          <p:cNvPr id="3" name="Content Placeholder 2">
            <a:extLst>
              <a:ext uri="{FF2B5EF4-FFF2-40B4-BE49-F238E27FC236}">
                <a16:creationId xmlns:a16="http://schemas.microsoft.com/office/drawing/2014/main" id="{8289F60A-463A-8240-812B-41C404523280}"/>
              </a:ext>
            </a:extLst>
          </p:cNvPr>
          <p:cNvSpPr>
            <a:spLocks noGrp="1"/>
          </p:cNvSpPr>
          <p:nvPr>
            <p:ph idx="1"/>
          </p:nvPr>
        </p:nvSpPr>
        <p:spPr>
          <a:xfrm>
            <a:off x="2441448" y="914400"/>
            <a:ext cx="5635752" cy="4953000"/>
          </a:xfrm>
        </p:spPr>
        <p:txBody>
          <a:bodyPr/>
          <a:lstStyle/>
          <a:p>
            <a:pPr marL="342900" indent="-342900">
              <a:lnSpc>
                <a:spcPct val="150000"/>
              </a:lnSpc>
              <a:buClr>
                <a:schemeClr val="accent1"/>
              </a:buClr>
              <a:buSzPct val="100000"/>
              <a:buFont typeface="Wingdings" pitchFamily="2" charset="2"/>
              <a:buChar char="§"/>
            </a:pPr>
            <a:r>
              <a:rPr lang="en-US" sz="2000" b="0" dirty="0">
                <a:latin typeface="+mn-lt"/>
              </a:rPr>
              <a:t>Reduction of the digital divide</a:t>
            </a:r>
          </a:p>
          <a:p>
            <a:pPr marL="342900" indent="-342900">
              <a:lnSpc>
                <a:spcPct val="150000"/>
              </a:lnSpc>
              <a:buClr>
                <a:schemeClr val="accent1"/>
              </a:buClr>
              <a:buSzPct val="100000"/>
              <a:buFont typeface="Wingdings" pitchFamily="2" charset="2"/>
              <a:buChar char="§"/>
            </a:pPr>
            <a:r>
              <a:rPr lang="en-US" sz="2000" b="0" dirty="0">
                <a:latin typeface="+mn-lt"/>
              </a:rPr>
              <a:t>Contribution to GDP</a:t>
            </a:r>
          </a:p>
          <a:p>
            <a:pPr marL="342900" indent="-342900">
              <a:lnSpc>
                <a:spcPct val="150000"/>
              </a:lnSpc>
              <a:buClr>
                <a:schemeClr val="accent1"/>
              </a:buClr>
              <a:buSzPct val="100000"/>
              <a:buFont typeface="Wingdings" pitchFamily="2" charset="2"/>
              <a:buChar char="§"/>
            </a:pPr>
            <a:r>
              <a:rPr lang="en-US" sz="2000" b="0" dirty="0">
                <a:latin typeface="+mn-lt"/>
              </a:rPr>
              <a:t>Reduction of the homework gap</a:t>
            </a:r>
          </a:p>
          <a:p>
            <a:pPr marL="342900" indent="-342900">
              <a:lnSpc>
                <a:spcPct val="150000"/>
              </a:lnSpc>
              <a:buClr>
                <a:schemeClr val="accent1"/>
              </a:buClr>
              <a:buSzPct val="100000"/>
              <a:buFont typeface="Wingdings" pitchFamily="2" charset="2"/>
              <a:buChar char="§"/>
            </a:pPr>
            <a:r>
              <a:rPr lang="en-US" sz="2000" b="0" dirty="0">
                <a:latin typeface="+mn-lt"/>
              </a:rPr>
              <a:t>Reduction of high school attrition</a:t>
            </a:r>
          </a:p>
          <a:p>
            <a:pPr marL="342900" indent="-342900">
              <a:lnSpc>
                <a:spcPct val="150000"/>
              </a:lnSpc>
              <a:buClr>
                <a:schemeClr val="accent1"/>
              </a:buClr>
              <a:buSzPct val="100000"/>
              <a:buFont typeface="Wingdings" pitchFamily="2" charset="2"/>
              <a:buChar char="§"/>
            </a:pPr>
            <a:r>
              <a:rPr lang="en-US" sz="2000" b="0" dirty="0">
                <a:latin typeface="+mn-lt"/>
              </a:rPr>
              <a:t>Economic surplus</a:t>
            </a:r>
          </a:p>
          <a:p>
            <a:pPr marL="342900" indent="-342900">
              <a:lnSpc>
                <a:spcPct val="150000"/>
              </a:lnSpc>
              <a:buClr>
                <a:schemeClr val="accent1"/>
              </a:buClr>
              <a:buSzPct val="100000"/>
              <a:buFont typeface="Wingdings" pitchFamily="2" charset="2"/>
              <a:buChar char="§"/>
            </a:pPr>
            <a:r>
              <a:rPr lang="en-US" sz="2000" b="0" dirty="0">
                <a:latin typeface="+mn-lt"/>
              </a:rPr>
              <a:t>Contribution to Treasury</a:t>
            </a:r>
          </a:p>
          <a:p>
            <a:pPr marL="285750" indent="-285750">
              <a:buFont typeface="Arial" panose="020B0604020202020204" pitchFamily="34" charset="0"/>
              <a:buChar char="•"/>
            </a:pPr>
            <a:endParaRPr lang="es-ES_tradnl" dirty="0"/>
          </a:p>
        </p:txBody>
      </p:sp>
    </p:spTree>
    <p:extLst>
      <p:ext uri="{BB962C8B-B14F-4D97-AF65-F5344CB8AC3E}">
        <p14:creationId xmlns:p14="http://schemas.microsoft.com/office/powerpoint/2010/main" val="22432237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988AD-1AD4-304B-B992-7B0F606697A9}"/>
              </a:ext>
            </a:extLst>
          </p:cNvPr>
          <p:cNvSpPr>
            <a:spLocks noGrp="1"/>
          </p:cNvSpPr>
          <p:nvPr>
            <p:ph type="title"/>
          </p:nvPr>
        </p:nvSpPr>
        <p:spPr>
          <a:xfrm>
            <a:off x="533400" y="81171"/>
            <a:ext cx="8229600" cy="609600"/>
          </a:xfrm>
        </p:spPr>
        <p:txBody>
          <a:bodyPr/>
          <a:lstStyle/>
          <a:p>
            <a:pPr algn="ctr"/>
            <a:r>
              <a:rPr lang="en-US" cap="none" dirty="0">
                <a:solidFill>
                  <a:schemeClr val="accent2"/>
                </a:solidFill>
              </a:rPr>
              <a:t>INCREASE IN GDP: </a:t>
            </a:r>
            <a:br>
              <a:rPr lang="en-US" cap="none" dirty="0">
                <a:solidFill>
                  <a:schemeClr val="accent2"/>
                </a:solidFill>
              </a:rPr>
            </a:br>
            <a:r>
              <a:rPr lang="en-US" cap="none" dirty="0"/>
              <a:t>THE EBS LICENSING MODEL PRODUCES SIGNIFICANTLY GREATER IMPACT ON GDP</a:t>
            </a:r>
          </a:p>
        </p:txBody>
      </p:sp>
      <p:sp>
        <p:nvSpPr>
          <p:cNvPr id="4" name="Pentagon 3">
            <a:extLst>
              <a:ext uri="{FF2B5EF4-FFF2-40B4-BE49-F238E27FC236}">
                <a16:creationId xmlns:a16="http://schemas.microsoft.com/office/drawing/2014/main" id="{109F2DFB-CC1F-214E-931E-E65484F3F79B}"/>
              </a:ext>
            </a:extLst>
          </p:cNvPr>
          <p:cNvSpPr/>
          <p:nvPr/>
        </p:nvSpPr>
        <p:spPr>
          <a:xfrm>
            <a:off x="228600" y="2514600"/>
            <a:ext cx="2209800" cy="12192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Keeping the current EBS license framework</a:t>
            </a:r>
          </a:p>
        </p:txBody>
      </p:sp>
      <p:sp>
        <p:nvSpPr>
          <p:cNvPr id="5" name="Pentagon 4">
            <a:extLst>
              <a:ext uri="{FF2B5EF4-FFF2-40B4-BE49-F238E27FC236}">
                <a16:creationId xmlns:a16="http://schemas.microsoft.com/office/drawing/2014/main" id="{44CE9778-2866-E94D-B480-76EFFCDD68AB}"/>
              </a:ext>
            </a:extLst>
          </p:cNvPr>
          <p:cNvSpPr/>
          <p:nvPr/>
        </p:nvSpPr>
        <p:spPr>
          <a:xfrm>
            <a:off x="228600" y="5029200"/>
            <a:ext cx="2209800" cy="12192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Assigning licenses through an overlay auction</a:t>
            </a:r>
          </a:p>
        </p:txBody>
      </p:sp>
      <p:sp>
        <p:nvSpPr>
          <p:cNvPr id="6" name="TextBox 5">
            <a:extLst>
              <a:ext uri="{FF2B5EF4-FFF2-40B4-BE49-F238E27FC236}">
                <a16:creationId xmlns:a16="http://schemas.microsoft.com/office/drawing/2014/main" id="{A8013324-F383-D545-B8C1-F1F05432A0EB}"/>
              </a:ext>
            </a:extLst>
          </p:cNvPr>
          <p:cNvSpPr txBox="1"/>
          <p:nvPr/>
        </p:nvSpPr>
        <p:spPr>
          <a:xfrm>
            <a:off x="2590800" y="1286470"/>
            <a:ext cx="2209800" cy="923330"/>
          </a:xfrm>
          <a:prstGeom prst="rect">
            <a:avLst/>
          </a:prstGeom>
          <a:solidFill>
            <a:schemeClr val="accent2"/>
          </a:solidFill>
          <a:ln>
            <a:solidFill>
              <a:schemeClr val="tx1"/>
            </a:solidFill>
          </a:ln>
        </p:spPr>
        <p:txBody>
          <a:bodyPr wrap="square" rtlCol="0">
            <a:spAutoFit/>
          </a:bodyPr>
          <a:lstStyle/>
          <a:p>
            <a:pPr algn="ctr"/>
            <a:r>
              <a:rPr lang="en-US" dirty="0">
                <a:latin typeface="+mn-lt"/>
              </a:rPr>
              <a:t>Additional subscribers / incremental penetration</a:t>
            </a:r>
          </a:p>
        </p:txBody>
      </p:sp>
      <p:sp>
        <p:nvSpPr>
          <p:cNvPr id="7" name="TextBox 6">
            <a:extLst>
              <a:ext uri="{FF2B5EF4-FFF2-40B4-BE49-F238E27FC236}">
                <a16:creationId xmlns:a16="http://schemas.microsoft.com/office/drawing/2014/main" id="{D7039F4E-1FA2-4E45-827C-B5CC486BD333}"/>
              </a:ext>
            </a:extLst>
          </p:cNvPr>
          <p:cNvSpPr txBox="1"/>
          <p:nvPr/>
        </p:nvSpPr>
        <p:spPr>
          <a:xfrm>
            <a:off x="2743200" y="2819400"/>
            <a:ext cx="2146742" cy="369332"/>
          </a:xfrm>
          <a:prstGeom prst="rect">
            <a:avLst/>
          </a:prstGeom>
          <a:noFill/>
        </p:spPr>
        <p:txBody>
          <a:bodyPr wrap="none" rtlCol="0">
            <a:spAutoFit/>
          </a:bodyPr>
          <a:lstStyle/>
          <a:p>
            <a:r>
              <a:rPr lang="en-US" dirty="0"/>
              <a:t>8,356,000 ( 2.70%)</a:t>
            </a:r>
          </a:p>
        </p:txBody>
      </p:sp>
      <p:sp>
        <p:nvSpPr>
          <p:cNvPr id="8" name="TextBox 7">
            <a:extLst>
              <a:ext uri="{FF2B5EF4-FFF2-40B4-BE49-F238E27FC236}">
                <a16:creationId xmlns:a16="http://schemas.microsoft.com/office/drawing/2014/main" id="{7CE2DDFD-465C-3D48-B3AF-3A33A09A6A8C}"/>
              </a:ext>
            </a:extLst>
          </p:cNvPr>
          <p:cNvSpPr txBox="1"/>
          <p:nvPr/>
        </p:nvSpPr>
        <p:spPr>
          <a:xfrm>
            <a:off x="2819400" y="5421868"/>
            <a:ext cx="2018501" cy="369332"/>
          </a:xfrm>
          <a:prstGeom prst="rect">
            <a:avLst/>
          </a:prstGeom>
          <a:noFill/>
        </p:spPr>
        <p:txBody>
          <a:bodyPr wrap="none" rtlCol="0">
            <a:spAutoFit/>
          </a:bodyPr>
          <a:lstStyle/>
          <a:p>
            <a:r>
              <a:rPr lang="en-US" dirty="0"/>
              <a:t>581,562 ( 0.19 %)</a:t>
            </a:r>
          </a:p>
        </p:txBody>
      </p:sp>
      <p:sp>
        <p:nvSpPr>
          <p:cNvPr id="9" name="TextBox 8">
            <a:extLst>
              <a:ext uri="{FF2B5EF4-FFF2-40B4-BE49-F238E27FC236}">
                <a16:creationId xmlns:a16="http://schemas.microsoft.com/office/drawing/2014/main" id="{931A57F2-A842-7B4C-9C51-0CBB984B9F49}"/>
              </a:ext>
            </a:extLst>
          </p:cNvPr>
          <p:cNvSpPr txBox="1"/>
          <p:nvPr/>
        </p:nvSpPr>
        <p:spPr>
          <a:xfrm>
            <a:off x="4800600" y="3503474"/>
            <a:ext cx="1828802" cy="1754326"/>
          </a:xfrm>
          <a:prstGeom prst="rect">
            <a:avLst/>
          </a:prstGeom>
          <a:noFill/>
          <a:ln>
            <a:solidFill>
              <a:schemeClr val="tx1"/>
            </a:solidFill>
          </a:ln>
        </p:spPr>
        <p:txBody>
          <a:bodyPr wrap="square" rtlCol="0">
            <a:spAutoFit/>
          </a:bodyPr>
          <a:lstStyle/>
          <a:p>
            <a:pPr algn="ctr"/>
            <a:r>
              <a:rPr lang="en-US" dirty="0">
                <a:latin typeface="+mn-lt"/>
              </a:rPr>
              <a:t>An increase of 10 percent in penetration yields an increase in 0.1156 % of the GDP (ITU model) </a:t>
            </a:r>
          </a:p>
        </p:txBody>
      </p:sp>
      <p:sp>
        <p:nvSpPr>
          <p:cNvPr id="10" name="TextBox 9">
            <a:extLst>
              <a:ext uri="{FF2B5EF4-FFF2-40B4-BE49-F238E27FC236}">
                <a16:creationId xmlns:a16="http://schemas.microsoft.com/office/drawing/2014/main" id="{830ED47C-5B91-0645-AB1B-D8F67BCDC2E2}"/>
              </a:ext>
            </a:extLst>
          </p:cNvPr>
          <p:cNvSpPr txBox="1"/>
          <p:nvPr/>
        </p:nvSpPr>
        <p:spPr>
          <a:xfrm>
            <a:off x="6629400" y="1424970"/>
            <a:ext cx="2209800" cy="646331"/>
          </a:xfrm>
          <a:prstGeom prst="rect">
            <a:avLst/>
          </a:prstGeom>
          <a:solidFill>
            <a:schemeClr val="accent2"/>
          </a:solidFill>
          <a:ln>
            <a:solidFill>
              <a:schemeClr val="tx1"/>
            </a:solidFill>
          </a:ln>
        </p:spPr>
        <p:txBody>
          <a:bodyPr wrap="square" rtlCol="0">
            <a:spAutoFit/>
          </a:bodyPr>
          <a:lstStyle/>
          <a:p>
            <a:pPr algn="ctr"/>
            <a:r>
              <a:rPr lang="en-US" dirty="0">
                <a:latin typeface="+mn-lt"/>
              </a:rPr>
              <a:t>GDP five-year cumulative impact</a:t>
            </a:r>
          </a:p>
        </p:txBody>
      </p:sp>
      <p:sp>
        <p:nvSpPr>
          <p:cNvPr id="11" name="Bent Arrow 10">
            <a:extLst>
              <a:ext uri="{FF2B5EF4-FFF2-40B4-BE49-F238E27FC236}">
                <a16:creationId xmlns:a16="http://schemas.microsoft.com/office/drawing/2014/main" id="{FAB54802-7455-E046-8ABA-1961F454BA9A}"/>
              </a:ext>
            </a:extLst>
          </p:cNvPr>
          <p:cNvSpPr/>
          <p:nvPr/>
        </p:nvSpPr>
        <p:spPr>
          <a:xfrm rot="5400000">
            <a:off x="4800600" y="2971800"/>
            <a:ext cx="457200" cy="457200"/>
          </a:xfrm>
          <a:prstGeom prst="ben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tx1"/>
              </a:solidFill>
            </a:endParaRPr>
          </a:p>
        </p:txBody>
      </p:sp>
      <p:sp>
        <p:nvSpPr>
          <p:cNvPr id="12" name="Bent Arrow 11">
            <a:extLst>
              <a:ext uri="{FF2B5EF4-FFF2-40B4-BE49-F238E27FC236}">
                <a16:creationId xmlns:a16="http://schemas.microsoft.com/office/drawing/2014/main" id="{5A6BB5FC-6134-4948-ADCD-02C1B044CC99}"/>
              </a:ext>
            </a:extLst>
          </p:cNvPr>
          <p:cNvSpPr/>
          <p:nvPr/>
        </p:nvSpPr>
        <p:spPr>
          <a:xfrm>
            <a:off x="6324600" y="2971800"/>
            <a:ext cx="457200" cy="457200"/>
          </a:xfrm>
          <a:prstGeom prst="ben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tx1"/>
              </a:solidFill>
            </a:endParaRPr>
          </a:p>
        </p:txBody>
      </p:sp>
      <p:sp>
        <p:nvSpPr>
          <p:cNvPr id="14" name="Bent Arrow 13">
            <a:extLst>
              <a:ext uri="{FF2B5EF4-FFF2-40B4-BE49-F238E27FC236}">
                <a16:creationId xmlns:a16="http://schemas.microsoft.com/office/drawing/2014/main" id="{118C5529-B53B-B849-8D1E-EA5014955177}"/>
              </a:ext>
            </a:extLst>
          </p:cNvPr>
          <p:cNvSpPr/>
          <p:nvPr/>
        </p:nvSpPr>
        <p:spPr>
          <a:xfrm rot="5400000" flipH="1">
            <a:off x="4799737" y="5333137"/>
            <a:ext cx="458926" cy="457200"/>
          </a:xfrm>
          <a:prstGeom prst="ben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tx1"/>
              </a:solidFill>
            </a:endParaRPr>
          </a:p>
        </p:txBody>
      </p:sp>
      <p:sp>
        <p:nvSpPr>
          <p:cNvPr id="15" name="Bent Arrow 14">
            <a:extLst>
              <a:ext uri="{FF2B5EF4-FFF2-40B4-BE49-F238E27FC236}">
                <a16:creationId xmlns:a16="http://schemas.microsoft.com/office/drawing/2014/main" id="{45DD8847-461C-E54C-9322-DF2B66EF9D29}"/>
              </a:ext>
            </a:extLst>
          </p:cNvPr>
          <p:cNvSpPr/>
          <p:nvPr/>
        </p:nvSpPr>
        <p:spPr>
          <a:xfrm flipV="1">
            <a:off x="6324599" y="5334000"/>
            <a:ext cx="549629" cy="457200"/>
          </a:xfrm>
          <a:prstGeom prst="ben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solidFill>
                <a:schemeClr val="tx1"/>
              </a:solidFill>
            </a:endParaRPr>
          </a:p>
        </p:txBody>
      </p:sp>
      <p:sp>
        <p:nvSpPr>
          <p:cNvPr id="16" name="TextBox 15">
            <a:extLst>
              <a:ext uri="{FF2B5EF4-FFF2-40B4-BE49-F238E27FC236}">
                <a16:creationId xmlns:a16="http://schemas.microsoft.com/office/drawing/2014/main" id="{145ABB89-E3D7-0A48-BE71-F537E3498E0D}"/>
              </a:ext>
            </a:extLst>
          </p:cNvPr>
          <p:cNvSpPr txBox="1"/>
          <p:nvPr/>
        </p:nvSpPr>
        <p:spPr>
          <a:xfrm>
            <a:off x="6910467" y="2895600"/>
            <a:ext cx="1633781" cy="369332"/>
          </a:xfrm>
          <a:prstGeom prst="rect">
            <a:avLst/>
          </a:prstGeom>
          <a:noFill/>
        </p:spPr>
        <p:txBody>
          <a:bodyPr wrap="none" rtlCol="0">
            <a:spAutoFit/>
          </a:bodyPr>
          <a:lstStyle/>
          <a:p>
            <a:r>
              <a:rPr lang="en-US" b="1" dirty="0"/>
              <a:t>$70.93 billion</a:t>
            </a:r>
          </a:p>
        </p:txBody>
      </p:sp>
      <p:sp>
        <p:nvSpPr>
          <p:cNvPr id="17" name="TextBox 16">
            <a:extLst>
              <a:ext uri="{FF2B5EF4-FFF2-40B4-BE49-F238E27FC236}">
                <a16:creationId xmlns:a16="http://schemas.microsoft.com/office/drawing/2014/main" id="{8D3A07C2-9246-D044-834E-1FB1DEFC0535}"/>
              </a:ext>
            </a:extLst>
          </p:cNvPr>
          <p:cNvSpPr txBox="1"/>
          <p:nvPr/>
        </p:nvSpPr>
        <p:spPr>
          <a:xfrm>
            <a:off x="7010400" y="5498068"/>
            <a:ext cx="1505540" cy="369332"/>
          </a:xfrm>
          <a:prstGeom prst="rect">
            <a:avLst/>
          </a:prstGeom>
          <a:noFill/>
        </p:spPr>
        <p:txBody>
          <a:bodyPr wrap="none" rtlCol="0">
            <a:spAutoFit/>
          </a:bodyPr>
          <a:lstStyle/>
          <a:p>
            <a:r>
              <a:rPr lang="en-US" b="1" dirty="0"/>
              <a:t>$4.21 billion</a:t>
            </a:r>
          </a:p>
        </p:txBody>
      </p:sp>
    </p:spTree>
    <p:extLst>
      <p:ext uri="{BB962C8B-B14F-4D97-AF65-F5344CB8AC3E}">
        <p14:creationId xmlns:p14="http://schemas.microsoft.com/office/powerpoint/2010/main" val="4101375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3713D3F7-C236-3943-B25C-A826579B40D9}"/>
              </a:ext>
            </a:extLst>
          </p:cNvPr>
          <p:cNvSpPr/>
          <p:nvPr/>
        </p:nvSpPr>
        <p:spPr>
          <a:xfrm>
            <a:off x="2209800" y="1981200"/>
            <a:ext cx="3886200" cy="533400"/>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 name="Title 1">
            <a:extLst>
              <a:ext uri="{FF2B5EF4-FFF2-40B4-BE49-F238E27FC236}">
                <a16:creationId xmlns:a16="http://schemas.microsoft.com/office/drawing/2014/main" id="{F18DA706-564D-C248-8F27-F2CE560C26B2}"/>
              </a:ext>
            </a:extLst>
          </p:cNvPr>
          <p:cNvSpPr>
            <a:spLocks noGrp="1"/>
          </p:cNvSpPr>
          <p:nvPr>
            <p:ph type="title"/>
          </p:nvPr>
        </p:nvSpPr>
        <p:spPr/>
        <p:txBody>
          <a:bodyPr/>
          <a:lstStyle/>
          <a:p>
            <a:pPr algn="ctr"/>
            <a:r>
              <a:rPr lang="es-ES_tradnl" cap="none" dirty="0"/>
              <a:t>ASSESSMENT OF OF ECONOMIC AND SOCIAL VALUE</a:t>
            </a:r>
          </a:p>
        </p:txBody>
      </p:sp>
      <p:sp>
        <p:nvSpPr>
          <p:cNvPr id="3" name="Content Placeholder 2">
            <a:extLst>
              <a:ext uri="{FF2B5EF4-FFF2-40B4-BE49-F238E27FC236}">
                <a16:creationId xmlns:a16="http://schemas.microsoft.com/office/drawing/2014/main" id="{8289F60A-463A-8240-812B-41C404523280}"/>
              </a:ext>
            </a:extLst>
          </p:cNvPr>
          <p:cNvSpPr>
            <a:spLocks noGrp="1"/>
          </p:cNvSpPr>
          <p:nvPr>
            <p:ph idx="1"/>
          </p:nvPr>
        </p:nvSpPr>
        <p:spPr>
          <a:xfrm>
            <a:off x="2441448" y="914400"/>
            <a:ext cx="5635752" cy="4953000"/>
          </a:xfrm>
        </p:spPr>
        <p:txBody>
          <a:bodyPr/>
          <a:lstStyle/>
          <a:p>
            <a:pPr marL="342900" indent="-342900">
              <a:lnSpc>
                <a:spcPct val="150000"/>
              </a:lnSpc>
              <a:buClr>
                <a:schemeClr val="accent1"/>
              </a:buClr>
              <a:buSzPct val="100000"/>
              <a:buFont typeface="Wingdings" pitchFamily="2" charset="2"/>
              <a:buChar char="§"/>
            </a:pPr>
            <a:r>
              <a:rPr lang="en-US" sz="2000" b="0" dirty="0">
                <a:latin typeface="+mn-lt"/>
              </a:rPr>
              <a:t>Reduction of the digital divide</a:t>
            </a:r>
          </a:p>
          <a:p>
            <a:pPr marL="342900" indent="-342900">
              <a:lnSpc>
                <a:spcPct val="150000"/>
              </a:lnSpc>
              <a:buClr>
                <a:schemeClr val="accent1"/>
              </a:buClr>
              <a:buSzPct val="100000"/>
              <a:buFont typeface="Wingdings" pitchFamily="2" charset="2"/>
              <a:buChar char="§"/>
            </a:pPr>
            <a:r>
              <a:rPr lang="en-US" sz="2000" b="0" dirty="0">
                <a:latin typeface="+mn-lt"/>
              </a:rPr>
              <a:t>Contribution to GDP</a:t>
            </a:r>
          </a:p>
          <a:p>
            <a:pPr marL="342900" indent="-342900">
              <a:lnSpc>
                <a:spcPct val="150000"/>
              </a:lnSpc>
              <a:buClr>
                <a:schemeClr val="accent1"/>
              </a:buClr>
              <a:buSzPct val="100000"/>
              <a:buFont typeface="Wingdings" pitchFamily="2" charset="2"/>
              <a:buChar char="§"/>
            </a:pPr>
            <a:r>
              <a:rPr lang="en-US" sz="2000" b="0" dirty="0">
                <a:latin typeface="+mn-lt"/>
              </a:rPr>
              <a:t>Reduction of the homework gap</a:t>
            </a:r>
          </a:p>
          <a:p>
            <a:pPr marL="342900" indent="-342900">
              <a:lnSpc>
                <a:spcPct val="150000"/>
              </a:lnSpc>
              <a:buClr>
                <a:schemeClr val="accent1"/>
              </a:buClr>
              <a:buSzPct val="100000"/>
              <a:buFont typeface="Wingdings" pitchFamily="2" charset="2"/>
              <a:buChar char="§"/>
            </a:pPr>
            <a:r>
              <a:rPr lang="en-US" sz="2000" b="0" dirty="0">
                <a:latin typeface="+mn-lt"/>
              </a:rPr>
              <a:t>Reduction of high school attrition</a:t>
            </a:r>
          </a:p>
          <a:p>
            <a:pPr marL="342900" indent="-342900">
              <a:lnSpc>
                <a:spcPct val="150000"/>
              </a:lnSpc>
              <a:buClr>
                <a:schemeClr val="accent1"/>
              </a:buClr>
              <a:buSzPct val="100000"/>
              <a:buFont typeface="Wingdings" pitchFamily="2" charset="2"/>
              <a:buChar char="§"/>
            </a:pPr>
            <a:r>
              <a:rPr lang="en-US" sz="2000" b="0" dirty="0">
                <a:latin typeface="+mn-lt"/>
              </a:rPr>
              <a:t>Economic surplus</a:t>
            </a:r>
          </a:p>
          <a:p>
            <a:pPr marL="342900" indent="-342900">
              <a:lnSpc>
                <a:spcPct val="150000"/>
              </a:lnSpc>
              <a:buClr>
                <a:schemeClr val="accent1"/>
              </a:buClr>
              <a:buSzPct val="100000"/>
              <a:buFont typeface="Wingdings" pitchFamily="2" charset="2"/>
              <a:buChar char="§"/>
            </a:pPr>
            <a:r>
              <a:rPr lang="en-US" sz="2000" b="0" dirty="0">
                <a:latin typeface="+mn-lt"/>
              </a:rPr>
              <a:t>Contribution to Treasury</a:t>
            </a:r>
          </a:p>
          <a:p>
            <a:pPr marL="285750" indent="-285750">
              <a:buFont typeface="Arial" panose="020B0604020202020204" pitchFamily="34" charset="0"/>
              <a:buChar char="•"/>
            </a:pPr>
            <a:endParaRPr lang="es-ES_tradnl" dirty="0"/>
          </a:p>
        </p:txBody>
      </p:sp>
    </p:spTree>
    <p:extLst>
      <p:ext uri="{BB962C8B-B14F-4D97-AF65-F5344CB8AC3E}">
        <p14:creationId xmlns:p14="http://schemas.microsoft.com/office/powerpoint/2010/main" val="510517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897AE-973E-CF43-BFC0-882F97487451}"/>
              </a:ext>
            </a:extLst>
          </p:cNvPr>
          <p:cNvSpPr>
            <a:spLocks noGrp="1"/>
          </p:cNvSpPr>
          <p:nvPr>
            <p:ph type="title"/>
          </p:nvPr>
        </p:nvSpPr>
        <p:spPr>
          <a:xfrm>
            <a:off x="0" y="76200"/>
            <a:ext cx="9144000" cy="609600"/>
          </a:xfrm>
        </p:spPr>
        <p:txBody>
          <a:bodyPr/>
          <a:lstStyle/>
          <a:p>
            <a:pPr algn="ctr"/>
            <a:r>
              <a:rPr lang="en-US" cap="none" dirty="0">
                <a:solidFill>
                  <a:schemeClr val="accent2"/>
                </a:solidFill>
              </a:rPr>
              <a:t>REDUCTION OF THE HOMEWORK GAP: </a:t>
            </a:r>
            <a:br>
              <a:rPr lang="en-US" cap="none" dirty="0"/>
            </a:br>
            <a:r>
              <a:rPr lang="en-US" cap="none" dirty="0"/>
              <a:t>THE MODERNIZED EBS LICENSING MODEL COULD REDUCE THE RURAL HOMEWORK GAP </a:t>
            </a:r>
            <a:r>
              <a:rPr lang="en-US" cap="none" dirty="0">
                <a:solidFill>
                  <a:schemeClr val="tx1"/>
                </a:solidFill>
              </a:rPr>
              <a:t>BY ABOUT 29.6%</a:t>
            </a:r>
          </a:p>
        </p:txBody>
      </p:sp>
      <p:sp>
        <p:nvSpPr>
          <p:cNvPr id="5" name="TextBox 4">
            <a:extLst>
              <a:ext uri="{FF2B5EF4-FFF2-40B4-BE49-F238E27FC236}">
                <a16:creationId xmlns:a16="http://schemas.microsoft.com/office/drawing/2014/main" id="{5964277F-5046-9F47-A689-8A97532D1E29}"/>
              </a:ext>
            </a:extLst>
          </p:cNvPr>
          <p:cNvSpPr txBox="1"/>
          <p:nvPr/>
        </p:nvSpPr>
        <p:spPr>
          <a:xfrm>
            <a:off x="5867400" y="3886200"/>
            <a:ext cx="1780872" cy="369332"/>
          </a:xfrm>
          <a:prstGeom prst="rect">
            <a:avLst/>
          </a:prstGeom>
          <a:noFill/>
          <a:ln>
            <a:solidFill>
              <a:schemeClr val="tx1"/>
            </a:solidFill>
          </a:ln>
        </p:spPr>
        <p:txBody>
          <a:bodyPr wrap="none" rtlCol="0">
            <a:spAutoFit/>
          </a:bodyPr>
          <a:lstStyle/>
          <a:p>
            <a:r>
              <a:rPr lang="en-US" dirty="0">
                <a:latin typeface="+mn-lt"/>
              </a:rPr>
              <a:t>144,226 children</a:t>
            </a:r>
          </a:p>
        </p:txBody>
      </p:sp>
      <p:sp>
        <p:nvSpPr>
          <p:cNvPr id="7" name="TextBox 6">
            <a:extLst>
              <a:ext uri="{FF2B5EF4-FFF2-40B4-BE49-F238E27FC236}">
                <a16:creationId xmlns:a16="http://schemas.microsoft.com/office/drawing/2014/main" id="{0C8FF34A-05ED-8944-826B-073292194899}"/>
              </a:ext>
            </a:extLst>
          </p:cNvPr>
          <p:cNvSpPr txBox="1"/>
          <p:nvPr/>
        </p:nvSpPr>
        <p:spPr>
          <a:xfrm>
            <a:off x="1676400" y="3886200"/>
            <a:ext cx="2590800" cy="369332"/>
          </a:xfrm>
          <a:prstGeom prst="rect">
            <a:avLst/>
          </a:prstGeom>
          <a:noFill/>
          <a:ln>
            <a:solidFill>
              <a:schemeClr val="tx1"/>
            </a:solidFill>
          </a:ln>
        </p:spPr>
        <p:txBody>
          <a:bodyPr wrap="square" rtlCol="0">
            <a:spAutoFit/>
          </a:bodyPr>
          <a:lstStyle/>
          <a:p>
            <a:pPr algn="ctr"/>
            <a:r>
              <a:rPr lang="en-US" dirty="0">
                <a:latin typeface="+mn-lt"/>
              </a:rPr>
              <a:t>87,450 children</a:t>
            </a:r>
          </a:p>
        </p:txBody>
      </p:sp>
      <p:sp>
        <p:nvSpPr>
          <p:cNvPr id="8" name="TextBox 7">
            <a:extLst>
              <a:ext uri="{FF2B5EF4-FFF2-40B4-BE49-F238E27FC236}">
                <a16:creationId xmlns:a16="http://schemas.microsoft.com/office/drawing/2014/main" id="{2C15093B-4B65-FC40-8555-69C820839E24}"/>
              </a:ext>
            </a:extLst>
          </p:cNvPr>
          <p:cNvSpPr txBox="1"/>
          <p:nvPr/>
        </p:nvSpPr>
        <p:spPr>
          <a:xfrm>
            <a:off x="5867400" y="4611469"/>
            <a:ext cx="2971800" cy="646331"/>
          </a:xfrm>
          <a:prstGeom prst="rect">
            <a:avLst/>
          </a:prstGeom>
          <a:noFill/>
          <a:ln>
            <a:solidFill>
              <a:schemeClr val="tx1"/>
            </a:solidFill>
          </a:ln>
        </p:spPr>
        <p:txBody>
          <a:bodyPr wrap="square" rtlCol="0">
            <a:spAutoFit/>
          </a:bodyPr>
          <a:lstStyle/>
          <a:p>
            <a:pPr algn="ctr"/>
            <a:r>
              <a:rPr lang="en-US" dirty="0">
                <a:latin typeface="+mn-lt"/>
              </a:rPr>
              <a:t>85% adoption of affordable plan of $15/month (*)</a:t>
            </a:r>
          </a:p>
        </p:txBody>
      </p:sp>
      <p:sp>
        <p:nvSpPr>
          <p:cNvPr id="9" name="TextBox 8">
            <a:extLst>
              <a:ext uri="{FF2B5EF4-FFF2-40B4-BE49-F238E27FC236}">
                <a16:creationId xmlns:a16="http://schemas.microsoft.com/office/drawing/2014/main" id="{0E17E254-F0D4-AA47-9D52-348B391DB085}"/>
              </a:ext>
            </a:extLst>
          </p:cNvPr>
          <p:cNvSpPr txBox="1"/>
          <p:nvPr/>
        </p:nvSpPr>
        <p:spPr>
          <a:xfrm>
            <a:off x="6220128" y="5410200"/>
            <a:ext cx="1780872" cy="369332"/>
          </a:xfrm>
          <a:prstGeom prst="rect">
            <a:avLst/>
          </a:prstGeom>
          <a:noFill/>
          <a:ln>
            <a:solidFill>
              <a:schemeClr val="tx1"/>
            </a:solidFill>
          </a:ln>
        </p:spPr>
        <p:txBody>
          <a:bodyPr wrap="none" rtlCol="0">
            <a:spAutoFit/>
          </a:bodyPr>
          <a:lstStyle/>
          <a:p>
            <a:r>
              <a:rPr lang="en-US" dirty="0">
                <a:latin typeface="+mn-lt"/>
              </a:rPr>
              <a:t>122,938 children</a:t>
            </a:r>
          </a:p>
        </p:txBody>
      </p:sp>
      <p:sp>
        <p:nvSpPr>
          <p:cNvPr id="10" name="TextBox 9">
            <a:extLst>
              <a:ext uri="{FF2B5EF4-FFF2-40B4-BE49-F238E27FC236}">
                <a16:creationId xmlns:a16="http://schemas.microsoft.com/office/drawing/2014/main" id="{BE6429DC-C084-624C-AACF-CDF6F950B39F}"/>
              </a:ext>
            </a:extLst>
          </p:cNvPr>
          <p:cNvSpPr txBox="1"/>
          <p:nvPr/>
        </p:nvSpPr>
        <p:spPr>
          <a:xfrm>
            <a:off x="1524000" y="4648200"/>
            <a:ext cx="3505200" cy="646331"/>
          </a:xfrm>
          <a:prstGeom prst="rect">
            <a:avLst/>
          </a:prstGeom>
          <a:noFill/>
          <a:ln>
            <a:solidFill>
              <a:schemeClr val="tx1"/>
            </a:solidFill>
          </a:ln>
        </p:spPr>
        <p:txBody>
          <a:bodyPr wrap="square" rtlCol="0">
            <a:spAutoFit/>
          </a:bodyPr>
          <a:lstStyle/>
          <a:p>
            <a:pPr algn="ctr"/>
            <a:r>
              <a:rPr lang="en-US" dirty="0">
                <a:latin typeface="+mn-lt"/>
              </a:rPr>
              <a:t>85% of non adopters would acquire affordable plan of $15/month (*)</a:t>
            </a:r>
          </a:p>
        </p:txBody>
      </p:sp>
      <p:sp>
        <p:nvSpPr>
          <p:cNvPr id="11" name="TextBox 10">
            <a:extLst>
              <a:ext uri="{FF2B5EF4-FFF2-40B4-BE49-F238E27FC236}">
                <a16:creationId xmlns:a16="http://schemas.microsoft.com/office/drawing/2014/main" id="{4AB6415C-6A86-7741-8E63-3FD235F28F1D}"/>
              </a:ext>
            </a:extLst>
          </p:cNvPr>
          <p:cNvSpPr txBox="1"/>
          <p:nvPr/>
        </p:nvSpPr>
        <p:spPr>
          <a:xfrm>
            <a:off x="1990271" y="5486400"/>
            <a:ext cx="1654235" cy="369332"/>
          </a:xfrm>
          <a:prstGeom prst="rect">
            <a:avLst/>
          </a:prstGeom>
          <a:noFill/>
          <a:ln>
            <a:solidFill>
              <a:schemeClr val="tx1"/>
            </a:solidFill>
          </a:ln>
        </p:spPr>
        <p:txBody>
          <a:bodyPr wrap="none" rtlCol="0">
            <a:spAutoFit/>
          </a:bodyPr>
          <a:lstStyle/>
          <a:p>
            <a:r>
              <a:rPr lang="en-US" dirty="0">
                <a:latin typeface="+mn-lt"/>
              </a:rPr>
              <a:t>73,407 children</a:t>
            </a:r>
          </a:p>
        </p:txBody>
      </p:sp>
      <p:sp>
        <p:nvSpPr>
          <p:cNvPr id="12" name="Left Brace 11">
            <a:extLst>
              <a:ext uri="{FF2B5EF4-FFF2-40B4-BE49-F238E27FC236}">
                <a16:creationId xmlns:a16="http://schemas.microsoft.com/office/drawing/2014/main" id="{0AF3283E-5357-004C-87BB-38095943DE4C}"/>
              </a:ext>
            </a:extLst>
          </p:cNvPr>
          <p:cNvSpPr/>
          <p:nvPr/>
        </p:nvSpPr>
        <p:spPr>
          <a:xfrm rot="16200000">
            <a:off x="4824798" y="2462598"/>
            <a:ext cx="318701" cy="6948102"/>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dirty="0"/>
          </a:p>
        </p:txBody>
      </p:sp>
      <p:sp>
        <p:nvSpPr>
          <p:cNvPr id="13" name="TextBox 12">
            <a:extLst>
              <a:ext uri="{FF2B5EF4-FFF2-40B4-BE49-F238E27FC236}">
                <a16:creationId xmlns:a16="http://schemas.microsoft.com/office/drawing/2014/main" id="{D5F7B37E-A0D7-4A45-8290-E96CBC029566}"/>
              </a:ext>
            </a:extLst>
          </p:cNvPr>
          <p:cNvSpPr txBox="1"/>
          <p:nvPr/>
        </p:nvSpPr>
        <p:spPr>
          <a:xfrm>
            <a:off x="1473172" y="6172200"/>
            <a:ext cx="7032695" cy="369332"/>
          </a:xfrm>
          <a:prstGeom prst="rect">
            <a:avLst/>
          </a:prstGeom>
          <a:solidFill>
            <a:schemeClr val="accent1"/>
          </a:solidFill>
          <a:ln>
            <a:solidFill>
              <a:schemeClr val="tx1"/>
            </a:solidFill>
          </a:ln>
        </p:spPr>
        <p:txBody>
          <a:bodyPr wrap="none" rtlCol="0">
            <a:spAutoFit/>
          </a:bodyPr>
          <a:lstStyle/>
          <a:p>
            <a:pPr algn="ctr"/>
            <a:r>
              <a:rPr lang="en-US" dirty="0">
                <a:solidFill>
                  <a:schemeClr val="bg1"/>
                </a:solidFill>
              </a:rPr>
              <a:t>196,346 children (29.6% reduction of homework gap in rural areas</a:t>
            </a:r>
            <a:r>
              <a:rPr lang="es-ES_tradnl" dirty="0">
                <a:solidFill>
                  <a:schemeClr val="bg1"/>
                </a:solidFill>
              </a:rPr>
              <a:t>) </a:t>
            </a:r>
          </a:p>
        </p:txBody>
      </p:sp>
      <p:sp>
        <p:nvSpPr>
          <p:cNvPr id="14" name="Curved Right Arrow 13">
            <a:extLst>
              <a:ext uri="{FF2B5EF4-FFF2-40B4-BE49-F238E27FC236}">
                <a16:creationId xmlns:a16="http://schemas.microsoft.com/office/drawing/2014/main" id="{B6DD54DC-6648-0443-ACE6-14BDC76D4EFC}"/>
              </a:ext>
            </a:extLst>
          </p:cNvPr>
          <p:cNvSpPr/>
          <p:nvPr/>
        </p:nvSpPr>
        <p:spPr>
          <a:xfrm>
            <a:off x="914400" y="41148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Curved Right Arrow 14">
            <a:extLst>
              <a:ext uri="{FF2B5EF4-FFF2-40B4-BE49-F238E27FC236}">
                <a16:creationId xmlns:a16="http://schemas.microsoft.com/office/drawing/2014/main" id="{6FEB32C7-14DC-4C48-AE06-E79D273071CA}"/>
              </a:ext>
            </a:extLst>
          </p:cNvPr>
          <p:cNvSpPr/>
          <p:nvPr/>
        </p:nvSpPr>
        <p:spPr>
          <a:xfrm>
            <a:off x="914400" y="51054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Curved Right Arrow 15">
            <a:extLst>
              <a:ext uri="{FF2B5EF4-FFF2-40B4-BE49-F238E27FC236}">
                <a16:creationId xmlns:a16="http://schemas.microsoft.com/office/drawing/2014/main" id="{13CE87B3-C799-044B-9BA0-2E0222292982}"/>
              </a:ext>
            </a:extLst>
          </p:cNvPr>
          <p:cNvSpPr/>
          <p:nvPr/>
        </p:nvSpPr>
        <p:spPr>
          <a:xfrm>
            <a:off x="5257800" y="40386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Curved Right Arrow 16">
            <a:extLst>
              <a:ext uri="{FF2B5EF4-FFF2-40B4-BE49-F238E27FC236}">
                <a16:creationId xmlns:a16="http://schemas.microsoft.com/office/drawing/2014/main" id="{1A422E4A-676B-4B46-A244-4DA11298974B}"/>
              </a:ext>
            </a:extLst>
          </p:cNvPr>
          <p:cNvSpPr/>
          <p:nvPr/>
        </p:nvSpPr>
        <p:spPr>
          <a:xfrm>
            <a:off x="5257800" y="50292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 name="Rectangle 2">
            <a:extLst>
              <a:ext uri="{FF2B5EF4-FFF2-40B4-BE49-F238E27FC236}">
                <a16:creationId xmlns:a16="http://schemas.microsoft.com/office/drawing/2014/main" id="{28D19125-A85F-8948-9BA0-5E60C018589C}"/>
              </a:ext>
            </a:extLst>
          </p:cNvPr>
          <p:cNvSpPr/>
          <p:nvPr/>
        </p:nvSpPr>
        <p:spPr>
          <a:xfrm>
            <a:off x="685800" y="762000"/>
            <a:ext cx="7315200" cy="2762888"/>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pic>
        <p:nvPicPr>
          <p:cNvPr id="20" name="Picture 19">
            <a:extLst>
              <a:ext uri="{FF2B5EF4-FFF2-40B4-BE49-F238E27FC236}">
                <a16:creationId xmlns:a16="http://schemas.microsoft.com/office/drawing/2014/main" id="{EE1814A0-492C-E24E-98DE-76A3009B1C78}"/>
              </a:ext>
            </a:extLst>
          </p:cNvPr>
          <p:cNvPicPr>
            <a:picLocks noChangeAspect="1"/>
          </p:cNvPicPr>
          <p:nvPr/>
        </p:nvPicPr>
        <p:blipFill>
          <a:blip r:embed="rId2"/>
          <a:stretch>
            <a:fillRect/>
          </a:stretch>
        </p:blipFill>
        <p:spPr>
          <a:xfrm>
            <a:off x="3186325" y="837378"/>
            <a:ext cx="3860800" cy="2655331"/>
          </a:xfrm>
          <a:prstGeom prst="rect">
            <a:avLst/>
          </a:prstGeom>
        </p:spPr>
      </p:pic>
      <p:sp>
        <p:nvSpPr>
          <p:cNvPr id="22" name="TextBox 5">
            <a:extLst>
              <a:ext uri="{FF2B5EF4-FFF2-40B4-BE49-F238E27FC236}">
                <a16:creationId xmlns:a16="http://schemas.microsoft.com/office/drawing/2014/main" id="{DBF2DAD0-024C-B14F-8D43-8CF69FAD3993}"/>
              </a:ext>
            </a:extLst>
          </p:cNvPr>
          <p:cNvSpPr txBox="1"/>
          <p:nvPr/>
        </p:nvSpPr>
        <p:spPr>
          <a:xfrm>
            <a:off x="752693" y="1355060"/>
            <a:ext cx="2121158" cy="1200329"/>
          </a:xfrm>
          <a:prstGeom prst="rect">
            <a:avLst/>
          </a:prstGeom>
          <a:noFill/>
        </p:spPr>
        <p:txBody>
          <a:bodyPr wrap="none" rtlCol="0">
            <a:spAutoFit/>
          </a:bodyPr>
          <a:lstStyle/>
          <a:p>
            <a:pPr algn="ctr"/>
            <a:r>
              <a:rPr lang="en-US" dirty="0">
                <a:solidFill>
                  <a:srgbClr val="FF0000"/>
                </a:solidFill>
              </a:rPr>
              <a:t>Homework Gap</a:t>
            </a:r>
          </a:p>
          <a:p>
            <a:pPr algn="ctr"/>
            <a:r>
              <a:rPr lang="en-US" dirty="0">
                <a:solidFill>
                  <a:srgbClr val="FF0000"/>
                </a:solidFill>
              </a:rPr>
              <a:t>In Rural Areas with</a:t>
            </a:r>
          </a:p>
          <a:p>
            <a:pPr algn="ctr"/>
            <a:r>
              <a:rPr lang="en-US" dirty="0">
                <a:solidFill>
                  <a:srgbClr val="FF0000"/>
                </a:solidFill>
              </a:rPr>
              <a:t>Unassigned EBS:</a:t>
            </a:r>
          </a:p>
          <a:p>
            <a:pPr algn="ctr"/>
            <a:r>
              <a:rPr lang="en-US" b="1" dirty="0">
                <a:solidFill>
                  <a:srgbClr val="FF0000"/>
                </a:solidFill>
              </a:rPr>
              <a:t>662,000</a:t>
            </a:r>
          </a:p>
        </p:txBody>
      </p:sp>
      <p:sp>
        <p:nvSpPr>
          <p:cNvPr id="24" name="Down Arrow 17">
            <a:extLst>
              <a:ext uri="{FF2B5EF4-FFF2-40B4-BE49-F238E27FC236}">
                <a16:creationId xmlns:a16="http://schemas.microsoft.com/office/drawing/2014/main" id="{60B6C0F3-8441-4752-A00D-312873902217}"/>
              </a:ext>
            </a:extLst>
          </p:cNvPr>
          <p:cNvSpPr/>
          <p:nvPr/>
        </p:nvSpPr>
        <p:spPr>
          <a:xfrm rot="2388003">
            <a:off x="3901017" y="2613365"/>
            <a:ext cx="429279" cy="1324412"/>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Down Arrow 18">
            <a:extLst>
              <a:ext uri="{FF2B5EF4-FFF2-40B4-BE49-F238E27FC236}">
                <a16:creationId xmlns:a16="http://schemas.microsoft.com/office/drawing/2014/main" id="{BE439E73-1DCF-E641-9438-D9DD0B51097F}"/>
              </a:ext>
            </a:extLst>
          </p:cNvPr>
          <p:cNvSpPr/>
          <p:nvPr/>
        </p:nvSpPr>
        <p:spPr>
          <a:xfrm rot="19145028">
            <a:off x="6867988" y="3004621"/>
            <a:ext cx="358275" cy="870611"/>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742AE7B-1E62-484F-B3E2-9CB113014524}"/>
              </a:ext>
            </a:extLst>
          </p:cNvPr>
          <p:cNvSpPr txBox="1"/>
          <p:nvPr/>
        </p:nvSpPr>
        <p:spPr>
          <a:xfrm>
            <a:off x="946079" y="6532896"/>
            <a:ext cx="7887224" cy="307777"/>
          </a:xfrm>
          <a:prstGeom prst="rect">
            <a:avLst/>
          </a:prstGeom>
          <a:noFill/>
        </p:spPr>
        <p:txBody>
          <a:bodyPr wrap="none" rtlCol="0">
            <a:spAutoFit/>
          </a:bodyPr>
          <a:lstStyle/>
          <a:p>
            <a:r>
              <a:rPr lang="en-US" sz="1400" dirty="0">
                <a:latin typeface="+mn-lt"/>
              </a:rPr>
              <a:t>(*) Prorated of price defined in Comments of SHLB on WT Docket No. 18-120, p. 5. and reseller interviews </a:t>
            </a:r>
            <a:endParaRPr lang="es-ES_tradnl" sz="1400" dirty="0">
              <a:latin typeface="+mn-lt"/>
            </a:endParaRPr>
          </a:p>
        </p:txBody>
      </p:sp>
    </p:spTree>
    <p:extLst>
      <p:ext uri="{BB962C8B-B14F-4D97-AF65-F5344CB8AC3E}">
        <p14:creationId xmlns:p14="http://schemas.microsoft.com/office/powerpoint/2010/main" val="669449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897AE-973E-CF43-BFC0-882F97487451}"/>
              </a:ext>
            </a:extLst>
          </p:cNvPr>
          <p:cNvSpPr>
            <a:spLocks noGrp="1"/>
          </p:cNvSpPr>
          <p:nvPr>
            <p:ph type="title"/>
          </p:nvPr>
        </p:nvSpPr>
        <p:spPr>
          <a:xfrm>
            <a:off x="0" y="76200"/>
            <a:ext cx="9144000" cy="609600"/>
          </a:xfrm>
        </p:spPr>
        <p:txBody>
          <a:bodyPr/>
          <a:lstStyle/>
          <a:p>
            <a:pPr algn="ctr"/>
            <a:r>
              <a:rPr lang="en-US" cap="none" dirty="0">
                <a:solidFill>
                  <a:schemeClr val="accent2"/>
                </a:solidFill>
              </a:rPr>
              <a:t>REDUCTION OF THE HOMEWORK GAP: </a:t>
            </a:r>
            <a:br>
              <a:rPr lang="en-US" cap="none" dirty="0"/>
            </a:br>
            <a:r>
              <a:rPr lang="en-US" cap="none" dirty="0">
                <a:solidFill>
                  <a:schemeClr val="tx1"/>
                </a:solidFill>
              </a:rPr>
              <a:t>COMMERCIAL-LED HOMEWORK GAP PROGRAMS WILL REDUCE THE RURAL HOMEWORK GAP BY 1.13%</a:t>
            </a:r>
          </a:p>
        </p:txBody>
      </p:sp>
      <p:sp>
        <p:nvSpPr>
          <p:cNvPr id="5" name="TextBox 4">
            <a:extLst>
              <a:ext uri="{FF2B5EF4-FFF2-40B4-BE49-F238E27FC236}">
                <a16:creationId xmlns:a16="http://schemas.microsoft.com/office/drawing/2014/main" id="{5964277F-5046-9F47-A689-8A97532D1E29}"/>
              </a:ext>
            </a:extLst>
          </p:cNvPr>
          <p:cNvSpPr txBox="1"/>
          <p:nvPr/>
        </p:nvSpPr>
        <p:spPr>
          <a:xfrm>
            <a:off x="5867400" y="3810000"/>
            <a:ext cx="1780872" cy="369332"/>
          </a:xfrm>
          <a:prstGeom prst="rect">
            <a:avLst/>
          </a:prstGeom>
          <a:noFill/>
          <a:ln>
            <a:solidFill>
              <a:schemeClr val="tx1"/>
            </a:solidFill>
          </a:ln>
        </p:spPr>
        <p:txBody>
          <a:bodyPr wrap="none" rtlCol="0">
            <a:spAutoFit/>
          </a:bodyPr>
          <a:lstStyle/>
          <a:p>
            <a:r>
              <a:rPr lang="en-US" dirty="0">
                <a:latin typeface="+mn-lt"/>
              </a:rPr>
              <a:t>144,226 children</a:t>
            </a:r>
          </a:p>
        </p:txBody>
      </p:sp>
      <p:sp>
        <p:nvSpPr>
          <p:cNvPr id="7" name="TextBox 6">
            <a:extLst>
              <a:ext uri="{FF2B5EF4-FFF2-40B4-BE49-F238E27FC236}">
                <a16:creationId xmlns:a16="http://schemas.microsoft.com/office/drawing/2014/main" id="{0C8FF34A-05ED-8944-826B-073292194899}"/>
              </a:ext>
            </a:extLst>
          </p:cNvPr>
          <p:cNvSpPr txBox="1"/>
          <p:nvPr/>
        </p:nvSpPr>
        <p:spPr>
          <a:xfrm>
            <a:off x="1676400" y="3810000"/>
            <a:ext cx="2590800" cy="369332"/>
          </a:xfrm>
          <a:prstGeom prst="rect">
            <a:avLst/>
          </a:prstGeom>
          <a:noFill/>
          <a:ln>
            <a:solidFill>
              <a:schemeClr val="tx1"/>
            </a:solidFill>
          </a:ln>
        </p:spPr>
        <p:txBody>
          <a:bodyPr wrap="square" rtlCol="0">
            <a:spAutoFit/>
          </a:bodyPr>
          <a:lstStyle/>
          <a:p>
            <a:pPr algn="ctr"/>
            <a:r>
              <a:rPr lang="en-US" dirty="0">
                <a:latin typeface="+mn-lt"/>
              </a:rPr>
              <a:t>87,450 children</a:t>
            </a:r>
          </a:p>
        </p:txBody>
      </p:sp>
      <p:sp>
        <p:nvSpPr>
          <p:cNvPr id="8" name="TextBox 7">
            <a:extLst>
              <a:ext uri="{FF2B5EF4-FFF2-40B4-BE49-F238E27FC236}">
                <a16:creationId xmlns:a16="http://schemas.microsoft.com/office/drawing/2014/main" id="{2C15093B-4B65-FC40-8555-69C820839E24}"/>
              </a:ext>
            </a:extLst>
          </p:cNvPr>
          <p:cNvSpPr txBox="1"/>
          <p:nvPr/>
        </p:nvSpPr>
        <p:spPr>
          <a:xfrm>
            <a:off x="5791200" y="4267200"/>
            <a:ext cx="3276600" cy="1200329"/>
          </a:xfrm>
          <a:prstGeom prst="rect">
            <a:avLst/>
          </a:prstGeom>
          <a:noFill/>
          <a:ln>
            <a:solidFill>
              <a:schemeClr val="tx1"/>
            </a:solidFill>
          </a:ln>
        </p:spPr>
        <p:txBody>
          <a:bodyPr wrap="square" rtlCol="0">
            <a:spAutoFit/>
          </a:bodyPr>
          <a:lstStyle/>
          <a:p>
            <a:pPr algn="ctr"/>
            <a:r>
              <a:rPr lang="en-US" dirty="0">
                <a:latin typeface="+mn-lt"/>
              </a:rPr>
              <a:t>24 of 78 counties present a positive NPV of Wireless deployment enabling the offer of One Million</a:t>
            </a:r>
          </a:p>
        </p:txBody>
      </p:sp>
      <p:sp>
        <p:nvSpPr>
          <p:cNvPr id="9" name="TextBox 8">
            <a:extLst>
              <a:ext uri="{FF2B5EF4-FFF2-40B4-BE49-F238E27FC236}">
                <a16:creationId xmlns:a16="http://schemas.microsoft.com/office/drawing/2014/main" id="{0E17E254-F0D4-AA47-9D52-348B391DB085}"/>
              </a:ext>
            </a:extLst>
          </p:cNvPr>
          <p:cNvSpPr txBox="1"/>
          <p:nvPr/>
        </p:nvSpPr>
        <p:spPr>
          <a:xfrm>
            <a:off x="5791200" y="5410200"/>
            <a:ext cx="3230746" cy="646331"/>
          </a:xfrm>
          <a:prstGeom prst="rect">
            <a:avLst/>
          </a:prstGeom>
          <a:noFill/>
          <a:ln>
            <a:solidFill>
              <a:schemeClr val="tx1"/>
            </a:solidFill>
          </a:ln>
        </p:spPr>
        <p:txBody>
          <a:bodyPr wrap="square" rtlCol="0">
            <a:spAutoFit/>
          </a:bodyPr>
          <a:lstStyle/>
          <a:p>
            <a:pPr algn="ctr"/>
            <a:r>
              <a:rPr lang="en-US" dirty="0">
                <a:latin typeface="+mn-lt"/>
              </a:rPr>
              <a:t>One Million restricted to high school students: 7,467 children</a:t>
            </a:r>
          </a:p>
        </p:txBody>
      </p:sp>
      <p:sp>
        <p:nvSpPr>
          <p:cNvPr id="10" name="TextBox 9">
            <a:extLst>
              <a:ext uri="{FF2B5EF4-FFF2-40B4-BE49-F238E27FC236}">
                <a16:creationId xmlns:a16="http://schemas.microsoft.com/office/drawing/2014/main" id="{BE6429DC-C084-624C-AACF-CDF6F950B39F}"/>
              </a:ext>
            </a:extLst>
          </p:cNvPr>
          <p:cNvSpPr txBox="1"/>
          <p:nvPr/>
        </p:nvSpPr>
        <p:spPr>
          <a:xfrm>
            <a:off x="1524000" y="4419600"/>
            <a:ext cx="3505200" cy="923330"/>
          </a:xfrm>
          <a:prstGeom prst="rect">
            <a:avLst/>
          </a:prstGeom>
          <a:noFill/>
          <a:ln>
            <a:solidFill>
              <a:schemeClr val="tx1"/>
            </a:solidFill>
          </a:ln>
        </p:spPr>
        <p:txBody>
          <a:bodyPr wrap="square" rtlCol="0">
            <a:spAutoFit/>
          </a:bodyPr>
          <a:lstStyle/>
          <a:p>
            <a:pPr algn="ctr"/>
            <a:r>
              <a:rPr lang="en-US" dirty="0">
                <a:latin typeface="+mn-lt"/>
              </a:rPr>
              <a:t>Sprint does not need additional spectrum to offer One Million plan in these areas</a:t>
            </a:r>
          </a:p>
        </p:txBody>
      </p:sp>
      <p:sp>
        <p:nvSpPr>
          <p:cNvPr id="11" name="TextBox 10">
            <a:extLst>
              <a:ext uri="{FF2B5EF4-FFF2-40B4-BE49-F238E27FC236}">
                <a16:creationId xmlns:a16="http://schemas.microsoft.com/office/drawing/2014/main" id="{4AB6415C-6A86-7741-8E63-3FD235F28F1D}"/>
              </a:ext>
            </a:extLst>
          </p:cNvPr>
          <p:cNvSpPr txBox="1"/>
          <p:nvPr/>
        </p:nvSpPr>
        <p:spPr>
          <a:xfrm>
            <a:off x="1990271" y="5486400"/>
            <a:ext cx="1096390" cy="369332"/>
          </a:xfrm>
          <a:prstGeom prst="rect">
            <a:avLst/>
          </a:prstGeom>
          <a:noFill/>
          <a:ln>
            <a:solidFill>
              <a:schemeClr val="tx1"/>
            </a:solidFill>
          </a:ln>
        </p:spPr>
        <p:txBody>
          <a:bodyPr wrap="none" rtlCol="0">
            <a:spAutoFit/>
          </a:bodyPr>
          <a:lstStyle/>
          <a:p>
            <a:r>
              <a:rPr lang="en-US" dirty="0">
                <a:latin typeface="+mn-lt"/>
              </a:rPr>
              <a:t>0 children</a:t>
            </a:r>
          </a:p>
        </p:txBody>
      </p:sp>
      <p:sp>
        <p:nvSpPr>
          <p:cNvPr id="12" name="Left Brace 11">
            <a:extLst>
              <a:ext uri="{FF2B5EF4-FFF2-40B4-BE49-F238E27FC236}">
                <a16:creationId xmlns:a16="http://schemas.microsoft.com/office/drawing/2014/main" id="{0AF3283E-5357-004C-87BB-38095943DE4C}"/>
              </a:ext>
            </a:extLst>
          </p:cNvPr>
          <p:cNvSpPr/>
          <p:nvPr/>
        </p:nvSpPr>
        <p:spPr>
          <a:xfrm rot="16200000">
            <a:off x="5288143" y="2590797"/>
            <a:ext cx="367102" cy="7100504"/>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 name="TextBox 12">
            <a:extLst>
              <a:ext uri="{FF2B5EF4-FFF2-40B4-BE49-F238E27FC236}">
                <a16:creationId xmlns:a16="http://schemas.microsoft.com/office/drawing/2014/main" id="{D5F7B37E-A0D7-4A45-8290-E96CBC029566}"/>
              </a:ext>
            </a:extLst>
          </p:cNvPr>
          <p:cNvSpPr txBox="1"/>
          <p:nvPr/>
        </p:nvSpPr>
        <p:spPr>
          <a:xfrm>
            <a:off x="1575765" y="6324600"/>
            <a:ext cx="6827510" cy="369332"/>
          </a:xfrm>
          <a:prstGeom prst="rect">
            <a:avLst/>
          </a:prstGeom>
          <a:solidFill>
            <a:schemeClr val="accent1"/>
          </a:solidFill>
          <a:ln>
            <a:solidFill>
              <a:schemeClr val="tx1"/>
            </a:solidFill>
          </a:ln>
        </p:spPr>
        <p:txBody>
          <a:bodyPr wrap="none" rtlCol="0">
            <a:spAutoFit/>
          </a:bodyPr>
          <a:lstStyle/>
          <a:p>
            <a:pPr algn="ctr"/>
            <a:r>
              <a:rPr lang="en-US" dirty="0">
                <a:solidFill>
                  <a:schemeClr val="bg1"/>
                </a:solidFill>
              </a:rPr>
              <a:t>7,467 children (1.13% reduction of homework gap in rural areas) </a:t>
            </a:r>
          </a:p>
        </p:txBody>
      </p:sp>
      <p:sp>
        <p:nvSpPr>
          <p:cNvPr id="14" name="Curved Right Arrow 13">
            <a:extLst>
              <a:ext uri="{FF2B5EF4-FFF2-40B4-BE49-F238E27FC236}">
                <a16:creationId xmlns:a16="http://schemas.microsoft.com/office/drawing/2014/main" id="{B6DD54DC-6648-0443-ACE6-14BDC76D4EFC}"/>
              </a:ext>
            </a:extLst>
          </p:cNvPr>
          <p:cNvSpPr/>
          <p:nvPr/>
        </p:nvSpPr>
        <p:spPr>
          <a:xfrm>
            <a:off x="914400" y="40386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Curved Right Arrow 14">
            <a:extLst>
              <a:ext uri="{FF2B5EF4-FFF2-40B4-BE49-F238E27FC236}">
                <a16:creationId xmlns:a16="http://schemas.microsoft.com/office/drawing/2014/main" id="{6FEB32C7-14DC-4C48-AE06-E79D273071CA}"/>
              </a:ext>
            </a:extLst>
          </p:cNvPr>
          <p:cNvSpPr/>
          <p:nvPr/>
        </p:nvSpPr>
        <p:spPr>
          <a:xfrm>
            <a:off x="914400" y="50292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Curved Right Arrow 15">
            <a:extLst>
              <a:ext uri="{FF2B5EF4-FFF2-40B4-BE49-F238E27FC236}">
                <a16:creationId xmlns:a16="http://schemas.microsoft.com/office/drawing/2014/main" id="{13CE87B3-C799-044B-9BA0-2E0222292982}"/>
              </a:ext>
            </a:extLst>
          </p:cNvPr>
          <p:cNvSpPr/>
          <p:nvPr/>
        </p:nvSpPr>
        <p:spPr>
          <a:xfrm>
            <a:off x="5257800" y="39624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Curved Right Arrow 16">
            <a:extLst>
              <a:ext uri="{FF2B5EF4-FFF2-40B4-BE49-F238E27FC236}">
                <a16:creationId xmlns:a16="http://schemas.microsoft.com/office/drawing/2014/main" id="{1A422E4A-676B-4B46-A244-4DA11298974B}"/>
              </a:ext>
            </a:extLst>
          </p:cNvPr>
          <p:cNvSpPr/>
          <p:nvPr/>
        </p:nvSpPr>
        <p:spPr>
          <a:xfrm>
            <a:off x="5257800" y="49530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 name="Rectangle 2">
            <a:extLst>
              <a:ext uri="{FF2B5EF4-FFF2-40B4-BE49-F238E27FC236}">
                <a16:creationId xmlns:a16="http://schemas.microsoft.com/office/drawing/2014/main" id="{28D19125-A85F-8948-9BA0-5E60C018589C}"/>
              </a:ext>
            </a:extLst>
          </p:cNvPr>
          <p:cNvSpPr/>
          <p:nvPr/>
        </p:nvSpPr>
        <p:spPr>
          <a:xfrm>
            <a:off x="609600" y="818512"/>
            <a:ext cx="7315200" cy="2762888"/>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DBF2DAD0-024C-B14F-8D43-8CF69FAD3993}"/>
              </a:ext>
            </a:extLst>
          </p:cNvPr>
          <p:cNvSpPr txBox="1"/>
          <p:nvPr/>
        </p:nvSpPr>
        <p:spPr>
          <a:xfrm>
            <a:off x="762395" y="1382202"/>
            <a:ext cx="2121158" cy="1200329"/>
          </a:xfrm>
          <a:prstGeom prst="rect">
            <a:avLst/>
          </a:prstGeom>
          <a:noFill/>
        </p:spPr>
        <p:txBody>
          <a:bodyPr wrap="none" rtlCol="0">
            <a:spAutoFit/>
          </a:bodyPr>
          <a:lstStyle/>
          <a:p>
            <a:pPr algn="ctr"/>
            <a:r>
              <a:rPr lang="en-US" dirty="0">
                <a:solidFill>
                  <a:srgbClr val="FF0000"/>
                </a:solidFill>
              </a:rPr>
              <a:t>Homework Gap</a:t>
            </a:r>
          </a:p>
          <a:p>
            <a:pPr algn="ctr"/>
            <a:r>
              <a:rPr lang="en-US" dirty="0">
                <a:solidFill>
                  <a:srgbClr val="FF0000"/>
                </a:solidFill>
              </a:rPr>
              <a:t>In Rural Areas with</a:t>
            </a:r>
          </a:p>
          <a:p>
            <a:pPr algn="ctr"/>
            <a:r>
              <a:rPr lang="en-US" dirty="0">
                <a:solidFill>
                  <a:srgbClr val="FF0000"/>
                </a:solidFill>
              </a:rPr>
              <a:t>Unassigned EBS:</a:t>
            </a:r>
          </a:p>
          <a:p>
            <a:pPr algn="ctr"/>
            <a:r>
              <a:rPr lang="en-US" b="1" dirty="0">
                <a:solidFill>
                  <a:srgbClr val="FF0000"/>
                </a:solidFill>
              </a:rPr>
              <a:t>662,000</a:t>
            </a:r>
            <a:endParaRPr lang="en-US" dirty="0">
              <a:solidFill>
                <a:srgbClr val="FF0000"/>
              </a:solidFill>
            </a:endParaRPr>
          </a:p>
        </p:txBody>
      </p:sp>
      <p:pic>
        <p:nvPicPr>
          <p:cNvPr id="20" name="Picture 19">
            <a:extLst>
              <a:ext uri="{FF2B5EF4-FFF2-40B4-BE49-F238E27FC236}">
                <a16:creationId xmlns:a16="http://schemas.microsoft.com/office/drawing/2014/main" id="{EE1814A0-492C-E24E-98DE-76A3009B1C78}"/>
              </a:ext>
            </a:extLst>
          </p:cNvPr>
          <p:cNvPicPr>
            <a:picLocks noChangeAspect="1"/>
          </p:cNvPicPr>
          <p:nvPr/>
        </p:nvPicPr>
        <p:blipFill>
          <a:blip r:embed="rId2"/>
          <a:stretch>
            <a:fillRect/>
          </a:stretch>
        </p:blipFill>
        <p:spPr>
          <a:xfrm>
            <a:off x="3200400" y="838200"/>
            <a:ext cx="3860800" cy="2655331"/>
          </a:xfrm>
          <a:prstGeom prst="rect">
            <a:avLst/>
          </a:prstGeom>
        </p:spPr>
      </p:pic>
      <p:sp>
        <p:nvSpPr>
          <p:cNvPr id="19" name="Down Arrow 18">
            <a:extLst>
              <a:ext uri="{FF2B5EF4-FFF2-40B4-BE49-F238E27FC236}">
                <a16:creationId xmlns:a16="http://schemas.microsoft.com/office/drawing/2014/main" id="{BE439E73-1DCF-E641-9438-D9DD0B51097F}"/>
              </a:ext>
            </a:extLst>
          </p:cNvPr>
          <p:cNvSpPr/>
          <p:nvPr/>
        </p:nvSpPr>
        <p:spPr>
          <a:xfrm rot="19145028">
            <a:off x="6867988" y="3004621"/>
            <a:ext cx="358275" cy="870611"/>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Down Arrow 17">
            <a:extLst>
              <a:ext uri="{FF2B5EF4-FFF2-40B4-BE49-F238E27FC236}">
                <a16:creationId xmlns:a16="http://schemas.microsoft.com/office/drawing/2014/main" id="{F012DD43-D46F-8E4A-9D62-13EAF428E00F}"/>
              </a:ext>
            </a:extLst>
          </p:cNvPr>
          <p:cNvSpPr/>
          <p:nvPr/>
        </p:nvSpPr>
        <p:spPr>
          <a:xfrm rot="2388003">
            <a:off x="3901017" y="2613365"/>
            <a:ext cx="429279" cy="1324412"/>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65296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3713D3F7-C236-3943-B25C-A826579B40D9}"/>
              </a:ext>
            </a:extLst>
          </p:cNvPr>
          <p:cNvSpPr/>
          <p:nvPr/>
        </p:nvSpPr>
        <p:spPr>
          <a:xfrm>
            <a:off x="2286000" y="2514600"/>
            <a:ext cx="3886200" cy="533400"/>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 name="Title 1">
            <a:extLst>
              <a:ext uri="{FF2B5EF4-FFF2-40B4-BE49-F238E27FC236}">
                <a16:creationId xmlns:a16="http://schemas.microsoft.com/office/drawing/2014/main" id="{F18DA706-564D-C248-8F27-F2CE560C26B2}"/>
              </a:ext>
            </a:extLst>
          </p:cNvPr>
          <p:cNvSpPr>
            <a:spLocks noGrp="1"/>
          </p:cNvSpPr>
          <p:nvPr>
            <p:ph type="title"/>
          </p:nvPr>
        </p:nvSpPr>
        <p:spPr/>
        <p:txBody>
          <a:bodyPr/>
          <a:lstStyle/>
          <a:p>
            <a:pPr algn="ctr"/>
            <a:r>
              <a:rPr lang="es-ES_tradnl" cap="none" dirty="0"/>
              <a:t>ASSESSMENT OF OF ECONOMIC AND SOCIAL VALUE</a:t>
            </a:r>
          </a:p>
        </p:txBody>
      </p:sp>
      <p:sp>
        <p:nvSpPr>
          <p:cNvPr id="3" name="Content Placeholder 2">
            <a:extLst>
              <a:ext uri="{FF2B5EF4-FFF2-40B4-BE49-F238E27FC236}">
                <a16:creationId xmlns:a16="http://schemas.microsoft.com/office/drawing/2014/main" id="{8289F60A-463A-8240-812B-41C404523280}"/>
              </a:ext>
            </a:extLst>
          </p:cNvPr>
          <p:cNvSpPr>
            <a:spLocks noGrp="1"/>
          </p:cNvSpPr>
          <p:nvPr>
            <p:ph idx="1"/>
          </p:nvPr>
        </p:nvSpPr>
        <p:spPr>
          <a:xfrm>
            <a:off x="2441448" y="914400"/>
            <a:ext cx="5635752" cy="4953000"/>
          </a:xfrm>
        </p:spPr>
        <p:txBody>
          <a:bodyPr/>
          <a:lstStyle/>
          <a:p>
            <a:pPr marL="342900" indent="-342900">
              <a:lnSpc>
                <a:spcPct val="150000"/>
              </a:lnSpc>
              <a:buClr>
                <a:schemeClr val="accent1"/>
              </a:buClr>
              <a:buSzPct val="100000"/>
              <a:buFont typeface="Wingdings" pitchFamily="2" charset="2"/>
              <a:buChar char="§"/>
            </a:pPr>
            <a:r>
              <a:rPr lang="en-US" sz="2000" b="0" dirty="0">
                <a:latin typeface="+mn-lt"/>
              </a:rPr>
              <a:t>Reduction of the digital divide</a:t>
            </a:r>
          </a:p>
          <a:p>
            <a:pPr marL="342900" indent="-342900">
              <a:lnSpc>
                <a:spcPct val="150000"/>
              </a:lnSpc>
              <a:buClr>
                <a:schemeClr val="accent1"/>
              </a:buClr>
              <a:buSzPct val="100000"/>
              <a:buFont typeface="Wingdings" pitchFamily="2" charset="2"/>
              <a:buChar char="§"/>
            </a:pPr>
            <a:r>
              <a:rPr lang="en-US" sz="2000" b="0" dirty="0">
                <a:latin typeface="+mn-lt"/>
              </a:rPr>
              <a:t>Contribution to GDP</a:t>
            </a:r>
          </a:p>
          <a:p>
            <a:pPr marL="342900" indent="-342900">
              <a:lnSpc>
                <a:spcPct val="150000"/>
              </a:lnSpc>
              <a:buClr>
                <a:schemeClr val="accent1"/>
              </a:buClr>
              <a:buSzPct val="100000"/>
              <a:buFont typeface="Wingdings" pitchFamily="2" charset="2"/>
              <a:buChar char="§"/>
            </a:pPr>
            <a:r>
              <a:rPr lang="en-US" sz="2000" b="0" dirty="0">
                <a:latin typeface="+mn-lt"/>
              </a:rPr>
              <a:t>Reduction of the homework gap</a:t>
            </a:r>
          </a:p>
          <a:p>
            <a:pPr marL="342900" indent="-342900">
              <a:lnSpc>
                <a:spcPct val="150000"/>
              </a:lnSpc>
              <a:buClr>
                <a:schemeClr val="accent1"/>
              </a:buClr>
              <a:buSzPct val="100000"/>
              <a:buFont typeface="Wingdings" pitchFamily="2" charset="2"/>
              <a:buChar char="§"/>
            </a:pPr>
            <a:r>
              <a:rPr lang="en-US" sz="2000" b="0" dirty="0">
                <a:latin typeface="+mn-lt"/>
              </a:rPr>
              <a:t>Reduction of high school attrition</a:t>
            </a:r>
          </a:p>
          <a:p>
            <a:pPr marL="342900" indent="-342900">
              <a:lnSpc>
                <a:spcPct val="150000"/>
              </a:lnSpc>
              <a:buClr>
                <a:schemeClr val="accent1"/>
              </a:buClr>
              <a:buSzPct val="100000"/>
              <a:buFont typeface="Wingdings" pitchFamily="2" charset="2"/>
              <a:buChar char="§"/>
            </a:pPr>
            <a:r>
              <a:rPr lang="en-US" sz="2000" b="0" dirty="0">
                <a:latin typeface="+mn-lt"/>
              </a:rPr>
              <a:t>Economic surplus</a:t>
            </a:r>
          </a:p>
          <a:p>
            <a:pPr marL="342900" indent="-342900">
              <a:lnSpc>
                <a:spcPct val="150000"/>
              </a:lnSpc>
              <a:buClr>
                <a:schemeClr val="accent1"/>
              </a:buClr>
              <a:buSzPct val="100000"/>
              <a:buFont typeface="Wingdings" pitchFamily="2" charset="2"/>
              <a:buChar char="§"/>
            </a:pPr>
            <a:r>
              <a:rPr lang="en-US" sz="2000" b="0" dirty="0">
                <a:latin typeface="+mn-lt"/>
              </a:rPr>
              <a:t>Contribution to Treasury</a:t>
            </a:r>
          </a:p>
          <a:p>
            <a:pPr marL="285750" indent="-285750">
              <a:buFont typeface="Arial" panose="020B0604020202020204" pitchFamily="34" charset="0"/>
              <a:buChar char="•"/>
            </a:pPr>
            <a:endParaRPr lang="es-ES_tradnl" dirty="0"/>
          </a:p>
        </p:txBody>
      </p:sp>
    </p:spTree>
    <p:extLst>
      <p:ext uri="{BB962C8B-B14F-4D97-AF65-F5344CB8AC3E}">
        <p14:creationId xmlns:p14="http://schemas.microsoft.com/office/powerpoint/2010/main" val="813733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897AE-973E-CF43-BFC0-882F97487451}"/>
              </a:ext>
            </a:extLst>
          </p:cNvPr>
          <p:cNvSpPr>
            <a:spLocks noGrp="1"/>
          </p:cNvSpPr>
          <p:nvPr>
            <p:ph type="title"/>
          </p:nvPr>
        </p:nvSpPr>
        <p:spPr/>
        <p:txBody>
          <a:bodyPr/>
          <a:lstStyle/>
          <a:p>
            <a:pPr algn="ctr"/>
            <a:r>
              <a:rPr lang="en-US" cap="none" dirty="0">
                <a:solidFill>
                  <a:schemeClr val="accent2"/>
                </a:solidFill>
              </a:rPr>
              <a:t>REDUCING HIGH SCHOOL ATTRITION:</a:t>
            </a:r>
            <a:br>
              <a:rPr lang="en-US" cap="none" dirty="0"/>
            </a:br>
            <a:r>
              <a:rPr lang="en-US" cap="none" dirty="0"/>
              <a:t>THE EBS LICENSING MODEL COULD INCREASE HIGH SCHOOL GRADUATION FOR 9,475 CHILDREN</a:t>
            </a:r>
          </a:p>
        </p:txBody>
      </p:sp>
      <p:sp>
        <p:nvSpPr>
          <p:cNvPr id="5" name="TextBox 4">
            <a:extLst>
              <a:ext uri="{FF2B5EF4-FFF2-40B4-BE49-F238E27FC236}">
                <a16:creationId xmlns:a16="http://schemas.microsoft.com/office/drawing/2014/main" id="{5964277F-5046-9F47-A689-8A97532D1E29}"/>
              </a:ext>
            </a:extLst>
          </p:cNvPr>
          <p:cNvSpPr txBox="1"/>
          <p:nvPr/>
        </p:nvSpPr>
        <p:spPr>
          <a:xfrm>
            <a:off x="5867400" y="3810000"/>
            <a:ext cx="2303836" cy="369332"/>
          </a:xfrm>
          <a:prstGeom prst="rect">
            <a:avLst/>
          </a:prstGeom>
          <a:noFill/>
          <a:ln>
            <a:solidFill>
              <a:schemeClr val="tx1"/>
            </a:solidFill>
          </a:ln>
        </p:spPr>
        <p:txBody>
          <a:bodyPr wrap="none" rtlCol="0">
            <a:spAutoFit/>
          </a:bodyPr>
          <a:lstStyle/>
          <a:p>
            <a:r>
              <a:rPr lang="en-US" dirty="0">
                <a:latin typeface="+mn-lt"/>
              </a:rPr>
              <a:t>205,986 9-12 students</a:t>
            </a:r>
          </a:p>
        </p:txBody>
      </p:sp>
      <p:sp>
        <p:nvSpPr>
          <p:cNvPr id="7" name="TextBox 6">
            <a:extLst>
              <a:ext uri="{FF2B5EF4-FFF2-40B4-BE49-F238E27FC236}">
                <a16:creationId xmlns:a16="http://schemas.microsoft.com/office/drawing/2014/main" id="{0C8FF34A-05ED-8944-826B-073292194899}"/>
              </a:ext>
            </a:extLst>
          </p:cNvPr>
          <p:cNvSpPr txBox="1"/>
          <p:nvPr/>
        </p:nvSpPr>
        <p:spPr>
          <a:xfrm>
            <a:off x="1676400" y="3810000"/>
            <a:ext cx="2590800" cy="369332"/>
          </a:xfrm>
          <a:prstGeom prst="rect">
            <a:avLst/>
          </a:prstGeom>
          <a:noFill/>
          <a:ln>
            <a:solidFill>
              <a:schemeClr val="tx1"/>
            </a:solidFill>
          </a:ln>
        </p:spPr>
        <p:txBody>
          <a:bodyPr wrap="square" rtlCol="0">
            <a:spAutoFit/>
          </a:bodyPr>
          <a:lstStyle/>
          <a:p>
            <a:pPr algn="ctr"/>
            <a:r>
              <a:rPr lang="en-US" dirty="0">
                <a:latin typeface="+mn-lt"/>
              </a:rPr>
              <a:t>983,241 9-12 students</a:t>
            </a:r>
          </a:p>
        </p:txBody>
      </p:sp>
      <p:sp>
        <p:nvSpPr>
          <p:cNvPr id="8" name="TextBox 7">
            <a:extLst>
              <a:ext uri="{FF2B5EF4-FFF2-40B4-BE49-F238E27FC236}">
                <a16:creationId xmlns:a16="http://schemas.microsoft.com/office/drawing/2014/main" id="{2C15093B-4B65-FC40-8555-69C820839E24}"/>
              </a:ext>
            </a:extLst>
          </p:cNvPr>
          <p:cNvSpPr txBox="1"/>
          <p:nvPr/>
        </p:nvSpPr>
        <p:spPr>
          <a:xfrm>
            <a:off x="5867399" y="4267200"/>
            <a:ext cx="3209471" cy="1077218"/>
          </a:xfrm>
          <a:prstGeom prst="rect">
            <a:avLst/>
          </a:prstGeom>
          <a:noFill/>
          <a:ln>
            <a:solidFill>
              <a:schemeClr val="tx1"/>
            </a:solidFill>
          </a:ln>
        </p:spPr>
        <p:txBody>
          <a:bodyPr wrap="square" rtlCol="0">
            <a:spAutoFit/>
          </a:bodyPr>
          <a:lstStyle/>
          <a:p>
            <a:pPr marL="127000" indent="-127000">
              <a:buFont typeface="Arial" panose="020B0604020202020204" pitchFamily="34" charset="0"/>
              <a:buChar char="•"/>
            </a:pPr>
            <a:r>
              <a:rPr lang="en-US" sz="1600" dirty="0">
                <a:latin typeface="+mn-lt"/>
              </a:rPr>
              <a:t>58% household penetration</a:t>
            </a:r>
          </a:p>
          <a:p>
            <a:pPr marL="127000" indent="-127000">
              <a:buFont typeface="Arial" panose="020B0604020202020204" pitchFamily="34" charset="0"/>
              <a:buChar char="•"/>
            </a:pPr>
            <a:r>
              <a:rPr lang="en-US" sz="1600" dirty="0">
                <a:latin typeface="+mn-lt"/>
              </a:rPr>
              <a:t>Children with access 6-8 percentage points more likely to graduate (Beltran et al.)</a:t>
            </a:r>
          </a:p>
        </p:txBody>
      </p:sp>
      <p:sp>
        <p:nvSpPr>
          <p:cNvPr id="9" name="TextBox 8">
            <a:extLst>
              <a:ext uri="{FF2B5EF4-FFF2-40B4-BE49-F238E27FC236}">
                <a16:creationId xmlns:a16="http://schemas.microsoft.com/office/drawing/2014/main" id="{0E17E254-F0D4-AA47-9D52-348B391DB085}"/>
              </a:ext>
            </a:extLst>
          </p:cNvPr>
          <p:cNvSpPr txBox="1"/>
          <p:nvPr/>
        </p:nvSpPr>
        <p:spPr>
          <a:xfrm>
            <a:off x="6220128" y="5410200"/>
            <a:ext cx="1527598" cy="369332"/>
          </a:xfrm>
          <a:prstGeom prst="rect">
            <a:avLst/>
          </a:prstGeom>
          <a:noFill/>
          <a:ln>
            <a:solidFill>
              <a:schemeClr val="tx1"/>
            </a:solidFill>
          </a:ln>
        </p:spPr>
        <p:txBody>
          <a:bodyPr wrap="none" rtlCol="0">
            <a:spAutoFit/>
          </a:bodyPr>
          <a:lstStyle/>
          <a:p>
            <a:r>
              <a:rPr lang="en-US" dirty="0">
                <a:latin typeface="+mn-lt"/>
              </a:rPr>
              <a:t>8,363 children</a:t>
            </a:r>
          </a:p>
        </p:txBody>
      </p:sp>
      <p:sp>
        <p:nvSpPr>
          <p:cNvPr id="10" name="TextBox 9">
            <a:extLst>
              <a:ext uri="{FF2B5EF4-FFF2-40B4-BE49-F238E27FC236}">
                <a16:creationId xmlns:a16="http://schemas.microsoft.com/office/drawing/2014/main" id="{BE6429DC-C084-624C-AACF-CDF6F950B39F}"/>
              </a:ext>
            </a:extLst>
          </p:cNvPr>
          <p:cNvSpPr txBox="1"/>
          <p:nvPr/>
        </p:nvSpPr>
        <p:spPr>
          <a:xfrm>
            <a:off x="1524000" y="4267200"/>
            <a:ext cx="3505200" cy="1077218"/>
          </a:xfrm>
          <a:prstGeom prst="rect">
            <a:avLst/>
          </a:prstGeom>
          <a:noFill/>
          <a:ln>
            <a:solidFill>
              <a:schemeClr val="tx1"/>
            </a:solidFill>
          </a:ln>
        </p:spPr>
        <p:txBody>
          <a:bodyPr wrap="square" rtlCol="0">
            <a:spAutoFit/>
          </a:bodyPr>
          <a:lstStyle/>
          <a:p>
            <a:pPr marL="127000" indent="-127000">
              <a:buFont typeface="Arial" panose="020B0604020202020204" pitchFamily="34" charset="0"/>
              <a:buChar char="•"/>
            </a:pPr>
            <a:r>
              <a:rPr lang="en-US" sz="1600" dirty="0">
                <a:latin typeface="+mn-lt"/>
              </a:rPr>
              <a:t>1.62% elasticity household penetration</a:t>
            </a:r>
          </a:p>
          <a:p>
            <a:pPr marL="127000" indent="-127000">
              <a:buFont typeface="Arial" panose="020B0604020202020204" pitchFamily="34" charset="0"/>
              <a:buChar char="•"/>
            </a:pPr>
            <a:r>
              <a:rPr lang="en-US" sz="1600" dirty="0">
                <a:latin typeface="+mn-lt"/>
              </a:rPr>
              <a:t>Children with broadband access 6-8 percentage points more likely to graduate (Beltran et al.)</a:t>
            </a:r>
          </a:p>
        </p:txBody>
      </p:sp>
      <p:sp>
        <p:nvSpPr>
          <p:cNvPr id="11" name="TextBox 10">
            <a:extLst>
              <a:ext uri="{FF2B5EF4-FFF2-40B4-BE49-F238E27FC236}">
                <a16:creationId xmlns:a16="http://schemas.microsoft.com/office/drawing/2014/main" id="{4AB6415C-6A86-7741-8E63-3FD235F28F1D}"/>
              </a:ext>
            </a:extLst>
          </p:cNvPr>
          <p:cNvSpPr txBox="1"/>
          <p:nvPr/>
        </p:nvSpPr>
        <p:spPr>
          <a:xfrm>
            <a:off x="1990271" y="5486400"/>
            <a:ext cx="1527598" cy="369332"/>
          </a:xfrm>
          <a:prstGeom prst="rect">
            <a:avLst/>
          </a:prstGeom>
          <a:noFill/>
          <a:ln>
            <a:solidFill>
              <a:schemeClr val="tx1"/>
            </a:solidFill>
          </a:ln>
        </p:spPr>
        <p:txBody>
          <a:bodyPr wrap="none" rtlCol="0">
            <a:spAutoFit/>
          </a:bodyPr>
          <a:lstStyle/>
          <a:p>
            <a:r>
              <a:rPr lang="en-US" dirty="0">
                <a:latin typeface="+mn-lt"/>
              </a:rPr>
              <a:t>1,115 children</a:t>
            </a:r>
          </a:p>
        </p:txBody>
      </p:sp>
      <p:sp>
        <p:nvSpPr>
          <p:cNvPr id="12" name="Left Brace 11">
            <a:extLst>
              <a:ext uri="{FF2B5EF4-FFF2-40B4-BE49-F238E27FC236}">
                <a16:creationId xmlns:a16="http://schemas.microsoft.com/office/drawing/2014/main" id="{0AF3283E-5357-004C-87BB-38095943DE4C}"/>
              </a:ext>
            </a:extLst>
          </p:cNvPr>
          <p:cNvSpPr/>
          <p:nvPr/>
        </p:nvSpPr>
        <p:spPr>
          <a:xfrm rot="16200000">
            <a:off x="4824798" y="2476500"/>
            <a:ext cx="318701" cy="6948102"/>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dirty="0"/>
          </a:p>
        </p:txBody>
      </p:sp>
      <p:sp>
        <p:nvSpPr>
          <p:cNvPr id="13" name="TextBox 12">
            <a:extLst>
              <a:ext uri="{FF2B5EF4-FFF2-40B4-BE49-F238E27FC236}">
                <a16:creationId xmlns:a16="http://schemas.microsoft.com/office/drawing/2014/main" id="{D5F7B37E-A0D7-4A45-8290-E96CBC029566}"/>
              </a:ext>
            </a:extLst>
          </p:cNvPr>
          <p:cNvSpPr txBox="1"/>
          <p:nvPr/>
        </p:nvSpPr>
        <p:spPr>
          <a:xfrm>
            <a:off x="1870725" y="6158301"/>
            <a:ext cx="6237606" cy="369332"/>
          </a:xfrm>
          <a:prstGeom prst="rect">
            <a:avLst/>
          </a:prstGeom>
          <a:solidFill>
            <a:schemeClr val="accent1"/>
          </a:solidFill>
          <a:ln>
            <a:solidFill>
              <a:schemeClr val="tx1"/>
            </a:solidFill>
          </a:ln>
        </p:spPr>
        <p:txBody>
          <a:bodyPr wrap="none" rtlCol="0">
            <a:spAutoFit/>
          </a:bodyPr>
          <a:lstStyle/>
          <a:p>
            <a:pPr algn="ctr"/>
            <a:r>
              <a:rPr lang="en-US" dirty="0">
                <a:solidFill>
                  <a:schemeClr val="bg1"/>
                </a:solidFill>
              </a:rPr>
              <a:t>9,478 children (16% decrease in rural high school dropout) </a:t>
            </a:r>
          </a:p>
        </p:txBody>
      </p:sp>
      <p:sp>
        <p:nvSpPr>
          <p:cNvPr id="14" name="Curved Right Arrow 13">
            <a:extLst>
              <a:ext uri="{FF2B5EF4-FFF2-40B4-BE49-F238E27FC236}">
                <a16:creationId xmlns:a16="http://schemas.microsoft.com/office/drawing/2014/main" id="{B6DD54DC-6648-0443-ACE6-14BDC76D4EFC}"/>
              </a:ext>
            </a:extLst>
          </p:cNvPr>
          <p:cNvSpPr/>
          <p:nvPr/>
        </p:nvSpPr>
        <p:spPr>
          <a:xfrm>
            <a:off x="914400" y="40386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Curved Right Arrow 14">
            <a:extLst>
              <a:ext uri="{FF2B5EF4-FFF2-40B4-BE49-F238E27FC236}">
                <a16:creationId xmlns:a16="http://schemas.microsoft.com/office/drawing/2014/main" id="{6FEB32C7-14DC-4C48-AE06-E79D273071CA}"/>
              </a:ext>
            </a:extLst>
          </p:cNvPr>
          <p:cNvSpPr/>
          <p:nvPr/>
        </p:nvSpPr>
        <p:spPr>
          <a:xfrm>
            <a:off x="914400" y="50292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Curved Right Arrow 15">
            <a:extLst>
              <a:ext uri="{FF2B5EF4-FFF2-40B4-BE49-F238E27FC236}">
                <a16:creationId xmlns:a16="http://schemas.microsoft.com/office/drawing/2014/main" id="{13CE87B3-C799-044B-9BA0-2E0222292982}"/>
              </a:ext>
            </a:extLst>
          </p:cNvPr>
          <p:cNvSpPr/>
          <p:nvPr/>
        </p:nvSpPr>
        <p:spPr>
          <a:xfrm>
            <a:off x="5257800" y="39624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Curved Right Arrow 16">
            <a:extLst>
              <a:ext uri="{FF2B5EF4-FFF2-40B4-BE49-F238E27FC236}">
                <a16:creationId xmlns:a16="http://schemas.microsoft.com/office/drawing/2014/main" id="{1A422E4A-676B-4B46-A244-4DA11298974B}"/>
              </a:ext>
            </a:extLst>
          </p:cNvPr>
          <p:cNvSpPr/>
          <p:nvPr/>
        </p:nvSpPr>
        <p:spPr>
          <a:xfrm>
            <a:off x="5257800" y="49530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 name="Rectangle 2">
            <a:extLst>
              <a:ext uri="{FF2B5EF4-FFF2-40B4-BE49-F238E27FC236}">
                <a16:creationId xmlns:a16="http://schemas.microsoft.com/office/drawing/2014/main" id="{28D19125-A85F-8948-9BA0-5E60C018589C}"/>
              </a:ext>
            </a:extLst>
          </p:cNvPr>
          <p:cNvSpPr/>
          <p:nvPr/>
        </p:nvSpPr>
        <p:spPr>
          <a:xfrm>
            <a:off x="609600" y="818512"/>
            <a:ext cx="7315200" cy="2762888"/>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6" name="TextBox 5">
            <a:extLst>
              <a:ext uri="{FF2B5EF4-FFF2-40B4-BE49-F238E27FC236}">
                <a16:creationId xmlns:a16="http://schemas.microsoft.com/office/drawing/2014/main" id="{DBF2DAD0-024C-B14F-8D43-8CF69FAD3993}"/>
              </a:ext>
            </a:extLst>
          </p:cNvPr>
          <p:cNvSpPr txBox="1"/>
          <p:nvPr/>
        </p:nvSpPr>
        <p:spPr>
          <a:xfrm>
            <a:off x="713371" y="990600"/>
            <a:ext cx="2334629" cy="2308324"/>
          </a:xfrm>
          <a:prstGeom prst="rect">
            <a:avLst/>
          </a:prstGeom>
          <a:noFill/>
        </p:spPr>
        <p:txBody>
          <a:bodyPr wrap="square" rtlCol="0">
            <a:spAutoFit/>
          </a:bodyPr>
          <a:lstStyle/>
          <a:p>
            <a:pPr algn="ctr"/>
            <a:r>
              <a:rPr lang="en-US" dirty="0">
                <a:solidFill>
                  <a:srgbClr val="FF0000"/>
                </a:solidFill>
              </a:rPr>
              <a:t>Total 9-12 children in rural counties: </a:t>
            </a:r>
            <a:r>
              <a:rPr lang="en-US" b="1" dirty="0">
                <a:solidFill>
                  <a:srgbClr val="FF0000"/>
                </a:solidFill>
              </a:rPr>
              <a:t>971,000</a:t>
            </a:r>
          </a:p>
          <a:p>
            <a:pPr algn="ctr"/>
            <a:endParaRPr lang="en-US" dirty="0">
              <a:solidFill>
                <a:srgbClr val="FF0000"/>
              </a:solidFill>
            </a:endParaRPr>
          </a:p>
          <a:p>
            <a:pPr algn="ctr"/>
            <a:r>
              <a:rPr lang="en-US" dirty="0">
                <a:solidFill>
                  <a:srgbClr val="FF0000"/>
                </a:solidFill>
              </a:rPr>
              <a:t>Total high school dropout in rural counties:</a:t>
            </a:r>
          </a:p>
          <a:p>
            <a:pPr algn="ctr"/>
            <a:r>
              <a:rPr lang="en-US" b="1" dirty="0">
                <a:solidFill>
                  <a:srgbClr val="FF0000"/>
                </a:solidFill>
              </a:rPr>
              <a:t>59,227 (*)</a:t>
            </a:r>
          </a:p>
        </p:txBody>
      </p:sp>
      <p:pic>
        <p:nvPicPr>
          <p:cNvPr id="20" name="Picture 19">
            <a:extLst>
              <a:ext uri="{FF2B5EF4-FFF2-40B4-BE49-F238E27FC236}">
                <a16:creationId xmlns:a16="http://schemas.microsoft.com/office/drawing/2014/main" id="{EE1814A0-492C-E24E-98DE-76A3009B1C78}"/>
              </a:ext>
            </a:extLst>
          </p:cNvPr>
          <p:cNvPicPr>
            <a:picLocks noChangeAspect="1"/>
          </p:cNvPicPr>
          <p:nvPr/>
        </p:nvPicPr>
        <p:blipFill>
          <a:blip r:embed="rId2"/>
          <a:stretch>
            <a:fillRect/>
          </a:stretch>
        </p:blipFill>
        <p:spPr>
          <a:xfrm>
            <a:off x="3200400" y="838200"/>
            <a:ext cx="3860800" cy="2655331"/>
          </a:xfrm>
          <a:prstGeom prst="rect">
            <a:avLst/>
          </a:prstGeom>
        </p:spPr>
      </p:pic>
      <p:sp>
        <p:nvSpPr>
          <p:cNvPr id="21" name="CuadroTexto 20"/>
          <p:cNvSpPr txBox="1"/>
          <p:nvPr/>
        </p:nvSpPr>
        <p:spPr>
          <a:xfrm>
            <a:off x="609600" y="6553200"/>
            <a:ext cx="4267200" cy="307777"/>
          </a:xfrm>
          <a:prstGeom prst="rect">
            <a:avLst/>
          </a:prstGeom>
          <a:noFill/>
        </p:spPr>
        <p:txBody>
          <a:bodyPr wrap="square" rtlCol="0">
            <a:spAutoFit/>
          </a:bodyPr>
          <a:lstStyle/>
          <a:p>
            <a:r>
              <a:rPr lang="en-US" sz="1400" dirty="0">
                <a:latin typeface="+mj-lt"/>
              </a:rPr>
              <a:t>* Total 9-12 children * 6.1% High school dropout rate </a:t>
            </a:r>
          </a:p>
        </p:txBody>
      </p:sp>
      <p:sp>
        <p:nvSpPr>
          <p:cNvPr id="19" name="Down Arrow 18">
            <a:extLst>
              <a:ext uri="{FF2B5EF4-FFF2-40B4-BE49-F238E27FC236}">
                <a16:creationId xmlns:a16="http://schemas.microsoft.com/office/drawing/2014/main" id="{BE439E73-1DCF-E641-9438-D9DD0B51097F}"/>
              </a:ext>
            </a:extLst>
          </p:cNvPr>
          <p:cNvSpPr/>
          <p:nvPr/>
        </p:nvSpPr>
        <p:spPr>
          <a:xfrm rot="19145028">
            <a:off x="6867988" y="3004621"/>
            <a:ext cx="358275" cy="870611"/>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Down Arrow 17">
            <a:extLst>
              <a:ext uri="{FF2B5EF4-FFF2-40B4-BE49-F238E27FC236}">
                <a16:creationId xmlns:a16="http://schemas.microsoft.com/office/drawing/2014/main" id="{F012DD43-D46F-8E4A-9D62-13EAF428E00F}"/>
              </a:ext>
            </a:extLst>
          </p:cNvPr>
          <p:cNvSpPr/>
          <p:nvPr/>
        </p:nvSpPr>
        <p:spPr>
          <a:xfrm rot="2388003">
            <a:off x="3901017" y="2613365"/>
            <a:ext cx="429279" cy="1324412"/>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06873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897AE-973E-CF43-BFC0-882F97487451}"/>
              </a:ext>
            </a:extLst>
          </p:cNvPr>
          <p:cNvSpPr>
            <a:spLocks noGrp="1"/>
          </p:cNvSpPr>
          <p:nvPr>
            <p:ph type="title"/>
          </p:nvPr>
        </p:nvSpPr>
        <p:spPr>
          <a:xfrm>
            <a:off x="76200" y="76200"/>
            <a:ext cx="8991600" cy="609600"/>
          </a:xfrm>
        </p:spPr>
        <p:txBody>
          <a:bodyPr/>
          <a:lstStyle/>
          <a:p>
            <a:pPr algn="ctr">
              <a:lnSpc>
                <a:spcPct val="100000"/>
              </a:lnSpc>
            </a:pPr>
            <a:r>
              <a:rPr lang="es-ES_tradnl" cap="none" dirty="0">
                <a:solidFill>
                  <a:schemeClr val="accent2"/>
                </a:solidFill>
              </a:rPr>
              <a:t>REDUCING HIGH SCHOOL ATTRITION: </a:t>
            </a:r>
            <a:r>
              <a:rPr lang="en-US" cap="none" dirty="0"/>
              <a:t>THE PROVISION OF BROADBAND TO SCHOOLS </a:t>
            </a:r>
            <a:br>
              <a:rPr lang="en-US" cap="none" dirty="0"/>
            </a:br>
            <a:r>
              <a:rPr lang="en-US" cap="none" dirty="0"/>
              <a:t>COMBINED WITH HOT SPOT LENDING COULD INCREASE GRADUATION FOR 12,970 CHILDREN</a:t>
            </a:r>
          </a:p>
        </p:txBody>
      </p:sp>
      <p:sp>
        <p:nvSpPr>
          <p:cNvPr id="10" name="TextBox 9">
            <a:extLst>
              <a:ext uri="{FF2B5EF4-FFF2-40B4-BE49-F238E27FC236}">
                <a16:creationId xmlns:a16="http://schemas.microsoft.com/office/drawing/2014/main" id="{BE6429DC-C084-624C-AACF-CDF6F950B39F}"/>
              </a:ext>
            </a:extLst>
          </p:cNvPr>
          <p:cNvSpPr txBox="1"/>
          <p:nvPr/>
        </p:nvSpPr>
        <p:spPr>
          <a:xfrm>
            <a:off x="1524000" y="4673025"/>
            <a:ext cx="3505200" cy="584775"/>
          </a:xfrm>
          <a:prstGeom prst="rect">
            <a:avLst/>
          </a:prstGeom>
          <a:noFill/>
          <a:ln>
            <a:solidFill>
              <a:schemeClr val="tx1"/>
            </a:solidFill>
          </a:ln>
        </p:spPr>
        <p:txBody>
          <a:bodyPr wrap="square" rtlCol="0">
            <a:spAutoFit/>
          </a:bodyPr>
          <a:lstStyle/>
          <a:p>
            <a:r>
              <a:rPr lang="en-US" sz="1600" dirty="0">
                <a:latin typeface="+mn-lt"/>
              </a:rPr>
              <a:t>Schools already served by broadband; thus no incremental effect</a:t>
            </a:r>
          </a:p>
        </p:txBody>
      </p:sp>
      <p:sp>
        <p:nvSpPr>
          <p:cNvPr id="11" name="TextBox 10">
            <a:extLst>
              <a:ext uri="{FF2B5EF4-FFF2-40B4-BE49-F238E27FC236}">
                <a16:creationId xmlns:a16="http://schemas.microsoft.com/office/drawing/2014/main" id="{4AB6415C-6A86-7741-8E63-3FD235F28F1D}"/>
              </a:ext>
            </a:extLst>
          </p:cNvPr>
          <p:cNvSpPr txBox="1"/>
          <p:nvPr/>
        </p:nvSpPr>
        <p:spPr>
          <a:xfrm>
            <a:off x="1990271" y="5486400"/>
            <a:ext cx="1096390" cy="369332"/>
          </a:xfrm>
          <a:prstGeom prst="rect">
            <a:avLst/>
          </a:prstGeom>
          <a:noFill/>
          <a:ln>
            <a:solidFill>
              <a:schemeClr val="tx1"/>
            </a:solidFill>
          </a:ln>
        </p:spPr>
        <p:txBody>
          <a:bodyPr wrap="none" rtlCol="0">
            <a:spAutoFit/>
          </a:bodyPr>
          <a:lstStyle/>
          <a:p>
            <a:r>
              <a:rPr lang="en-US" dirty="0">
                <a:latin typeface="+mn-lt"/>
              </a:rPr>
              <a:t>0 children</a:t>
            </a:r>
          </a:p>
        </p:txBody>
      </p:sp>
      <p:sp>
        <p:nvSpPr>
          <p:cNvPr id="12" name="Left Brace 11">
            <a:extLst>
              <a:ext uri="{FF2B5EF4-FFF2-40B4-BE49-F238E27FC236}">
                <a16:creationId xmlns:a16="http://schemas.microsoft.com/office/drawing/2014/main" id="{0AF3283E-5357-004C-87BB-38095943DE4C}"/>
              </a:ext>
            </a:extLst>
          </p:cNvPr>
          <p:cNvSpPr/>
          <p:nvPr/>
        </p:nvSpPr>
        <p:spPr>
          <a:xfrm rot="16200000">
            <a:off x="4824798" y="2502067"/>
            <a:ext cx="318701" cy="6948102"/>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 name="TextBox 12">
            <a:extLst>
              <a:ext uri="{FF2B5EF4-FFF2-40B4-BE49-F238E27FC236}">
                <a16:creationId xmlns:a16="http://schemas.microsoft.com/office/drawing/2014/main" id="{D5F7B37E-A0D7-4A45-8290-E96CBC029566}"/>
              </a:ext>
            </a:extLst>
          </p:cNvPr>
          <p:cNvSpPr txBox="1"/>
          <p:nvPr/>
        </p:nvSpPr>
        <p:spPr>
          <a:xfrm>
            <a:off x="1806608" y="6183868"/>
            <a:ext cx="6365846" cy="369332"/>
          </a:xfrm>
          <a:prstGeom prst="rect">
            <a:avLst/>
          </a:prstGeom>
          <a:solidFill>
            <a:schemeClr val="accent1"/>
          </a:solidFill>
          <a:ln>
            <a:solidFill>
              <a:schemeClr val="tx1"/>
            </a:solidFill>
          </a:ln>
        </p:spPr>
        <p:txBody>
          <a:bodyPr wrap="none" rtlCol="0">
            <a:spAutoFit/>
          </a:bodyPr>
          <a:lstStyle/>
          <a:p>
            <a:pPr algn="ctr"/>
            <a:r>
              <a:rPr lang="en-US" dirty="0">
                <a:solidFill>
                  <a:schemeClr val="bg1"/>
                </a:solidFill>
              </a:rPr>
              <a:t>12,970 children (22% decrease in rural high school dropout) </a:t>
            </a:r>
          </a:p>
        </p:txBody>
      </p:sp>
      <p:sp>
        <p:nvSpPr>
          <p:cNvPr id="15" name="Curved Right Arrow 14">
            <a:extLst>
              <a:ext uri="{FF2B5EF4-FFF2-40B4-BE49-F238E27FC236}">
                <a16:creationId xmlns:a16="http://schemas.microsoft.com/office/drawing/2014/main" id="{6FEB32C7-14DC-4C48-AE06-E79D273071CA}"/>
              </a:ext>
            </a:extLst>
          </p:cNvPr>
          <p:cNvSpPr/>
          <p:nvPr/>
        </p:nvSpPr>
        <p:spPr>
          <a:xfrm>
            <a:off x="914400" y="50292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Curved Right Arrow 15">
            <a:extLst>
              <a:ext uri="{FF2B5EF4-FFF2-40B4-BE49-F238E27FC236}">
                <a16:creationId xmlns:a16="http://schemas.microsoft.com/office/drawing/2014/main" id="{13CE87B3-C799-044B-9BA0-2E0222292982}"/>
              </a:ext>
            </a:extLst>
          </p:cNvPr>
          <p:cNvSpPr/>
          <p:nvPr/>
        </p:nvSpPr>
        <p:spPr>
          <a:xfrm>
            <a:off x="5257800" y="38862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Curved Right Arrow 16">
            <a:extLst>
              <a:ext uri="{FF2B5EF4-FFF2-40B4-BE49-F238E27FC236}">
                <a16:creationId xmlns:a16="http://schemas.microsoft.com/office/drawing/2014/main" id="{1A422E4A-676B-4B46-A244-4DA11298974B}"/>
              </a:ext>
            </a:extLst>
          </p:cNvPr>
          <p:cNvSpPr/>
          <p:nvPr/>
        </p:nvSpPr>
        <p:spPr>
          <a:xfrm>
            <a:off x="5257800" y="48768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 name="Rectangle 2">
            <a:extLst>
              <a:ext uri="{FF2B5EF4-FFF2-40B4-BE49-F238E27FC236}">
                <a16:creationId xmlns:a16="http://schemas.microsoft.com/office/drawing/2014/main" id="{28D19125-A85F-8948-9BA0-5E60C018589C}"/>
              </a:ext>
            </a:extLst>
          </p:cNvPr>
          <p:cNvSpPr/>
          <p:nvPr/>
        </p:nvSpPr>
        <p:spPr>
          <a:xfrm>
            <a:off x="609600" y="818512"/>
            <a:ext cx="7315200" cy="2762888"/>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pic>
        <p:nvPicPr>
          <p:cNvPr id="20" name="Picture 19">
            <a:extLst>
              <a:ext uri="{FF2B5EF4-FFF2-40B4-BE49-F238E27FC236}">
                <a16:creationId xmlns:a16="http://schemas.microsoft.com/office/drawing/2014/main" id="{EE1814A0-492C-E24E-98DE-76A3009B1C78}"/>
              </a:ext>
            </a:extLst>
          </p:cNvPr>
          <p:cNvPicPr>
            <a:picLocks noChangeAspect="1"/>
          </p:cNvPicPr>
          <p:nvPr/>
        </p:nvPicPr>
        <p:blipFill>
          <a:blip r:embed="rId2"/>
          <a:stretch>
            <a:fillRect/>
          </a:stretch>
        </p:blipFill>
        <p:spPr>
          <a:xfrm>
            <a:off x="3200400" y="838200"/>
            <a:ext cx="3860800" cy="2655331"/>
          </a:xfrm>
          <a:prstGeom prst="rect">
            <a:avLst/>
          </a:prstGeom>
        </p:spPr>
      </p:pic>
      <p:sp>
        <p:nvSpPr>
          <p:cNvPr id="21" name="TextBox 20">
            <a:extLst>
              <a:ext uri="{FF2B5EF4-FFF2-40B4-BE49-F238E27FC236}">
                <a16:creationId xmlns:a16="http://schemas.microsoft.com/office/drawing/2014/main" id="{8F8F5211-83C6-294A-AD27-4D7BEB41B85B}"/>
              </a:ext>
            </a:extLst>
          </p:cNvPr>
          <p:cNvSpPr txBox="1"/>
          <p:nvPr/>
        </p:nvSpPr>
        <p:spPr>
          <a:xfrm>
            <a:off x="5867400" y="3733800"/>
            <a:ext cx="2122119" cy="369332"/>
          </a:xfrm>
          <a:prstGeom prst="rect">
            <a:avLst/>
          </a:prstGeom>
          <a:noFill/>
          <a:ln>
            <a:solidFill>
              <a:schemeClr val="tx1"/>
            </a:solidFill>
          </a:ln>
        </p:spPr>
        <p:txBody>
          <a:bodyPr wrap="none" rtlCol="0">
            <a:spAutoFit/>
          </a:bodyPr>
          <a:lstStyle/>
          <a:p>
            <a:r>
              <a:rPr lang="en-US" dirty="0">
                <a:latin typeface="+mn-lt"/>
              </a:rPr>
              <a:t>3,676 schools served</a:t>
            </a:r>
          </a:p>
        </p:txBody>
      </p:sp>
      <p:sp>
        <p:nvSpPr>
          <p:cNvPr id="23" name="TextBox 22">
            <a:extLst>
              <a:ext uri="{FF2B5EF4-FFF2-40B4-BE49-F238E27FC236}">
                <a16:creationId xmlns:a16="http://schemas.microsoft.com/office/drawing/2014/main" id="{B3D27786-F26A-DF40-9DF9-3B2AEDA3113D}"/>
              </a:ext>
            </a:extLst>
          </p:cNvPr>
          <p:cNvSpPr txBox="1"/>
          <p:nvPr/>
        </p:nvSpPr>
        <p:spPr>
          <a:xfrm>
            <a:off x="5943600" y="5486400"/>
            <a:ext cx="1654235" cy="369332"/>
          </a:xfrm>
          <a:prstGeom prst="rect">
            <a:avLst/>
          </a:prstGeom>
          <a:noFill/>
          <a:ln>
            <a:solidFill>
              <a:schemeClr val="tx1"/>
            </a:solidFill>
          </a:ln>
        </p:spPr>
        <p:txBody>
          <a:bodyPr wrap="none" rtlCol="0">
            <a:spAutoFit/>
          </a:bodyPr>
          <a:lstStyle/>
          <a:p>
            <a:r>
              <a:rPr lang="en-US" dirty="0">
                <a:latin typeface="+mn-lt"/>
              </a:rPr>
              <a:t>12,970 children</a:t>
            </a:r>
          </a:p>
        </p:txBody>
      </p:sp>
      <p:sp>
        <p:nvSpPr>
          <p:cNvPr id="24" name="TextBox 23">
            <a:extLst>
              <a:ext uri="{FF2B5EF4-FFF2-40B4-BE49-F238E27FC236}">
                <a16:creationId xmlns:a16="http://schemas.microsoft.com/office/drawing/2014/main" id="{4F890907-0992-234C-9992-7C076662982E}"/>
              </a:ext>
            </a:extLst>
          </p:cNvPr>
          <p:cNvSpPr txBox="1"/>
          <p:nvPr/>
        </p:nvSpPr>
        <p:spPr>
          <a:xfrm>
            <a:off x="1676400" y="3810000"/>
            <a:ext cx="2590800" cy="369332"/>
          </a:xfrm>
          <a:prstGeom prst="rect">
            <a:avLst/>
          </a:prstGeom>
          <a:noFill/>
          <a:ln>
            <a:solidFill>
              <a:schemeClr val="tx1"/>
            </a:solidFill>
          </a:ln>
        </p:spPr>
        <p:txBody>
          <a:bodyPr wrap="square" rtlCol="0">
            <a:spAutoFit/>
          </a:bodyPr>
          <a:lstStyle/>
          <a:p>
            <a:pPr algn="ctr"/>
            <a:r>
              <a:rPr lang="en-US" dirty="0">
                <a:latin typeface="+mn-lt"/>
              </a:rPr>
              <a:t>15,619 schools served</a:t>
            </a:r>
          </a:p>
        </p:txBody>
      </p:sp>
      <p:sp>
        <p:nvSpPr>
          <p:cNvPr id="25" name="TextBox 24">
            <a:extLst>
              <a:ext uri="{FF2B5EF4-FFF2-40B4-BE49-F238E27FC236}">
                <a16:creationId xmlns:a16="http://schemas.microsoft.com/office/drawing/2014/main" id="{BAF9756F-5129-1948-AE8A-0953D9CA5829}"/>
              </a:ext>
            </a:extLst>
          </p:cNvPr>
          <p:cNvSpPr txBox="1"/>
          <p:nvPr/>
        </p:nvSpPr>
        <p:spPr>
          <a:xfrm>
            <a:off x="5867399" y="4267200"/>
            <a:ext cx="3048001" cy="1077218"/>
          </a:xfrm>
          <a:prstGeom prst="rect">
            <a:avLst/>
          </a:prstGeom>
          <a:noFill/>
          <a:ln>
            <a:solidFill>
              <a:schemeClr val="tx1"/>
            </a:solidFill>
          </a:ln>
        </p:spPr>
        <p:txBody>
          <a:bodyPr wrap="square" rtlCol="0">
            <a:spAutoFit/>
          </a:bodyPr>
          <a:lstStyle/>
          <a:p>
            <a:pPr marL="127000" indent="-127000">
              <a:buFont typeface="Arial" panose="020B0604020202020204" pitchFamily="34" charset="0"/>
              <a:buChar char="•"/>
            </a:pPr>
            <a:r>
              <a:rPr lang="en-US" sz="1600" dirty="0">
                <a:latin typeface="+mn-lt"/>
              </a:rPr>
              <a:t>58% household penetration</a:t>
            </a:r>
          </a:p>
          <a:p>
            <a:pPr marL="127000" indent="-127000">
              <a:buFont typeface="Arial" panose="020B0604020202020204" pitchFamily="34" charset="0"/>
              <a:buChar char="•"/>
            </a:pPr>
            <a:r>
              <a:rPr lang="en-US" sz="1600" dirty="0">
                <a:latin typeface="+mn-lt"/>
              </a:rPr>
              <a:t>Children with access 6-8 percentage points more likely to graduate (Beltran et al.)</a:t>
            </a:r>
          </a:p>
        </p:txBody>
      </p:sp>
      <p:sp>
        <p:nvSpPr>
          <p:cNvPr id="26" name="Curved Right Arrow 25">
            <a:extLst>
              <a:ext uri="{FF2B5EF4-FFF2-40B4-BE49-F238E27FC236}">
                <a16:creationId xmlns:a16="http://schemas.microsoft.com/office/drawing/2014/main" id="{8DF61895-D715-4441-AE75-C46D853BEFCB}"/>
              </a:ext>
            </a:extLst>
          </p:cNvPr>
          <p:cNvSpPr/>
          <p:nvPr/>
        </p:nvSpPr>
        <p:spPr>
          <a:xfrm>
            <a:off x="914400" y="38862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7" name="TextBox 26">
            <a:extLst>
              <a:ext uri="{FF2B5EF4-FFF2-40B4-BE49-F238E27FC236}">
                <a16:creationId xmlns:a16="http://schemas.microsoft.com/office/drawing/2014/main" id="{79EDFA49-90B3-484A-B78C-6476FB729453}"/>
              </a:ext>
            </a:extLst>
          </p:cNvPr>
          <p:cNvSpPr txBox="1"/>
          <p:nvPr/>
        </p:nvSpPr>
        <p:spPr>
          <a:xfrm>
            <a:off x="713371" y="1066800"/>
            <a:ext cx="2334629" cy="2308324"/>
          </a:xfrm>
          <a:prstGeom prst="rect">
            <a:avLst/>
          </a:prstGeom>
          <a:noFill/>
        </p:spPr>
        <p:txBody>
          <a:bodyPr wrap="square" rtlCol="0">
            <a:spAutoFit/>
          </a:bodyPr>
          <a:lstStyle/>
          <a:p>
            <a:pPr algn="ctr"/>
            <a:r>
              <a:rPr lang="en-US" dirty="0">
                <a:solidFill>
                  <a:srgbClr val="FF0000"/>
                </a:solidFill>
              </a:rPr>
              <a:t>Total 9-12 children in rural counties: </a:t>
            </a:r>
            <a:r>
              <a:rPr lang="en-US" b="1" dirty="0">
                <a:solidFill>
                  <a:srgbClr val="FF0000"/>
                </a:solidFill>
              </a:rPr>
              <a:t>971,000</a:t>
            </a:r>
          </a:p>
          <a:p>
            <a:pPr algn="ctr"/>
            <a:endParaRPr lang="en-US" dirty="0">
              <a:solidFill>
                <a:srgbClr val="FF0000"/>
              </a:solidFill>
            </a:endParaRPr>
          </a:p>
          <a:p>
            <a:pPr algn="ctr"/>
            <a:r>
              <a:rPr lang="en-US" dirty="0">
                <a:solidFill>
                  <a:srgbClr val="FF0000"/>
                </a:solidFill>
              </a:rPr>
              <a:t>Total high school dropout in rural counties:</a:t>
            </a:r>
          </a:p>
          <a:p>
            <a:pPr algn="ctr"/>
            <a:r>
              <a:rPr lang="en-US" b="1" dirty="0">
                <a:solidFill>
                  <a:srgbClr val="FF0000"/>
                </a:solidFill>
              </a:rPr>
              <a:t>59,227 (*)</a:t>
            </a:r>
          </a:p>
        </p:txBody>
      </p:sp>
      <p:sp>
        <p:nvSpPr>
          <p:cNvPr id="19" name="Down Arrow 18">
            <a:extLst>
              <a:ext uri="{FF2B5EF4-FFF2-40B4-BE49-F238E27FC236}">
                <a16:creationId xmlns:a16="http://schemas.microsoft.com/office/drawing/2014/main" id="{BE439E73-1DCF-E641-9438-D9DD0B51097F}"/>
              </a:ext>
            </a:extLst>
          </p:cNvPr>
          <p:cNvSpPr/>
          <p:nvPr/>
        </p:nvSpPr>
        <p:spPr>
          <a:xfrm rot="19145028">
            <a:off x="6867988" y="3004621"/>
            <a:ext cx="358275" cy="870611"/>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Down Arrow 17">
            <a:extLst>
              <a:ext uri="{FF2B5EF4-FFF2-40B4-BE49-F238E27FC236}">
                <a16:creationId xmlns:a16="http://schemas.microsoft.com/office/drawing/2014/main" id="{F012DD43-D46F-8E4A-9D62-13EAF428E00F}"/>
              </a:ext>
            </a:extLst>
          </p:cNvPr>
          <p:cNvSpPr/>
          <p:nvPr/>
        </p:nvSpPr>
        <p:spPr>
          <a:xfrm rot="2388003">
            <a:off x="3901017" y="2613365"/>
            <a:ext cx="429279" cy="1324412"/>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uadroTexto 20">
            <a:extLst>
              <a:ext uri="{FF2B5EF4-FFF2-40B4-BE49-F238E27FC236}">
                <a16:creationId xmlns:a16="http://schemas.microsoft.com/office/drawing/2014/main" id="{FC8CFD05-B589-BE4C-86DB-E45E348BDE3B}"/>
              </a:ext>
            </a:extLst>
          </p:cNvPr>
          <p:cNvSpPr txBox="1"/>
          <p:nvPr/>
        </p:nvSpPr>
        <p:spPr>
          <a:xfrm>
            <a:off x="609600" y="6553200"/>
            <a:ext cx="4267200" cy="307777"/>
          </a:xfrm>
          <a:prstGeom prst="rect">
            <a:avLst/>
          </a:prstGeom>
          <a:noFill/>
        </p:spPr>
        <p:txBody>
          <a:bodyPr wrap="square" rtlCol="0">
            <a:spAutoFit/>
          </a:bodyPr>
          <a:lstStyle/>
          <a:p>
            <a:r>
              <a:rPr lang="en-US" sz="1400" dirty="0">
                <a:latin typeface="+mj-lt"/>
              </a:rPr>
              <a:t>* Total 9-12 children * 6.1% High school dropout rate </a:t>
            </a:r>
          </a:p>
        </p:txBody>
      </p:sp>
    </p:spTree>
    <p:extLst>
      <p:ext uri="{BB962C8B-B14F-4D97-AF65-F5344CB8AC3E}">
        <p14:creationId xmlns:p14="http://schemas.microsoft.com/office/powerpoint/2010/main" val="2989679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897AE-973E-CF43-BFC0-882F97487451}"/>
              </a:ext>
            </a:extLst>
          </p:cNvPr>
          <p:cNvSpPr>
            <a:spLocks noGrp="1"/>
          </p:cNvSpPr>
          <p:nvPr>
            <p:ph type="title"/>
          </p:nvPr>
        </p:nvSpPr>
        <p:spPr>
          <a:xfrm>
            <a:off x="0" y="76200"/>
            <a:ext cx="9144000" cy="609600"/>
          </a:xfrm>
        </p:spPr>
        <p:txBody>
          <a:bodyPr/>
          <a:lstStyle/>
          <a:p>
            <a:pPr algn="ctr"/>
            <a:r>
              <a:rPr lang="es-ES_tradnl" cap="none" dirty="0">
                <a:solidFill>
                  <a:schemeClr val="accent2"/>
                </a:solidFill>
              </a:rPr>
              <a:t>REDUCING HIGH SCHOOL ATTRITION: </a:t>
            </a:r>
            <a:br>
              <a:rPr lang="es-ES_tradnl" cap="none" dirty="0">
                <a:solidFill>
                  <a:schemeClr val="accent2"/>
                </a:solidFill>
              </a:rPr>
            </a:br>
            <a:r>
              <a:rPr lang="es-ES_tradnl" cap="none" dirty="0">
                <a:solidFill>
                  <a:schemeClr val="tx1"/>
                </a:solidFill>
              </a:rPr>
              <a:t>COMMERCIAL-LED PROGRAMS</a:t>
            </a:r>
            <a:r>
              <a:rPr lang="en-US" cap="none" dirty="0">
                <a:solidFill>
                  <a:schemeClr val="tx1"/>
                </a:solidFill>
              </a:rPr>
              <a:t> </a:t>
            </a:r>
            <a:r>
              <a:rPr lang="en-US" cap="none" dirty="0"/>
              <a:t>WILL INCREASE HIGH SCHOOL GRADUATION FOR 1,394 CHILDREN</a:t>
            </a:r>
          </a:p>
        </p:txBody>
      </p:sp>
      <p:sp>
        <p:nvSpPr>
          <p:cNvPr id="5" name="TextBox 4">
            <a:extLst>
              <a:ext uri="{FF2B5EF4-FFF2-40B4-BE49-F238E27FC236}">
                <a16:creationId xmlns:a16="http://schemas.microsoft.com/office/drawing/2014/main" id="{5964277F-5046-9F47-A689-8A97532D1E29}"/>
              </a:ext>
            </a:extLst>
          </p:cNvPr>
          <p:cNvSpPr txBox="1"/>
          <p:nvPr/>
        </p:nvSpPr>
        <p:spPr>
          <a:xfrm>
            <a:off x="5867400" y="3810000"/>
            <a:ext cx="2303836" cy="369332"/>
          </a:xfrm>
          <a:prstGeom prst="rect">
            <a:avLst/>
          </a:prstGeom>
          <a:noFill/>
          <a:ln>
            <a:solidFill>
              <a:schemeClr val="tx1"/>
            </a:solidFill>
          </a:ln>
        </p:spPr>
        <p:txBody>
          <a:bodyPr wrap="none" rtlCol="0">
            <a:spAutoFit/>
          </a:bodyPr>
          <a:lstStyle/>
          <a:p>
            <a:r>
              <a:rPr lang="en-US" dirty="0">
                <a:latin typeface="+mn-lt"/>
              </a:rPr>
              <a:t>205,986 9-12 students</a:t>
            </a:r>
          </a:p>
        </p:txBody>
      </p:sp>
      <p:sp>
        <p:nvSpPr>
          <p:cNvPr id="8" name="TextBox 7">
            <a:extLst>
              <a:ext uri="{FF2B5EF4-FFF2-40B4-BE49-F238E27FC236}">
                <a16:creationId xmlns:a16="http://schemas.microsoft.com/office/drawing/2014/main" id="{2C15093B-4B65-FC40-8555-69C820839E24}"/>
              </a:ext>
            </a:extLst>
          </p:cNvPr>
          <p:cNvSpPr txBox="1"/>
          <p:nvPr/>
        </p:nvSpPr>
        <p:spPr>
          <a:xfrm>
            <a:off x="5867399" y="4316849"/>
            <a:ext cx="3209471" cy="1169551"/>
          </a:xfrm>
          <a:prstGeom prst="rect">
            <a:avLst/>
          </a:prstGeom>
          <a:noFill/>
          <a:ln>
            <a:solidFill>
              <a:schemeClr val="tx1"/>
            </a:solidFill>
          </a:ln>
        </p:spPr>
        <p:txBody>
          <a:bodyPr wrap="square" rtlCol="0">
            <a:spAutoFit/>
          </a:bodyPr>
          <a:lstStyle/>
          <a:p>
            <a:pPr marL="127000" indent="-127000">
              <a:buFont typeface="Arial" panose="020B0604020202020204" pitchFamily="34" charset="0"/>
              <a:buChar char="•"/>
            </a:pPr>
            <a:r>
              <a:rPr lang="en-US" sz="1400" dirty="0">
                <a:latin typeface="+mn-lt"/>
              </a:rPr>
              <a:t>24 out of 78 counties present a positive NPV of Wireless deployment enabling the offer of One Million</a:t>
            </a:r>
          </a:p>
          <a:p>
            <a:pPr marL="127000" indent="-127000">
              <a:buFont typeface="Arial" panose="020B0604020202020204" pitchFamily="34" charset="0"/>
              <a:buChar char="•"/>
            </a:pPr>
            <a:r>
              <a:rPr lang="en-US" sz="1400" dirty="0">
                <a:latin typeface="+mn-lt"/>
              </a:rPr>
              <a:t>One Million restricted to High school students</a:t>
            </a:r>
          </a:p>
        </p:txBody>
      </p:sp>
      <p:sp>
        <p:nvSpPr>
          <p:cNvPr id="9" name="TextBox 8">
            <a:extLst>
              <a:ext uri="{FF2B5EF4-FFF2-40B4-BE49-F238E27FC236}">
                <a16:creationId xmlns:a16="http://schemas.microsoft.com/office/drawing/2014/main" id="{0E17E254-F0D4-AA47-9D52-348B391DB085}"/>
              </a:ext>
            </a:extLst>
          </p:cNvPr>
          <p:cNvSpPr txBox="1"/>
          <p:nvPr/>
        </p:nvSpPr>
        <p:spPr>
          <a:xfrm>
            <a:off x="5867400" y="5650468"/>
            <a:ext cx="1527598" cy="369332"/>
          </a:xfrm>
          <a:prstGeom prst="rect">
            <a:avLst/>
          </a:prstGeom>
          <a:noFill/>
          <a:ln>
            <a:solidFill>
              <a:schemeClr val="tx1"/>
            </a:solidFill>
          </a:ln>
        </p:spPr>
        <p:txBody>
          <a:bodyPr wrap="none" rtlCol="0">
            <a:spAutoFit/>
          </a:bodyPr>
          <a:lstStyle/>
          <a:p>
            <a:r>
              <a:rPr lang="en-US" dirty="0">
                <a:latin typeface="+mn-lt"/>
              </a:rPr>
              <a:t>1,394 children</a:t>
            </a:r>
          </a:p>
        </p:txBody>
      </p:sp>
      <p:sp>
        <p:nvSpPr>
          <p:cNvPr id="12" name="Left Brace 11">
            <a:extLst>
              <a:ext uri="{FF2B5EF4-FFF2-40B4-BE49-F238E27FC236}">
                <a16:creationId xmlns:a16="http://schemas.microsoft.com/office/drawing/2014/main" id="{0AF3283E-5357-004C-87BB-38095943DE4C}"/>
              </a:ext>
            </a:extLst>
          </p:cNvPr>
          <p:cNvSpPr/>
          <p:nvPr/>
        </p:nvSpPr>
        <p:spPr>
          <a:xfrm rot="16200000">
            <a:off x="4824798" y="2614998"/>
            <a:ext cx="318701" cy="6948102"/>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 name="TextBox 12">
            <a:extLst>
              <a:ext uri="{FF2B5EF4-FFF2-40B4-BE49-F238E27FC236}">
                <a16:creationId xmlns:a16="http://schemas.microsoft.com/office/drawing/2014/main" id="{D5F7B37E-A0D7-4A45-8290-E96CBC029566}"/>
              </a:ext>
            </a:extLst>
          </p:cNvPr>
          <p:cNvSpPr txBox="1"/>
          <p:nvPr/>
        </p:nvSpPr>
        <p:spPr>
          <a:xfrm>
            <a:off x="1774544" y="6248400"/>
            <a:ext cx="6429966" cy="369332"/>
          </a:xfrm>
          <a:prstGeom prst="rect">
            <a:avLst/>
          </a:prstGeom>
          <a:solidFill>
            <a:schemeClr val="accent1"/>
          </a:solidFill>
          <a:ln>
            <a:solidFill>
              <a:schemeClr val="tx1"/>
            </a:solidFill>
          </a:ln>
        </p:spPr>
        <p:txBody>
          <a:bodyPr wrap="none" rtlCol="0">
            <a:spAutoFit/>
          </a:bodyPr>
          <a:lstStyle/>
          <a:p>
            <a:pPr algn="ctr"/>
            <a:r>
              <a:rPr lang="en-US" dirty="0">
                <a:solidFill>
                  <a:schemeClr val="bg1"/>
                </a:solidFill>
              </a:rPr>
              <a:t>1,394 children (2.67% decrease in rural high school dropout) </a:t>
            </a:r>
          </a:p>
        </p:txBody>
      </p:sp>
      <p:sp>
        <p:nvSpPr>
          <p:cNvPr id="16" name="Curved Right Arrow 15">
            <a:extLst>
              <a:ext uri="{FF2B5EF4-FFF2-40B4-BE49-F238E27FC236}">
                <a16:creationId xmlns:a16="http://schemas.microsoft.com/office/drawing/2014/main" id="{13CE87B3-C799-044B-9BA0-2E0222292982}"/>
              </a:ext>
            </a:extLst>
          </p:cNvPr>
          <p:cNvSpPr/>
          <p:nvPr/>
        </p:nvSpPr>
        <p:spPr>
          <a:xfrm>
            <a:off x="5257800" y="40386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Curved Right Arrow 16">
            <a:extLst>
              <a:ext uri="{FF2B5EF4-FFF2-40B4-BE49-F238E27FC236}">
                <a16:creationId xmlns:a16="http://schemas.microsoft.com/office/drawing/2014/main" id="{1A422E4A-676B-4B46-A244-4DA11298974B}"/>
              </a:ext>
            </a:extLst>
          </p:cNvPr>
          <p:cNvSpPr/>
          <p:nvPr/>
        </p:nvSpPr>
        <p:spPr>
          <a:xfrm>
            <a:off x="5257800" y="50292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 name="Rectangle 2">
            <a:extLst>
              <a:ext uri="{FF2B5EF4-FFF2-40B4-BE49-F238E27FC236}">
                <a16:creationId xmlns:a16="http://schemas.microsoft.com/office/drawing/2014/main" id="{28D19125-A85F-8948-9BA0-5E60C018589C}"/>
              </a:ext>
            </a:extLst>
          </p:cNvPr>
          <p:cNvSpPr/>
          <p:nvPr/>
        </p:nvSpPr>
        <p:spPr>
          <a:xfrm>
            <a:off x="609600" y="818512"/>
            <a:ext cx="7315200" cy="2762888"/>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pic>
        <p:nvPicPr>
          <p:cNvPr id="20" name="Picture 19">
            <a:extLst>
              <a:ext uri="{FF2B5EF4-FFF2-40B4-BE49-F238E27FC236}">
                <a16:creationId xmlns:a16="http://schemas.microsoft.com/office/drawing/2014/main" id="{EE1814A0-492C-E24E-98DE-76A3009B1C78}"/>
              </a:ext>
            </a:extLst>
          </p:cNvPr>
          <p:cNvPicPr>
            <a:picLocks noChangeAspect="1"/>
          </p:cNvPicPr>
          <p:nvPr/>
        </p:nvPicPr>
        <p:blipFill>
          <a:blip r:embed="rId2"/>
          <a:stretch>
            <a:fillRect/>
          </a:stretch>
        </p:blipFill>
        <p:spPr>
          <a:xfrm>
            <a:off x="3200400" y="838200"/>
            <a:ext cx="3860800" cy="2655331"/>
          </a:xfrm>
          <a:prstGeom prst="rect">
            <a:avLst/>
          </a:prstGeom>
        </p:spPr>
      </p:pic>
      <p:sp>
        <p:nvSpPr>
          <p:cNvPr id="21" name="TextBox 20">
            <a:extLst>
              <a:ext uri="{FF2B5EF4-FFF2-40B4-BE49-F238E27FC236}">
                <a16:creationId xmlns:a16="http://schemas.microsoft.com/office/drawing/2014/main" id="{D9DB9872-7E31-D246-890F-0D3F1CB7C098}"/>
              </a:ext>
            </a:extLst>
          </p:cNvPr>
          <p:cNvSpPr txBox="1"/>
          <p:nvPr/>
        </p:nvSpPr>
        <p:spPr>
          <a:xfrm>
            <a:off x="1676400" y="3886200"/>
            <a:ext cx="2590800" cy="369332"/>
          </a:xfrm>
          <a:prstGeom prst="rect">
            <a:avLst/>
          </a:prstGeom>
          <a:noFill/>
          <a:ln>
            <a:solidFill>
              <a:schemeClr val="tx1"/>
            </a:solidFill>
          </a:ln>
        </p:spPr>
        <p:txBody>
          <a:bodyPr wrap="square" rtlCol="0">
            <a:spAutoFit/>
          </a:bodyPr>
          <a:lstStyle/>
          <a:p>
            <a:pPr algn="ctr"/>
            <a:r>
              <a:rPr lang="en-US" dirty="0">
                <a:latin typeface="+mn-lt"/>
              </a:rPr>
              <a:t>907,639 9-12 students</a:t>
            </a:r>
          </a:p>
        </p:txBody>
      </p:sp>
      <p:sp>
        <p:nvSpPr>
          <p:cNvPr id="22" name="TextBox 21">
            <a:extLst>
              <a:ext uri="{FF2B5EF4-FFF2-40B4-BE49-F238E27FC236}">
                <a16:creationId xmlns:a16="http://schemas.microsoft.com/office/drawing/2014/main" id="{DC29491A-EA06-0B44-985A-60D131ED4C6E}"/>
              </a:ext>
            </a:extLst>
          </p:cNvPr>
          <p:cNvSpPr txBox="1"/>
          <p:nvPr/>
        </p:nvSpPr>
        <p:spPr>
          <a:xfrm>
            <a:off x="1524000" y="4419600"/>
            <a:ext cx="3505200" cy="923330"/>
          </a:xfrm>
          <a:prstGeom prst="rect">
            <a:avLst/>
          </a:prstGeom>
          <a:noFill/>
          <a:ln>
            <a:solidFill>
              <a:schemeClr val="tx1"/>
            </a:solidFill>
          </a:ln>
        </p:spPr>
        <p:txBody>
          <a:bodyPr wrap="square" rtlCol="0">
            <a:spAutoFit/>
          </a:bodyPr>
          <a:lstStyle/>
          <a:p>
            <a:pPr algn="ctr"/>
            <a:r>
              <a:rPr lang="en-US" dirty="0">
                <a:latin typeface="+mn-lt"/>
              </a:rPr>
              <a:t>Sprint does not need additional spectrum to offer One million plan in served areas</a:t>
            </a:r>
          </a:p>
        </p:txBody>
      </p:sp>
      <p:sp>
        <p:nvSpPr>
          <p:cNvPr id="23" name="TextBox 22">
            <a:extLst>
              <a:ext uri="{FF2B5EF4-FFF2-40B4-BE49-F238E27FC236}">
                <a16:creationId xmlns:a16="http://schemas.microsoft.com/office/drawing/2014/main" id="{D4AD9620-013A-344B-9A1F-730956FE0110}"/>
              </a:ext>
            </a:extLst>
          </p:cNvPr>
          <p:cNvSpPr txBox="1"/>
          <p:nvPr/>
        </p:nvSpPr>
        <p:spPr>
          <a:xfrm>
            <a:off x="1990271" y="5486400"/>
            <a:ext cx="1096390" cy="369332"/>
          </a:xfrm>
          <a:prstGeom prst="rect">
            <a:avLst/>
          </a:prstGeom>
          <a:noFill/>
          <a:ln>
            <a:solidFill>
              <a:schemeClr val="tx1"/>
            </a:solidFill>
          </a:ln>
        </p:spPr>
        <p:txBody>
          <a:bodyPr wrap="none" rtlCol="0">
            <a:spAutoFit/>
          </a:bodyPr>
          <a:lstStyle/>
          <a:p>
            <a:r>
              <a:rPr lang="en-US" dirty="0">
                <a:latin typeface="+mn-lt"/>
              </a:rPr>
              <a:t>0 children</a:t>
            </a:r>
          </a:p>
        </p:txBody>
      </p:sp>
      <p:sp>
        <p:nvSpPr>
          <p:cNvPr id="24" name="Curved Right Arrow 23">
            <a:extLst>
              <a:ext uri="{FF2B5EF4-FFF2-40B4-BE49-F238E27FC236}">
                <a16:creationId xmlns:a16="http://schemas.microsoft.com/office/drawing/2014/main" id="{4FF63375-05A2-5045-A099-AA8FE6ECD3EA}"/>
              </a:ext>
            </a:extLst>
          </p:cNvPr>
          <p:cNvSpPr/>
          <p:nvPr/>
        </p:nvSpPr>
        <p:spPr>
          <a:xfrm>
            <a:off x="914400" y="40386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Curved Right Arrow 24">
            <a:extLst>
              <a:ext uri="{FF2B5EF4-FFF2-40B4-BE49-F238E27FC236}">
                <a16:creationId xmlns:a16="http://schemas.microsoft.com/office/drawing/2014/main" id="{4EDBF08D-402B-CB4E-B339-6DAE310BC27E}"/>
              </a:ext>
            </a:extLst>
          </p:cNvPr>
          <p:cNvSpPr/>
          <p:nvPr/>
        </p:nvSpPr>
        <p:spPr>
          <a:xfrm>
            <a:off x="914400" y="50292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7" name="TextBox 26">
            <a:extLst>
              <a:ext uri="{FF2B5EF4-FFF2-40B4-BE49-F238E27FC236}">
                <a16:creationId xmlns:a16="http://schemas.microsoft.com/office/drawing/2014/main" id="{A83DDDB1-84C7-49B1-AC1E-E48DAFA05A8F}"/>
              </a:ext>
            </a:extLst>
          </p:cNvPr>
          <p:cNvSpPr txBox="1"/>
          <p:nvPr/>
        </p:nvSpPr>
        <p:spPr>
          <a:xfrm>
            <a:off x="713371" y="1219200"/>
            <a:ext cx="2334629" cy="2308324"/>
          </a:xfrm>
          <a:prstGeom prst="rect">
            <a:avLst/>
          </a:prstGeom>
          <a:noFill/>
        </p:spPr>
        <p:txBody>
          <a:bodyPr wrap="square" rtlCol="0">
            <a:spAutoFit/>
          </a:bodyPr>
          <a:lstStyle/>
          <a:p>
            <a:pPr algn="ctr"/>
            <a:r>
              <a:rPr lang="en-US" dirty="0">
                <a:solidFill>
                  <a:srgbClr val="FF0000"/>
                </a:solidFill>
              </a:rPr>
              <a:t>Total 9-12 children in rural counties: </a:t>
            </a:r>
            <a:r>
              <a:rPr lang="en-US" b="1" dirty="0">
                <a:solidFill>
                  <a:srgbClr val="FF0000"/>
                </a:solidFill>
              </a:rPr>
              <a:t>971,000</a:t>
            </a:r>
          </a:p>
          <a:p>
            <a:pPr algn="ctr"/>
            <a:endParaRPr lang="en-US" dirty="0">
              <a:solidFill>
                <a:srgbClr val="FF0000"/>
              </a:solidFill>
            </a:endParaRPr>
          </a:p>
          <a:p>
            <a:pPr algn="ctr"/>
            <a:r>
              <a:rPr lang="en-US" dirty="0">
                <a:solidFill>
                  <a:srgbClr val="FF0000"/>
                </a:solidFill>
              </a:rPr>
              <a:t>Total high school dropout in rural counties:</a:t>
            </a:r>
          </a:p>
          <a:p>
            <a:pPr algn="ctr"/>
            <a:r>
              <a:rPr lang="en-US" b="1" dirty="0">
                <a:solidFill>
                  <a:srgbClr val="FF0000"/>
                </a:solidFill>
              </a:rPr>
              <a:t>59,227 (*)</a:t>
            </a:r>
          </a:p>
        </p:txBody>
      </p:sp>
      <p:sp>
        <p:nvSpPr>
          <p:cNvPr id="19" name="Down Arrow 18">
            <a:extLst>
              <a:ext uri="{FF2B5EF4-FFF2-40B4-BE49-F238E27FC236}">
                <a16:creationId xmlns:a16="http://schemas.microsoft.com/office/drawing/2014/main" id="{BE439E73-1DCF-E641-9438-D9DD0B51097F}"/>
              </a:ext>
            </a:extLst>
          </p:cNvPr>
          <p:cNvSpPr/>
          <p:nvPr/>
        </p:nvSpPr>
        <p:spPr>
          <a:xfrm rot="19145028">
            <a:off x="6867988" y="3004621"/>
            <a:ext cx="358275" cy="870611"/>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Down Arrow 17">
            <a:extLst>
              <a:ext uri="{FF2B5EF4-FFF2-40B4-BE49-F238E27FC236}">
                <a16:creationId xmlns:a16="http://schemas.microsoft.com/office/drawing/2014/main" id="{F012DD43-D46F-8E4A-9D62-13EAF428E00F}"/>
              </a:ext>
            </a:extLst>
          </p:cNvPr>
          <p:cNvSpPr/>
          <p:nvPr/>
        </p:nvSpPr>
        <p:spPr>
          <a:xfrm rot="2388003">
            <a:off x="3901017" y="2613365"/>
            <a:ext cx="429279" cy="1324412"/>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CuadroTexto 20">
            <a:extLst>
              <a:ext uri="{FF2B5EF4-FFF2-40B4-BE49-F238E27FC236}">
                <a16:creationId xmlns:a16="http://schemas.microsoft.com/office/drawing/2014/main" id="{A58A280D-03BF-0349-B84B-F75A8FBF410C}"/>
              </a:ext>
            </a:extLst>
          </p:cNvPr>
          <p:cNvSpPr txBox="1"/>
          <p:nvPr/>
        </p:nvSpPr>
        <p:spPr>
          <a:xfrm>
            <a:off x="609600" y="6553200"/>
            <a:ext cx="4267200" cy="307777"/>
          </a:xfrm>
          <a:prstGeom prst="rect">
            <a:avLst/>
          </a:prstGeom>
          <a:noFill/>
        </p:spPr>
        <p:txBody>
          <a:bodyPr wrap="square" rtlCol="0">
            <a:spAutoFit/>
          </a:bodyPr>
          <a:lstStyle/>
          <a:p>
            <a:r>
              <a:rPr lang="en-US" sz="1400" dirty="0">
                <a:latin typeface="+mj-lt"/>
              </a:rPr>
              <a:t>* Total 9-12 children * 6.1% High school dropout rate </a:t>
            </a:r>
          </a:p>
        </p:txBody>
      </p:sp>
    </p:spTree>
    <p:extLst>
      <p:ext uri="{BB962C8B-B14F-4D97-AF65-F5344CB8AC3E}">
        <p14:creationId xmlns:p14="http://schemas.microsoft.com/office/powerpoint/2010/main" val="3604837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F8F4C-D276-4C48-8103-777218A3645C}"/>
              </a:ext>
            </a:extLst>
          </p:cNvPr>
          <p:cNvSpPr>
            <a:spLocks noGrp="1"/>
          </p:cNvSpPr>
          <p:nvPr>
            <p:ph type="title"/>
          </p:nvPr>
        </p:nvSpPr>
        <p:spPr/>
        <p:txBody>
          <a:bodyPr/>
          <a:lstStyle/>
          <a:p>
            <a:pPr algn="ctr"/>
            <a:r>
              <a:rPr lang="en-US" cap="none" dirty="0"/>
              <a:t>APPROXIMATELY 4,000 EBS LICENSES , PRIMARILY IN RURAL PARTS OF THE COUNTRY, HAVE NEVER BEEN ASSIGNED</a:t>
            </a:r>
          </a:p>
        </p:txBody>
      </p:sp>
      <p:sp>
        <p:nvSpPr>
          <p:cNvPr id="10" name="TextBox 9">
            <a:extLst>
              <a:ext uri="{FF2B5EF4-FFF2-40B4-BE49-F238E27FC236}">
                <a16:creationId xmlns:a16="http://schemas.microsoft.com/office/drawing/2014/main" id="{E84D7F2D-6D7A-4DBA-91E4-EA2978850039}"/>
              </a:ext>
            </a:extLst>
          </p:cNvPr>
          <p:cNvSpPr txBox="1"/>
          <p:nvPr/>
        </p:nvSpPr>
        <p:spPr>
          <a:xfrm>
            <a:off x="1828800" y="1066800"/>
            <a:ext cx="6096000" cy="338554"/>
          </a:xfrm>
          <a:prstGeom prst="rect">
            <a:avLst/>
          </a:prstGeom>
          <a:noFill/>
        </p:spPr>
        <p:txBody>
          <a:bodyPr wrap="square" rtlCol="0">
            <a:spAutoFit/>
          </a:bodyPr>
          <a:lstStyle/>
          <a:p>
            <a:pPr algn="ctr"/>
            <a:r>
              <a:rPr lang="en-US" sz="1600" dirty="0"/>
              <a:t>CURRENT EDUCATIONAL BROADBAND SERVICE LICENSES</a:t>
            </a:r>
            <a:endParaRPr lang="en-US" sz="1600" dirty="0">
              <a:solidFill>
                <a:srgbClr val="FF0000"/>
              </a:solidFill>
              <a:latin typeface="+mn-lt"/>
            </a:endParaRPr>
          </a:p>
        </p:txBody>
      </p:sp>
      <p:sp>
        <p:nvSpPr>
          <p:cNvPr id="3" name="TextBox 2">
            <a:extLst>
              <a:ext uri="{FF2B5EF4-FFF2-40B4-BE49-F238E27FC236}">
                <a16:creationId xmlns:a16="http://schemas.microsoft.com/office/drawing/2014/main" id="{AF6C124E-EFD0-6C46-849C-6F7AD8E7EE63}"/>
              </a:ext>
            </a:extLst>
          </p:cNvPr>
          <p:cNvSpPr txBox="1"/>
          <p:nvPr/>
        </p:nvSpPr>
        <p:spPr>
          <a:xfrm>
            <a:off x="762000" y="5715000"/>
            <a:ext cx="8001000" cy="523220"/>
          </a:xfrm>
          <a:prstGeom prst="rect">
            <a:avLst/>
          </a:prstGeom>
          <a:noFill/>
        </p:spPr>
        <p:txBody>
          <a:bodyPr wrap="square" rtlCol="0">
            <a:spAutoFit/>
          </a:bodyPr>
          <a:lstStyle/>
          <a:p>
            <a:r>
              <a:rPr lang="en-US" sz="1400" dirty="0">
                <a:latin typeface="+mn-lt"/>
              </a:rPr>
              <a:t>Note: Map presents only the assigned G-1 channel licenses, which generally have the most coverage.</a:t>
            </a:r>
          </a:p>
          <a:p>
            <a:r>
              <a:rPr lang="en-US" sz="1400" i="1" dirty="0">
                <a:latin typeface="+mn-lt"/>
              </a:rPr>
              <a:t>Source</a:t>
            </a:r>
            <a:r>
              <a:rPr lang="es-ES_tradnl" sz="1400" i="1" dirty="0">
                <a:latin typeface="+mn-lt"/>
              </a:rPr>
              <a:t>:</a:t>
            </a:r>
            <a:r>
              <a:rPr lang="en-US" sz="1400" i="1" dirty="0">
                <a:latin typeface="+mn-lt"/>
              </a:rPr>
              <a:t> FCC Universal Licensing System Data</a:t>
            </a:r>
            <a:endParaRPr lang="es-ES_tradnl" sz="1400" i="1" dirty="0">
              <a:latin typeface="+mn-lt"/>
            </a:endParaRPr>
          </a:p>
        </p:txBody>
      </p:sp>
      <p:pic>
        <p:nvPicPr>
          <p:cNvPr id="6" name="Picture 5">
            <a:extLst>
              <a:ext uri="{FF2B5EF4-FFF2-40B4-BE49-F238E27FC236}">
                <a16:creationId xmlns:a16="http://schemas.microsoft.com/office/drawing/2014/main" id="{CA4C4FED-AB18-9B47-BFB5-CBF3B115EF09}"/>
              </a:ext>
            </a:extLst>
          </p:cNvPr>
          <p:cNvPicPr>
            <a:picLocks noChangeAspect="1"/>
          </p:cNvPicPr>
          <p:nvPr/>
        </p:nvPicPr>
        <p:blipFill>
          <a:blip r:embed="rId2"/>
          <a:stretch>
            <a:fillRect/>
          </a:stretch>
        </p:blipFill>
        <p:spPr>
          <a:xfrm>
            <a:off x="762000" y="1447800"/>
            <a:ext cx="7772400" cy="4075396"/>
          </a:xfrm>
          <a:prstGeom prst="rect">
            <a:avLst/>
          </a:prstGeom>
        </p:spPr>
      </p:pic>
    </p:spTree>
    <p:extLst>
      <p:ext uri="{BB962C8B-B14F-4D97-AF65-F5344CB8AC3E}">
        <p14:creationId xmlns:p14="http://schemas.microsoft.com/office/powerpoint/2010/main" val="38094620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3713D3F7-C236-3943-B25C-A826579B40D9}"/>
              </a:ext>
            </a:extLst>
          </p:cNvPr>
          <p:cNvSpPr/>
          <p:nvPr/>
        </p:nvSpPr>
        <p:spPr>
          <a:xfrm>
            <a:off x="2209800" y="3048000"/>
            <a:ext cx="3886200" cy="533400"/>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 name="Title 1">
            <a:extLst>
              <a:ext uri="{FF2B5EF4-FFF2-40B4-BE49-F238E27FC236}">
                <a16:creationId xmlns:a16="http://schemas.microsoft.com/office/drawing/2014/main" id="{F18DA706-564D-C248-8F27-F2CE560C26B2}"/>
              </a:ext>
            </a:extLst>
          </p:cNvPr>
          <p:cNvSpPr>
            <a:spLocks noGrp="1"/>
          </p:cNvSpPr>
          <p:nvPr>
            <p:ph type="title"/>
          </p:nvPr>
        </p:nvSpPr>
        <p:spPr/>
        <p:txBody>
          <a:bodyPr/>
          <a:lstStyle/>
          <a:p>
            <a:pPr algn="ctr"/>
            <a:r>
              <a:rPr lang="es-ES_tradnl" cap="none" dirty="0"/>
              <a:t>ASSESSMENT OF OF ECONOMIC AND SOCIAL VALUE</a:t>
            </a:r>
          </a:p>
        </p:txBody>
      </p:sp>
      <p:sp>
        <p:nvSpPr>
          <p:cNvPr id="3" name="Content Placeholder 2">
            <a:extLst>
              <a:ext uri="{FF2B5EF4-FFF2-40B4-BE49-F238E27FC236}">
                <a16:creationId xmlns:a16="http://schemas.microsoft.com/office/drawing/2014/main" id="{8289F60A-463A-8240-812B-41C404523280}"/>
              </a:ext>
            </a:extLst>
          </p:cNvPr>
          <p:cNvSpPr>
            <a:spLocks noGrp="1"/>
          </p:cNvSpPr>
          <p:nvPr>
            <p:ph idx="1"/>
          </p:nvPr>
        </p:nvSpPr>
        <p:spPr>
          <a:xfrm>
            <a:off x="2441448" y="914400"/>
            <a:ext cx="5635752" cy="4953000"/>
          </a:xfrm>
        </p:spPr>
        <p:txBody>
          <a:bodyPr/>
          <a:lstStyle/>
          <a:p>
            <a:pPr marL="342900" indent="-342900">
              <a:lnSpc>
                <a:spcPct val="150000"/>
              </a:lnSpc>
              <a:buClr>
                <a:schemeClr val="accent1"/>
              </a:buClr>
              <a:buSzPct val="100000"/>
              <a:buFont typeface="Wingdings" pitchFamily="2" charset="2"/>
              <a:buChar char="§"/>
            </a:pPr>
            <a:r>
              <a:rPr lang="en-US" sz="2000" b="0" dirty="0">
                <a:latin typeface="+mn-lt"/>
              </a:rPr>
              <a:t>Reduction of the digital divide</a:t>
            </a:r>
          </a:p>
          <a:p>
            <a:pPr marL="342900" indent="-342900">
              <a:lnSpc>
                <a:spcPct val="150000"/>
              </a:lnSpc>
              <a:buClr>
                <a:schemeClr val="accent1"/>
              </a:buClr>
              <a:buSzPct val="100000"/>
              <a:buFont typeface="Wingdings" pitchFamily="2" charset="2"/>
              <a:buChar char="§"/>
            </a:pPr>
            <a:r>
              <a:rPr lang="en-US" sz="2000" b="0" dirty="0">
                <a:latin typeface="+mn-lt"/>
              </a:rPr>
              <a:t>Contribution to GDP</a:t>
            </a:r>
          </a:p>
          <a:p>
            <a:pPr marL="342900" indent="-342900">
              <a:lnSpc>
                <a:spcPct val="150000"/>
              </a:lnSpc>
              <a:buClr>
                <a:schemeClr val="accent1"/>
              </a:buClr>
              <a:buSzPct val="100000"/>
              <a:buFont typeface="Wingdings" pitchFamily="2" charset="2"/>
              <a:buChar char="§"/>
            </a:pPr>
            <a:r>
              <a:rPr lang="en-US" sz="2000" b="0" dirty="0">
                <a:latin typeface="+mn-lt"/>
              </a:rPr>
              <a:t>Reduction of the homework gap</a:t>
            </a:r>
          </a:p>
          <a:p>
            <a:pPr marL="342900" indent="-342900">
              <a:lnSpc>
                <a:spcPct val="150000"/>
              </a:lnSpc>
              <a:buClr>
                <a:schemeClr val="accent1"/>
              </a:buClr>
              <a:buSzPct val="100000"/>
              <a:buFont typeface="Wingdings" pitchFamily="2" charset="2"/>
              <a:buChar char="§"/>
            </a:pPr>
            <a:r>
              <a:rPr lang="en-US" sz="2000" b="0" dirty="0">
                <a:latin typeface="+mn-lt"/>
              </a:rPr>
              <a:t>Reduction of high school attrition</a:t>
            </a:r>
          </a:p>
          <a:p>
            <a:pPr marL="342900" indent="-342900">
              <a:lnSpc>
                <a:spcPct val="150000"/>
              </a:lnSpc>
              <a:buClr>
                <a:schemeClr val="accent1"/>
              </a:buClr>
              <a:buSzPct val="100000"/>
              <a:buFont typeface="Wingdings" pitchFamily="2" charset="2"/>
              <a:buChar char="§"/>
            </a:pPr>
            <a:r>
              <a:rPr lang="en-US" sz="2000" b="0" dirty="0">
                <a:latin typeface="+mn-lt"/>
              </a:rPr>
              <a:t>Economic surplus</a:t>
            </a:r>
          </a:p>
          <a:p>
            <a:pPr marL="342900" indent="-342900">
              <a:lnSpc>
                <a:spcPct val="150000"/>
              </a:lnSpc>
              <a:buClr>
                <a:schemeClr val="accent1"/>
              </a:buClr>
              <a:buSzPct val="100000"/>
              <a:buFont typeface="Wingdings" pitchFamily="2" charset="2"/>
              <a:buChar char="§"/>
            </a:pPr>
            <a:r>
              <a:rPr lang="en-US" sz="2000" b="0" dirty="0">
                <a:latin typeface="+mn-lt"/>
              </a:rPr>
              <a:t>Contribution to Treasury</a:t>
            </a:r>
          </a:p>
          <a:p>
            <a:pPr marL="285750" indent="-285750">
              <a:buFont typeface="Arial" panose="020B0604020202020204" pitchFamily="34" charset="0"/>
              <a:buChar char="•"/>
            </a:pPr>
            <a:endParaRPr lang="es-ES_tradnl" dirty="0"/>
          </a:p>
        </p:txBody>
      </p:sp>
    </p:spTree>
    <p:extLst>
      <p:ext uri="{BB962C8B-B14F-4D97-AF65-F5344CB8AC3E}">
        <p14:creationId xmlns:p14="http://schemas.microsoft.com/office/powerpoint/2010/main" val="1243917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D678E-44C6-284C-835F-045F200616A9}"/>
              </a:ext>
            </a:extLst>
          </p:cNvPr>
          <p:cNvSpPr>
            <a:spLocks noGrp="1"/>
          </p:cNvSpPr>
          <p:nvPr>
            <p:ph type="title"/>
          </p:nvPr>
        </p:nvSpPr>
        <p:spPr>
          <a:xfrm>
            <a:off x="0" y="76200"/>
            <a:ext cx="9144000" cy="609600"/>
          </a:xfrm>
        </p:spPr>
        <p:txBody>
          <a:bodyPr/>
          <a:lstStyle/>
          <a:p>
            <a:pPr algn="ctr"/>
            <a:r>
              <a:rPr lang="en-US" cap="none" dirty="0">
                <a:solidFill>
                  <a:schemeClr val="accent2"/>
                </a:solidFill>
              </a:rPr>
              <a:t>MEASURING ECONOMIC SURPLUS:</a:t>
            </a:r>
            <a:br>
              <a:rPr lang="en-US" cap="none" dirty="0"/>
            </a:br>
            <a:r>
              <a:rPr lang="en-US" cap="none" dirty="0"/>
              <a:t>THE EBS LICENSING MODEL WILL YIELD AN ECONOMIC SURPLUS OF $ 188.14 MILLION</a:t>
            </a:r>
          </a:p>
        </p:txBody>
      </p:sp>
      <p:sp>
        <p:nvSpPr>
          <p:cNvPr id="4" name="Pentagon 3">
            <a:extLst>
              <a:ext uri="{FF2B5EF4-FFF2-40B4-BE49-F238E27FC236}">
                <a16:creationId xmlns:a16="http://schemas.microsoft.com/office/drawing/2014/main" id="{8EE66D00-22FB-EB46-A4C7-50C24B810B48}"/>
              </a:ext>
            </a:extLst>
          </p:cNvPr>
          <p:cNvSpPr/>
          <p:nvPr/>
        </p:nvSpPr>
        <p:spPr>
          <a:xfrm>
            <a:off x="219259" y="1635821"/>
            <a:ext cx="2209800" cy="12192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Consumer surplus</a:t>
            </a:r>
          </a:p>
        </p:txBody>
      </p:sp>
      <p:sp>
        <p:nvSpPr>
          <p:cNvPr id="5" name="Pentagon 4">
            <a:extLst>
              <a:ext uri="{FF2B5EF4-FFF2-40B4-BE49-F238E27FC236}">
                <a16:creationId xmlns:a16="http://schemas.microsoft.com/office/drawing/2014/main" id="{3B806037-9D05-FD40-A292-225AF4D4D9E5}"/>
              </a:ext>
            </a:extLst>
          </p:cNvPr>
          <p:cNvSpPr/>
          <p:nvPr/>
        </p:nvSpPr>
        <p:spPr>
          <a:xfrm>
            <a:off x="219259" y="4150421"/>
            <a:ext cx="2209800" cy="12192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Producer surplus to anchor institutions</a:t>
            </a:r>
          </a:p>
        </p:txBody>
      </p:sp>
      <p:sp>
        <p:nvSpPr>
          <p:cNvPr id="6" name="TextBox 5">
            <a:extLst>
              <a:ext uri="{FF2B5EF4-FFF2-40B4-BE49-F238E27FC236}">
                <a16:creationId xmlns:a16="http://schemas.microsoft.com/office/drawing/2014/main" id="{40E6D832-DFCB-B048-933F-0A525B44E88E}"/>
              </a:ext>
            </a:extLst>
          </p:cNvPr>
          <p:cNvSpPr txBox="1"/>
          <p:nvPr/>
        </p:nvSpPr>
        <p:spPr>
          <a:xfrm>
            <a:off x="2664553" y="3733800"/>
            <a:ext cx="2071828" cy="2431435"/>
          </a:xfrm>
          <a:prstGeom prst="rect">
            <a:avLst/>
          </a:prstGeom>
          <a:noFill/>
          <a:ln>
            <a:solidFill>
              <a:schemeClr val="tx1"/>
            </a:solidFill>
          </a:ln>
        </p:spPr>
        <p:txBody>
          <a:bodyPr wrap="square" rtlCol="0">
            <a:spAutoFit/>
          </a:bodyPr>
          <a:lstStyle/>
          <a:p>
            <a:pPr algn="ctr"/>
            <a:r>
              <a:rPr lang="en-US" b="1" dirty="0">
                <a:latin typeface="+mn-lt"/>
              </a:rPr>
              <a:t>Institutions in areas already served by commercial operators</a:t>
            </a:r>
          </a:p>
          <a:p>
            <a:pPr marL="407988" lvl="2" indent="-280988">
              <a:buFont typeface="Arial" panose="020B0604020202020204" pitchFamily="34" charset="0"/>
              <a:buChar char="•"/>
            </a:pPr>
            <a:r>
              <a:rPr lang="en-US" sz="1600" dirty="0">
                <a:latin typeface="+mn-lt"/>
              </a:rPr>
              <a:t>K-12 schools: 12,114</a:t>
            </a:r>
          </a:p>
          <a:p>
            <a:pPr marL="407988" lvl="2" indent="-280988">
              <a:buFont typeface="Arial" panose="020B0604020202020204" pitchFamily="34" charset="0"/>
              <a:buChar char="•"/>
            </a:pPr>
            <a:r>
              <a:rPr lang="en-US" sz="1600" dirty="0">
                <a:latin typeface="+mn-lt"/>
              </a:rPr>
              <a:t>Post-secondary schools: 720</a:t>
            </a:r>
          </a:p>
          <a:p>
            <a:pPr marL="407988" lvl="2" indent="-280988">
              <a:buFont typeface="Arial" panose="020B0604020202020204" pitchFamily="34" charset="0"/>
              <a:buChar char="•"/>
            </a:pPr>
            <a:r>
              <a:rPr lang="en-US" sz="1600" dirty="0">
                <a:latin typeface="+mn-lt"/>
              </a:rPr>
              <a:t>Libraries: 2,785</a:t>
            </a:r>
          </a:p>
        </p:txBody>
      </p:sp>
      <p:sp>
        <p:nvSpPr>
          <p:cNvPr id="7" name="TextBox 6">
            <a:extLst>
              <a:ext uri="{FF2B5EF4-FFF2-40B4-BE49-F238E27FC236}">
                <a16:creationId xmlns:a16="http://schemas.microsoft.com/office/drawing/2014/main" id="{E5A5B2EC-4898-4A43-AB4C-72F4C14FE071}"/>
              </a:ext>
            </a:extLst>
          </p:cNvPr>
          <p:cNvSpPr txBox="1"/>
          <p:nvPr/>
        </p:nvSpPr>
        <p:spPr>
          <a:xfrm>
            <a:off x="5295851" y="3866166"/>
            <a:ext cx="1745345" cy="2000548"/>
          </a:xfrm>
          <a:prstGeom prst="rect">
            <a:avLst/>
          </a:prstGeom>
          <a:noFill/>
          <a:ln>
            <a:solidFill>
              <a:schemeClr val="tx1"/>
            </a:solidFill>
          </a:ln>
        </p:spPr>
        <p:txBody>
          <a:bodyPr wrap="square" rtlCol="0">
            <a:spAutoFit/>
          </a:bodyPr>
          <a:lstStyle/>
          <a:p>
            <a:pPr algn="ctr"/>
            <a:r>
              <a:rPr lang="en-US" b="1" dirty="0">
                <a:latin typeface="+mn-lt"/>
              </a:rPr>
              <a:t>Annual prorated broadband savings by purchasing from non-profit operator</a:t>
            </a:r>
          </a:p>
          <a:p>
            <a:pPr marL="407988" lvl="2" indent="-280988">
              <a:buFont typeface="Arial" panose="020B0604020202020204" pitchFamily="34" charset="0"/>
              <a:buChar char="•"/>
            </a:pPr>
            <a:r>
              <a:rPr lang="en-US" sz="1600" dirty="0">
                <a:latin typeface="+mn-lt"/>
              </a:rPr>
              <a:t>$1,263</a:t>
            </a:r>
          </a:p>
        </p:txBody>
      </p:sp>
      <p:sp>
        <p:nvSpPr>
          <p:cNvPr id="8" name="TextBox 7">
            <a:extLst>
              <a:ext uri="{FF2B5EF4-FFF2-40B4-BE49-F238E27FC236}">
                <a16:creationId xmlns:a16="http://schemas.microsoft.com/office/drawing/2014/main" id="{2E4668E7-8180-A14C-96F9-70157D3931C0}"/>
              </a:ext>
            </a:extLst>
          </p:cNvPr>
          <p:cNvSpPr txBox="1"/>
          <p:nvPr/>
        </p:nvSpPr>
        <p:spPr>
          <a:xfrm>
            <a:off x="4862282" y="4681774"/>
            <a:ext cx="338554" cy="369332"/>
          </a:xfrm>
          <a:prstGeom prst="rect">
            <a:avLst/>
          </a:prstGeom>
          <a:noFill/>
        </p:spPr>
        <p:txBody>
          <a:bodyPr wrap="none" rtlCol="0">
            <a:spAutoFit/>
          </a:bodyPr>
          <a:lstStyle/>
          <a:p>
            <a:r>
              <a:rPr lang="es-ES_tradnl" b="1" dirty="0"/>
              <a:t>X</a:t>
            </a:r>
          </a:p>
        </p:txBody>
      </p:sp>
      <p:sp>
        <p:nvSpPr>
          <p:cNvPr id="9" name="TextBox 8">
            <a:extLst>
              <a:ext uri="{FF2B5EF4-FFF2-40B4-BE49-F238E27FC236}">
                <a16:creationId xmlns:a16="http://schemas.microsoft.com/office/drawing/2014/main" id="{DD04CB09-8A7E-3D4C-9B24-FD51E95FD0DB}"/>
              </a:ext>
            </a:extLst>
          </p:cNvPr>
          <p:cNvSpPr txBox="1"/>
          <p:nvPr/>
        </p:nvSpPr>
        <p:spPr>
          <a:xfrm>
            <a:off x="7467600" y="4267200"/>
            <a:ext cx="1295400" cy="1138773"/>
          </a:xfrm>
          <a:prstGeom prst="rect">
            <a:avLst/>
          </a:prstGeom>
          <a:solidFill>
            <a:schemeClr val="accent2"/>
          </a:solidFill>
          <a:ln>
            <a:solidFill>
              <a:schemeClr val="tx1"/>
            </a:solidFill>
          </a:ln>
        </p:spPr>
        <p:txBody>
          <a:bodyPr wrap="square" rtlCol="0">
            <a:spAutoFit/>
          </a:bodyPr>
          <a:lstStyle/>
          <a:p>
            <a:pPr algn="ctr"/>
            <a:r>
              <a:rPr lang="en-US" b="1" dirty="0">
                <a:latin typeface="+mn-lt"/>
              </a:rPr>
              <a:t>Five year savings</a:t>
            </a:r>
          </a:p>
          <a:p>
            <a:pPr marL="127000" lvl="2" algn="ctr"/>
            <a:r>
              <a:rPr lang="en-US" sz="1600" dirty="0">
                <a:latin typeface="+mn-lt"/>
              </a:rPr>
              <a:t>$98.62 million</a:t>
            </a:r>
          </a:p>
        </p:txBody>
      </p:sp>
      <p:sp>
        <p:nvSpPr>
          <p:cNvPr id="10" name="TextBox 9">
            <a:extLst>
              <a:ext uri="{FF2B5EF4-FFF2-40B4-BE49-F238E27FC236}">
                <a16:creationId xmlns:a16="http://schemas.microsoft.com/office/drawing/2014/main" id="{7A3EBE48-80D5-D049-97E7-F2B03F9DDA31}"/>
              </a:ext>
            </a:extLst>
          </p:cNvPr>
          <p:cNvSpPr txBox="1"/>
          <p:nvPr/>
        </p:nvSpPr>
        <p:spPr>
          <a:xfrm>
            <a:off x="7072082" y="4636531"/>
            <a:ext cx="333746" cy="400110"/>
          </a:xfrm>
          <a:prstGeom prst="rect">
            <a:avLst/>
          </a:prstGeom>
          <a:noFill/>
        </p:spPr>
        <p:txBody>
          <a:bodyPr wrap="none" rtlCol="0">
            <a:spAutoFit/>
          </a:bodyPr>
          <a:lstStyle/>
          <a:p>
            <a:r>
              <a:rPr lang="es-ES_tradnl" sz="2000" b="1" dirty="0"/>
              <a:t>=</a:t>
            </a:r>
          </a:p>
        </p:txBody>
      </p:sp>
      <p:sp>
        <p:nvSpPr>
          <p:cNvPr id="11" name="TextBox 10">
            <a:extLst>
              <a:ext uri="{FF2B5EF4-FFF2-40B4-BE49-F238E27FC236}">
                <a16:creationId xmlns:a16="http://schemas.microsoft.com/office/drawing/2014/main" id="{9137CEAF-A70A-674D-A09C-66A727206755}"/>
              </a:ext>
            </a:extLst>
          </p:cNvPr>
          <p:cNvSpPr txBox="1"/>
          <p:nvPr/>
        </p:nvSpPr>
        <p:spPr>
          <a:xfrm>
            <a:off x="7482118" y="1524000"/>
            <a:ext cx="1295400" cy="1138773"/>
          </a:xfrm>
          <a:prstGeom prst="rect">
            <a:avLst/>
          </a:prstGeom>
          <a:solidFill>
            <a:schemeClr val="accent2"/>
          </a:solidFill>
          <a:ln>
            <a:solidFill>
              <a:schemeClr val="tx1"/>
            </a:solidFill>
          </a:ln>
        </p:spPr>
        <p:txBody>
          <a:bodyPr wrap="square" rtlCol="0">
            <a:spAutoFit/>
          </a:bodyPr>
          <a:lstStyle/>
          <a:p>
            <a:pPr algn="ctr"/>
            <a:r>
              <a:rPr lang="en-US" b="1" dirty="0">
                <a:latin typeface="+mn-lt"/>
              </a:rPr>
              <a:t>Annual savings</a:t>
            </a:r>
          </a:p>
          <a:p>
            <a:pPr marL="127000" lvl="2" algn="ctr"/>
            <a:r>
              <a:rPr lang="en-US" sz="1600" dirty="0">
                <a:latin typeface="+mn-lt"/>
              </a:rPr>
              <a:t>$89.52 million</a:t>
            </a:r>
          </a:p>
        </p:txBody>
      </p:sp>
      <p:sp>
        <p:nvSpPr>
          <p:cNvPr id="12" name="TextBox 11">
            <a:extLst>
              <a:ext uri="{FF2B5EF4-FFF2-40B4-BE49-F238E27FC236}">
                <a16:creationId xmlns:a16="http://schemas.microsoft.com/office/drawing/2014/main" id="{74081C23-DF9A-7D4F-AB70-ECF42B4360FD}"/>
              </a:ext>
            </a:extLst>
          </p:cNvPr>
          <p:cNvSpPr txBox="1"/>
          <p:nvPr/>
        </p:nvSpPr>
        <p:spPr>
          <a:xfrm>
            <a:off x="7072082" y="1893331"/>
            <a:ext cx="333746" cy="400110"/>
          </a:xfrm>
          <a:prstGeom prst="rect">
            <a:avLst/>
          </a:prstGeom>
          <a:noFill/>
        </p:spPr>
        <p:txBody>
          <a:bodyPr wrap="none" rtlCol="0">
            <a:spAutoFit/>
          </a:bodyPr>
          <a:lstStyle/>
          <a:p>
            <a:r>
              <a:rPr lang="es-ES_tradnl" sz="2000" b="1" dirty="0"/>
              <a:t>=</a:t>
            </a:r>
          </a:p>
        </p:txBody>
      </p:sp>
      <p:sp>
        <p:nvSpPr>
          <p:cNvPr id="13" name="TextBox 5">
            <a:extLst>
              <a:ext uri="{FF2B5EF4-FFF2-40B4-BE49-F238E27FC236}">
                <a16:creationId xmlns:a16="http://schemas.microsoft.com/office/drawing/2014/main" id="{40E6D832-DFCB-B048-933F-0A525B44E88E}"/>
              </a:ext>
            </a:extLst>
          </p:cNvPr>
          <p:cNvSpPr txBox="1"/>
          <p:nvPr/>
        </p:nvSpPr>
        <p:spPr>
          <a:xfrm>
            <a:off x="2664553" y="950655"/>
            <a:ext cx="2071828" cy="2431435"/>
          </a:xfrm>
          <a:prstGeom prst="rect">
            <a:avLst/>
          </a:prstGeom>
          <a:noFill/>
          <a:ln>
            <a:solidFill>
              <a:schemeClr val="tx1"/>
            </a:solidFill>
          </a:ln>
        </p:spPr>
        <p:txBody>
          <a:bodyPr wrap="square" rtlCol="0">
            <a:spAutoFit/>
          </a:bodyPr>
          <a:lstStyle/>
          <a:p>
            <a:pPr algn="ctr"/>
            <a:r>
              <a:rPr lang="en-US" b="1" dirty="0">
                <a:latin typeface="+mn-lt"/>
              </a:rPr>
              <a:t>Households that would pay US $15 instead of US $30 for broadband</a:t>
            </a:r>
          </a:p>
          <a:p>
            <a:pPr marL="407988" lvl="2" indent="-280988">
              <a:buFont typeface="Arial" panose="020B0604020202020204" pitchFamily="34" charset="0"/>
              <a:buChar char="•"/>
            </a:pPr>
            <a:r>
              <a:rPr lang="en-US" sz="1600" dirty="0">
                <a:latin typeface="+mn-lt"/>
              </a:rPr>
              <a:t>583,457 households affected by new competition</a:t>
            </a:r>
          </a:p>
          <a:p>
            <a:pPr marL="407988" lvl="2" indent="-280988">
              <a:buFont typeface="Arial" panose="020B0604020202020204" pitchFamily="34" charset="0"/>
              <a:buChar char="•"/>
            </a:pPr>
            <a:r>
              <a:rPr lang="en-US" sz="1600" dirty="0">
                <a:latin typeface="+mn-lt"/>
              </a:rPr>
              <a:t>85% adoption</a:t>
            </a:r>
          </a:p>
        </p:txBody>
      </p:sp>
      <p:sp>
        <p:nvSpPr>
          <p:cNvPr id="14" name="TextBox 6">
            <a:extLst>
              <a:ext uri="{FF2B5EF4-FFF2-40B4-BE49-F238E27FC236}">
                <a16:creationId xmlns:a16="http://schemas.microsoft.com/office/drawing/2014/main" id="{E5A5B2EC-4898-4A43-AB4C-72F4C14FE071}"/>
              </a:ext>
            </a:extLst>
          </p:cNvPr>
          <p:cNvSpPr txBox="1"/>
          <p:nvPr/>
        </p:nvSpPr>
        <p:spPr>
          <a:xfrm>
            <a:off x="5295851" y="1173597"/>
            <a:ext cx="1671592" cy="1723549"/>
          </a:xfrm>
          <a:prstGeom prst="rect">
            <a:avLst/>
          </a:prstGeom>
          <a:noFill/>
          <a:ln>
            <a:solidFill>
              <a:schemeClr val="tx1"/>
            </a:solidFill>
          </a:ln>
        </p:spPr>
        <p:txBody>
          <a:bodyPr wrap="square" rtlCol="0">
            <a:spAutoFit/>
          </a:bodyPr>
          <a:lstStyle/>
          <a:p>
            <a:pPr algn="ctr"/>
            <a:r>
              <a:rPr lang="en-US" b="1" dirty="0">
                <a:latin typeface="+mn-lt"/>
              </a:rPr>
              <a:t>Annual savings by purchasing a cheaper plan per household</a:t>
            </a:r>
          </a:p>
          <a:p>
            <a:pPr marL="407988" lvl="2" indent="-280988">
              <a:buFont typeface="Arial" panose="020B0604020202020204" pitchFamily="34" charset="0"/>
              <a:buChar char="•"/>
            </a:pPr>
            <a:r>
              <a:rPr lang="en-US" sz="1600" dirty="0">
                <a:latin typeface="+mn-lt"/>
              </a:rPr>
              <a:t>$120</a:t>
            </a:r>
          </a:p>
        </p:txBody>
      </p:sp>
      <p:sp>
        <p:nvSpPr>
          <p:cNvPr id="15" name="TextBox 14">
            <a:extLst>
              <a:ext uri="{FF2B5EF4-FFF2-40B4-BE49-F238E27FC236}">
                <a16:creationId xmlns:a16="http://schemas.microsoft.com/office/drawing/2014/main" id="{CDC4EC83-43B2-F545-9CA1-145D8E4DA520}"/>
              </a:ext>
            </a:extLst>
          </p:cNvPr>
          <p:cNvSpPr txBox="1"/>
          <p:nvPr/>
        </p:nvSpPr>
        <p:spPr>
          <a:xfrm>
            <a:off x="4881007" y="1906651"/>
            <a:ext cx="338554" cy="369332"/>
          </a:xfrm>
          <a:prstGeom prst="rect">
            <a:avLst/>
          </a:prstGeom>
          <a:noFill/>
        </p:spPr>
        <p:txBody>
          <a:bodyPr wrap="none" rtlCol="0">
            <a:spAutoFit/>
          </a:bodyPr>
          <a:lstStyle/>
          <a:p>
            <a:r>
              <a:rPr lang="es-ES_tradnl" b="1" dirty="0"/>
              <a:t>X</a:t>
            </a:r>
          </a:p>
        </p:txBody>
      </p:sp>
    </p:spTree>
    <p:extLst>
      <p:ext uri="{BB962C8B-B14F-4D97-AF65-F5344CB8AC3E}">
        <p14:creationId xmlns:p14="http://schemas.microsoft.com/office/powerpoint/2010/main" val="19572390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3713D3F7-C236-3943-B25C-A826579B40D9}"/>
              </a:ext>
            </a:extLst>
          </p:cNvPr>
          <p:cNvSpPr/>
          <p:nvPr/>
        </p:nvSpPr>
        <p:spPr>
          <a:xfrm>
            <a:off x="2209800" y="3581400"/>
            <a:ext cx="3886200" cy="533400"/>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 name="Title 1">
            <a:extLst>
              <a:ext uri="{FF2B5EF4-FFF2-40B4-BE49-F238E27FC236}">
                <a16:creationId xmlns:a16="http://schemas.microsoft.com/office/drawing/2014/main" id="{F18DA706-564D-C248-8F27-F2CE560C26B2}"/>
              </a:ext>
            </a:extLst>
          </p:cNvPr>
          <p:cNvSpPr>
            <a:spLocks noGrp="1"/>
          </p:cNvSpPr>
          <p:nvPr>
            <p:ph type="title"/>
          </p:nvPr>
        </p:nvSpPr>
        <p:spPr/>
        <p:txBody>
          <a:bodyPr/>
          <a:lstStyle/>
          <a:p>
            <a:pPr algn="ctr"/>
            <a:r>
              <a:rPr lang="es-ES_tradnl" cap="none" dirty="0"/>
              <a:t>ASSESSMENT OF OF ECONOMIC AND SOCIAL VALUE</a:t>
            </a:r>
          </a:p>
        </p:txBody>
      </p:sp>
      <p:sp>
        <p:nvSpPr>
          <p:cNvPr id="3" name="Content Placeholder 2">
            <a:extLst>
              <a:ext uri="{FF2B5EF4-FFF2-40B4-BE49-F238E27FC236}">
                <a16:creationId xmlns:a16="http://schemas.microsoft.com/office/drawing/2014/main" id="{8289F60A-463A-8240-812B-41C404523280}"/>
              </a:ext>
            </a:extLst>
          </p:cNvPr>
          <p:cNvSpPr>
            <a:spLocks noGrp="1"/>
          </p:cNvSpPr>
          <p:nvPr>
            <p:ph idx="1"/>
          </p:nvPr>
        </p:nvSpPr>
        <p:spPr>
          <a:xfrm>
            <a:off x="2441448" y="914400"/>
            <a:ext cx="5635752" cy="4953000"/>
          </a:xfrm>
        </p:spPr>
        <p:txBody>
          <a:bodyPr/>
          <a:lstStyle/>
          <a:p>
            <a:pPr marL="342900" indent="-342900">
              <a:lnSpc>
                <a:spcPct val="150000"/>
              </a:lnSpc>
              <a:buClr>
                <a:schemeClr val="accent1"/>
              </a:buClr>
              <a:buSzPct val="100000"/>
              <a:buFont typeface="Wingdings" pitchFamily="2" charset="2"/>
              <a:buChar char="§"/>
            </a:pPr>
            <a:r>
              <a:rPr lang="en-US" sz="2000" b="0" dirty="0">
                <a:latin typeface="+mn-lt"/>
              </a:rPr>
              <a:t>Reduction of the digital divide</a:t>
            </a:r>
          </a:p>
          <a:p>
            <a:pPr marL="342900" indent="-342900">
              <a:lnSpc>
                <a:spcPct val="150000"/>
              </a:lnSpc>
              <a:buClr>
                <a:schemeClr val="accent1"/>
              </a:buClr>
              <a:buSzPct val="100000"/>
              <a:buFont typeface="Wingdings" pitchFamily="2" charset="2"/>
              <a:buChar char="§"/>
            </a:pPr>
            <a:r>
              <a:rPr lang="en-US" sz="2000" b="0" dirty="0">
                <a:latin typeface="+mn-lt"/>
              </a:rPr>
              <a:t>Contribution to GDP</a:t>
            </a:r>
          </a:p>
          <a:p>
            <a:pPr marL="342900" indent="-342900">
              <a:lnSpc>
                <a:spcPct val="150000"/>
              </a:lnSpc>
              <a:buClr>
                <a:schemeClr val="accent1"/>
              </a:buClr>
              <a:buSzPct val="100000"/>
              <a:buFont typeface="Wingdings" pitchFamily="2" charset="2"/>
              <a:buChar char="§"/>
            </a:pPr>
            <a:r>
              <a:rPr lang="en-US" sz="2000" b="0" dirty="0">
                <a:latin typeface="+mn-lt"/>
              </a:rPr>
              <a:t>Reduction of the homework gap</a:t>
            </a:r>
          </a:p>
          <a:p>
            <a:pPr marL="342900" indent="-342900">
              <a:lnSpc>
                <a:spcPct val="150000"/>
              </a:lnSpc>
              <a:buClr>
                <a:schemeClr val="accent1"/>
              </a:buClr>
              <a:buSzPct val="100000"/>
              <a:buFont typeface="Wingdings" pitchFamily="2" charset="2"/>
              <a:buChar char="§"/>
            </a:pPr>
            <a:r>
              <a:rPr lang="en-US" sz="2000" b="0" dirty="0">
                <a:latin typeface="+mn-lt"/>
              </a:rPr>
              <a:t>Reduction of high school attrition</a:t>
            </a:r>
          </a:p>
          <a:p>
            <a:pPr marL="342900" indent="-342900">
              <a:lnSpc>
                <a:spcPct val="150000"/>
              </a:lnSpc>
              <a:buClr>
                <a:schemeClr val="accent1"/>
              </a:buClr>
              <a:buSzPct val="100000"/>
              <a:buFont typeface="Wingdings" pitchFamily="2" charset="2"/>
              <a:buChar char="§"/>
            </a:pPr>
            <a:r>
              <a:rPr lang="en-US" sz="2000" b="0" dirty="0">
                <a:latin typeface="+mn-lt"/>
              </a:rPr>
              <a:t>Economic surplus</a:t>
            </a:r>
          </a:p>
          <a:p>
            <a:pPr marL="342900" indent="-342900">
              <a:lnSpc>
                <a:spcPct val="150000"/>
              </a:lnSpc>
              <a:buClr>
                <a:schemeClr val="accent1"/>
              </a:buClr>
              <a:buSzPct val="100000"/>
              <a:buFont typeface="Wingdings" pitchFamily="2" charset="2"/>
              <a:buChar char="§"/>
            </a:pPr>
            <a:r>
              <a:rPr lang="en-US" sz="2000" b="0" dirty="0">
                <a:latin typeface="+mn-lt"/>
              </a:rPr>
              <a:t>Contribution to Treasury</a:t>
            </a:r>
          </a:p>
          <a:p>
            <a:pPr marL="285750" indent="-285750">
              <a:buFont typeface="Arial" panose="020B0604020202020204" pitchFamily="34" charset="0"/>
              <a:buChar char="•"/>
            </a:pPr>
            <a:endParaRPr lang="es-ES_tradnl" dirty="0"/>
          </a:p>
        </p:txBody>
      </p:sp>
    </p:spTree>
    <p:extLst>
      <p:ext uri="{BB962C8B-B14F-4D97-AF65-F5344CB8AC3E}">
        <p14:creationId xmlns:p14="http://schemas.microsoft.com/office/powerpoint/2010/main" val="14810150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55967-9169-C348-B037-7791BFA20311}"/>
              </a:ext>
            </a:extLst>
          </p:cNvPr>
          <p:cNvSpPr>
            <a:spLocks noGrp="1"/>
          </p:cNvSpPr>
          <p:nvPr>
            <p:ph type="title"/>
          </p:nvPr>
        </p:nvSpPr>
        <p:spPr>
          <a:xfrm>
            <a:off x="0" y="76199"/>
            <a:ext cx="9144000" cy="609601"/>
          </a:xfrm>
        </p:spPr>
        <p:txBody>
          <a:bodyPr/>
          <a:lstStyle/>
          <a:p>
            <a:pPr algn="ctr"/>
            <a:br>
              <a:rPr lang="en-US" dirty="0"/>
            </a:br>
            <a:br>
              <a:rPr lang="en-US" dirty="0"/>
            </a:br>
            <a:br>
              <a:rPr lang="en-US" dirty="0"/>
            </a:br>
            <a:br>
              <a:rPr lang="en-US" dirty="0"/>
            </a:br>
            <a:br>
              <a:rPr lang="en-US" cap="none" dirty="0"/>
            </a:br>
            <a:br>
              <a:rPr lang="en-US" cap="none" dirty="0"/>
            </a:br>
            <a:br>
              <a:rPr lang="en-US" cap="none" dirty="0"/>
            </a:br>
            <a:r>
              <a:rPr lang="en-US" cap="none" dirty="0">
                <a:solidFill>
                  <a:schemeClr val="accent2"/>
                </a:solidFill>
              </a:rPr>
              <a:t>CONTRIBUTION TO THE TREASURY:</a:t>
            </a:r>
            <a:br>
              <a:rPr lang="en-US" cap="none" dirty="0"/>
            </a:br>
            <a:r>
              <a:rPr lang="en-US" cap="none" dirty="0"/>
              <a:t>OVERLAY AUCTION PROCEEDS OF THE EBS </a:t>
            </a:r>
            <a:r>
              <a:rPr lang="en-US" cap="none" dirty="0">
                <a:solidFill>
                  <a:schemeClr val="tx1"/>
                </a:solidFill>
              </a:rPr>
              <a:t>LICENSES IS ESTIMATED AT $52.25 </a:t>
            </a:r>
            <a:r>
              <a:rPr lang="en-US" cap="none" dirty="0"/>
              <a:t>M (*)</a:t>
            </a:r>
            <a:endParaRPr lang="en-US" dirty="0">
              <a:highlight>
                <a:srgbClr val="FFFF00"/>
              </a:highlight>
            </a:endParaRPr>
          </a:p>
        </p:txBody>
      </p:sp>
      <p:graphicFrame>
        <p:nvGraphicFramePr>
          <p:cNvPr id="4" name="Table 3">
            <a:extLst>
              <a:ext uri="{FF2B5EF4-FFF2-40B4-BE49-F238E27FC236}">
                <a16:creationId xmlns:a16="http://schemas.microsoft.com/office/drawing/2014/main" id="{89F2C039-DA18-D140-BFC2-EF618EF7107F}"/>
              </a:ext>
            </a:extLst>
          </p:cNvPr>
          <p:cNvGraphicFramePr>
            <a:graphicFrameLocks noGrp="1"/>
          </p:cNvGraphicFramePr>
          <p:nvPr>
            <p:extLst>
              <p:ext uri="{D42A27DB-BD31-4B8C-83A1-F6EECF244321}">
                <p14:modId xmlns:p14="http://schemas.microsoft.com/office/powerpoint/2010/main" val="1794517400"/>
              </p:ext>
            </p:extLst>
          </p:nvPr>
        </p:nvGraphicFramePr>
        <p:xfrm>
          <a:off x="228600" y="1066800"/>
          <a:ext cx="3200399" cy="3336925"/>
        </p:xfrm>
        <a:graphic>
          <a:graphicData uri="http://schemas.openxmlformats.org/drawingml/2006/table">
            <a:tbl>
              <a:tblPr firstRow="1" bandRow="1">
                <a:tableStyleId>{5C22544A-7EE6-4342-B048-85BDC9FD1C3A}</a:tableStyleId>
              </a:tblPr>
              <a:tblGrid>
                <a:gridCol w="1014762">
                  <a:extLst>
                    <a:ext uri="{9D8B030D-6E8A-4147-A177-3AD203B41FA5}">
                      <a16:colId xmlns:a16="http://schemas.microsoft.com/office/drawing/2014/main" val="3932610343"/>
                    </a:ext>
                  </a:extLst>
                </a:gridCol>
                <a:gridCol w="780585">
                  <a:extLst>
                    <a:ext uri="{9D8B030D-6E8A-4147-A177-3AD203B41FA5}">
                      <a16:colId xmlns:a16="http://schemas.microsoft.com/office/drawing/2014/main" val="1665892741"/>
                    </a:ext>
                  </a:extLst>
                </a:gridCol>
                <a:gridCol w="780585">
                  <a:extLst>
                    <a:ext uri="{9D8B030D-6E8A-4147-A177-3AD203B41FA5}">
                      <a16:colId xmlns:a16="http://schemas.microsoft.com/office/drawing/2014/main" val="615490528"/>
                    </a:ext>
                  </a:extLst>
                </a:gridCol>
                <a:gridCol w="624467">
                  <a:extLst>
                    <a:ext uri="{9D8B030D-6E8A-4147-A177-3AD203B41FA5}">
                      <a16:colId xmlns:a16="http://schemas.microsoft.com/office/drawing/2014/main" val="1129182500"/>
                    </a:ext>
                  </a:extLst>
                </a:gridCol>
              </a:tblGrid>
              <a:tr h="370840">
                <a:tc>
                  <a:txBody>
                    <a:bodyPr/>
                    <a:lstStyle/>
                    <a:p>
                      <a:pPr algn="l" fontAlgn="b"/>
                      <a:endParaRPr lang="en-US" sz="1400" b="0" i="0" u="none" strike="noStrike" dirty="0">
                        <a:solidFill>
                          <a:srgbClr val="000000"/>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1" i="0" u="none" strike="noStrike" dirty="0">
                          <a:solidFill>
                            <a:schemeClr val="bg1"/>
                          </a:solidFill>
                          <a:effectLst/>
                          <a:latin typeface="+mn-lt"/>
                        </a:rPr>
                        <a:t>Rural counties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1" i="0" u="none" strike="noStrike" dirty="0">
                          <a:solidFill>
                            <a:schemeClr val="bg1"/>
                          </a:solidFill>
                          <a:effectLst/>
                          <a:latin typeface="+mn-lt"/>
                        </a:rPr>
                        <a:t>Non-rural counties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1" i="0" u="none" strike="noStrike" dirty="0">
                          <a:solidFill>
                            <a:schemeClr val="bg1"/>
                          </a:solidFill>
                          <a:effectLst/>
                          <a:latin typeface="+mn-lt"/>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414003"/>
                  </a:ext>
                </a:extLst>
              </a:tr>
              <a:tr h="370840">
                <a:tc>
                  <a:txBody>
                    <a:bodyPr/>
                    <a:lstStyle/>
                    <a:p>
                      <a:pPr marL="0" indent="127000" algn="l" fontAlgn="b">
                        <a:tabLst/>
                      </a:pPr>
                      <a:r>
                        <a:rPr lang="en-US" sz="1200" b="0" i="0" u="none" strike="noStrike" dirty="0">
                          <a:solidFill>
                            <a:srgbClr val="000000"/>
                          </a:solidFill>
                          <a:effectLst/>
                          <a:latin typeface="+mn-lt"/>
                        </a:rPr>
                        <a:t>&gt;100 MHz</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392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38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430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25448855"/>
                  </a:ext>
                </a:extLst>
              </a:tr>
              <a:tr h="370840">
                <a:tc>
                  <a:txBody>
                    <a:bodyPr/>
                    <a:lstStyle/>
                    <a:p>
                      <a:pPr marL="0" indent="127000" algn="l" fontAlgn="b">
                        <a:tabLst/>
                      </a:pPr>
                      <a:r>
                        <a:rPr lang="en-US" sz="1200" b="0" i="0" u="none" strike="noStrike" dirty="0">
                          <a:solidFill>
                            <a:srgbClr val="000000"/>
                          </a:solidFill>
                          <a:effectLst/>
                          <a:latin typeface="+mn-lt"/>
                        </a:rPr>
                        <a:t>99 - 70 MHz</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215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75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290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9488691"/>
                  </a:ext>
                </a:extLst>
              </a:tr>
              <a:tr h="370840">
                <a:tc>
                  <a:txBody>
                    <a:bodyPr/>
                    <a:lstStyle/>
                    <a:p>
                      <a:pPr marL="0" indent="127000" algn="l" fontAlgn="b">
                        <a:tabLst/>
                      </a:pPr>
                      <a:r>
                        <a:rPr lang="en-US" sz="1200" b="0" i="0" u="none" strike="noStrike" dirty="0">
                          <a:solidFill>
                            <a:srgbClr val="000000"/>
                          </a:solidFill>
                          <a:effectLst/>
                          <a:latin typeface="+mn-lt"/>
                        </a:rPr>
                        <a:t>69 - 50 MHz</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6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5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11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7206937"/>
                  </a:ext>
                </a:extLst>
              </a:tr>
              <a:tr h="370840">
                <a:tc>
                  <a:txBody>
                    <a:bodyPr/>
                    <a:lstStyle/>
                    <a:p>
                      <a:pPr marL="0" indent="127000" algn="l" fontAlgn="b">
                        <a:tabLst/>
                      </a:pPr>
                      <a:r>
                        <a:rPr lang="en-US" sz="1200" b="0" i="0" u="none" strike="noStrike" dirty="0">
                          <a:solidFill>
                            <a:srgbClr val="000000"/>
                          </a:solidFill>
                          <a:effectLst/>
                          <a:latin typeface="+mn-lt"/>
                        </a:rPr>
                        <a:t>49 - 30 MHz</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83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62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145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4257831"/>
                  </a:ext>
                </a:extLst>
              </a:tr>
              <a:tr h="370840">
                <a:tc>
                  <a:txBody>
                    <a:bodyPr/>
                    <a:lstStyle/>
                    <a:p>
                      <a:pPr marL="0" indent="127000" algn="l" fontAlgn="b">
                        <a:tabLst/>
                      </a:pPr>
                      <a:r>
                        <a:rPr lang="en-US" sz="1200" b="0" i="0" u="none" strike="noStrike" dirty="0">
                          <a:solidFill>
                            <a:srgbClr val="000000"/>
                          </a:solidFill>
                          <a:effectLst/>
                          <a:latin typeface="+mn-lt"/>
                        </a:rPr>
                        <a:t>29 - 10 MHz</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186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122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308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0644344"/>
                  </a:ext>
                </a:extLst>
              </a:tr>
              <a:tr h="370840">
                <a:tc>
                  <a:txBody>
                    <a:bodyPr/>
                    <a:lstStyle/>
                    <a:p>
                      <a:pPr marL="0" indent="127000" algn="l" fontAlgn="b">
                        <a:tabLst/>
                      </a:pPr>
                      <a:r>
                        <a:rPr lang="en-US" sz="1200" b="0" i="0" u="none" strike="noStrike" dirty="0">
                          <a:solidFill>
                            <a:srgbClr val="000000"/>
                          </a:solidFill>
                          <a:effectLst/>
                          <a:latin typeface="+mn-lt"/>
                        </a:rPr>
                        <a:t>&lt;10 MHz</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10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4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14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2418842"/>
                  </a:ext>
                </a:extLst>
              </a:tr>
              <a:tr h="370840">
                <a:tc>
                  <a:txBody>
                    <a:bodyPr/>
                    <a:lstStyle/>
                    <a:p>
                      <a:pPr marL="0" indent="127000" algn="l" fontAlgn="b">
                        <a:tabLst/>
                      </a:pPr>
                      <a:r>
                        <a:rPr lang="en-US" sz="1200" b="0" i="0" u="none" strike="noStrike" dirty="0">
                          <a:solidFill>
                            <a:srgbClr val="000000"/>
                          </a:solidFill>
                          <a:effectLst/>
                          <a:latin typeface="+mn-lt"/>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892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306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rPr>
                        <a:t>1,198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67445878"/>
                  </a:ext>
                </a:extLst>
              </a:tr>
            </a:tbl>
          </a:graphicData>
        </a:graphic>
      </p:graphicFrame>
      <p:sp>
        <p:nvSpPr>
          <p:cNvPr id="5" name="TextBox 4">
            <a:extLst>
              <a:ext uri="{FF2B5EF4-FFF2-40B4-BE49-F238E27FC236}">
                <a16:creationId xmlns:a16="http://schemas.microsoft.com/office/drawing/2014/main" id="{8AD0E339-08D3-8544-BE82-B115A0E1CB6C}"/>
              </a:ext>
            </a:extLst>
          </p:cNvPr>
          <p:cNvSpPr txBox="1"/>
          <p:nvPr/>
        </p:nvSpPr>
        <p:spPr>
          <a:xfrm>
            <a:off x="381000" y="757793"/>
            <a:ext cx="2753703" cy="369332"/>
          </a:xfrm>
          <a:prstGeom prst="rect">
            <a:avLst/>
          </a:prstGeom>
          <a:noFill/>
        </p:spPr>
        <p:txBody>
          <a:bodyPr wrap="none" rtlCol="0">
            <a:spAutoFit/>
          </a:bodyPr>
          <a:lstStyle/>
          <a:p>
            <a:r>
              <a:rPr lang="es-ES_tradnl" dirty="0"/>
              <a:t>AVAILABLE SPECTRUM</a:t>
            </a:r>
          </a:p>
        </p:txBody>
      </p:sp>
      <p:sp>
        <p:nvSpPr>
          <p:cNvPr id="6" name="TextBox 5">
            <a:extLst>
              <a:ext uri="{FF2B5EF4-FFF2-40B4-BE49-F238E27FC236}">
                <a16:creationId xmlns:a16="http://schemas.microsoft.com/office/drawing/2014/main" id="{875EA5E2-8BCD-634D-B2C3-8CAFA3F0978E}"/>
              </a:ext>
            </a:extLst>
          </p:cNvPr>
          <p:cNvSpPr txBox="1"/>
          <p:nvPr/>
        </p:nvSpPr>
        <p:spPr>
          <a:xfrm>
            <a:off x="5082401" y="757793"/>
            <a:ext cx="2484398" cy="369332"/>
          </a:xfrm>
          <a:prstGeom prst="rect">
            <a:avLst/>
          </a:prstGeom>
          <a:noFill/>
        </p:spPr>
        <p:txBody>
          <a:bodyPr wrap="none" rtlCol="0">
            <a:spAutoFit/>
          </a:bodyPr>
          <a:lstStyle/>
          <a:p>
            <a:r>
              <a:rPr lang="es-ES_tradnl" dirty="0"/>
              <a:t>AVAILABLE MHz/POP</a:t>
            </a:r>
          </a:p>
        </p:txBody>
      </p:sp>
      <p:graphicFrame>
        <p:nvGraphicFramePr>
          <p:cNvPr id="7" name="Table 6">
            <a:extLst>
              <a:ext uri="{FF2B5EF4-FFF2-40B4-BE49-F238E27FC236}">
                <a16:creationId xmlns:a16="http://schemas.microsoft.com/office/drawing/2014/main" id="{BC94FA56-9320-2E4F-9E68-D55401A066D9}"/>
              </a:ext>
            </a:extLst>
          </p:cNvPr>
          <p:cNvGraphicFramePr>
            <a:graphicFrameLocks noGrp="1"/>
          </p:cNvGraphicFramePr>
          <p:nvPr>
            <p:extLst>
              <p:ext uri="{D42A27DB-BD31-4B8C-83A1-F6EECF244321}">
                <p14:modId xmlns:p14="http://schemas.microsoft.com/office/powerpoint/2010/main" val="1688054348"/>
              </p:ext>
            </p:extLst>
          </p:nvPr>
        </p:nvGraphicFramePr>
        <p:xfrm>
          <a:off x="3886200" y="1066800"/>
          <a:ext cx="4876800" cy="5486400"/>
        </p:xfrm>
        <a:graphic>
          <a:graphicData uri="http://schemas.openxmlformats.org/drawingml/2006/table">
            <a:tbl>
              <a:tblPr firstRow="1" bandRow="1">
                <a:tableStyleId>{5C22544A-7EE6-4342-B048-85BDC9FD1C3A}</a:tableStyleId>
              </a:tblPr>
              <a:tblGrid>
                <a:gridCol w="1905000">
                  <a:extLst>
                    <a:ext uri="{9D8B030D-6E8A-4147-A177-3AD203B41FA5}">
                      <a16:colId xmlns:a16="http://schemas.microsoft.com/office/drawing/2014/main" val="3793789586"/>
                    </a:ext>
                  </a:extLst>
                </a:gridCol>
                <a:gridCol w="990600">
                  <a:extLst>
                    <a:ext uri="{9D8B030D-6E8A-4147-A177-3AD203B41FA5}">
                      <a16:colId xmlns:a16="http://schemas.microsoft.com/office/drawing/2014/main" val="243041563"/>
                    </a:ext>
                  </a:extLst>
                </a:gridCol>
                <a:gridCol w="1066800">
                  <a:extLst>
                    <a:ext uri="{9D8B030D-6E8A-4147-A177-3AD203B41FA5}">
                      <a16:colId xmlns:a16="http://schemas.microsoft.com/office/drawing/2014/main" val="3355586049"/>
                    </a:ext>
                  </a:extLst>
                </a:gridCol>
                <a:gridCol w="914400">
                  <a:extLst>
                    <a:ext uri="{9D8B030D-6E8A-4147-A177-3AD203B41FA5}">
                      <a16:colId xmlns:a16="http://schemas.microsoft.com/office/drawing/2014/main" val="1239479069"/>
                    </a:ext>
                  </a:extLst>
                </a:gridCol>
              </a:tblGrid>
              <a:tr h="370840">
                <a:tc>
                  <a:txBody>
                    <a:bodyPr/>
                    <a:lstStyle/>
                    <a:p>
                      <a:pPr marL="0" marR="0" algn="ctr">
                        <a:spcBef>
                          <a:spcPts val="0"/>
                        </a:spcBef>
                        <a:spcAft>
                          <a:spcPts val="0"/>
                        </a:spcAft>
                      </a:pPr>
                      <a:r>
                        <a:rPr lang="en-US" sz="1400" b="1" dirty="0">
                          <a:effectLst/>
                          <a:latin typeface="+mn-lt"/>
                          <a:ea typeface="Calibri" panose="020F0502020204030204" pitchFamily="34" charset="0"/>
                          <a:cs typeface="Times New Roman" panose="02020603050405020304" pitchFamily="18" charset="0"/>
                        </a:rPr>
                        <a:t>MHz per POP</a:t>
                      </a:r>
                      <a:endParaRPr lang="en-US"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400" b="1" dirty="0">
                          <a:effectLst/>
                          <a:latin typeface="+mn-lt"/>
                          <a:ea typeface="Calibri" panose="020F0502020204030204" pitchFamily="34" charset="0"/>
                          <a:cs typeface="Times New Roman" panose="02020603050405020304" pitchFamily="18" charset="0"/>
                        </a:rPr>
                        <a:t>Rural Counties</a:t>
                      </a:r>
                      <a:endParaRPr lang="en-US"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400" b="1" dirty="0">
                          <a:effectLst/>
                          <a:latin typeface="+mn-lt"/>
                          <a:ea typeface="Calibri" panose="020F0502020204030204" pitchFamily="34" charset="0"/>
                          <a:cs typeface="Times New Roman" panose="02020603050405020304" pitchFamily="18" charset="0"/>
                        </a:rPr>
                        <a:t>Non-rural counties</a:t>
                      </a:r>
                      <a:endParaRPr lang="en-US"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400" b="1" dirty="0">
                          <a:effectLst/>
                          <a:latin typeface="+mn-lt"/>
                          <a:ea typeface="Calibri" panose="020F0502020204030204" pitchFamily="34" charset="0"/>
                          <a:cs typeface="Times New Roman" panose="02020603050405020304" pitchFamily="18" charset="0"/>
                        </a:rPr>
                        <a:t>Total</a:t>
                      </a:r>
                      <a:endParaRPr lang="en-US" sz="14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65666677"/>
                  </a:ext>
                </a:extLst>
              </a:tr>
              <a:tr h="259080">
                <a:tc>
                  <a:txBody>
                    <a:bodyPr/>
                    <a:lstStyle/>
                    <a:p>
                      <a:pPr marL="22860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Higher than 10 million</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2</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13</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15</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50876500"/>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9,999,999 – 5,000,000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22</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43</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65</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8316432"/>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4,999,999– 3,000,000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41</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41</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82</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7964346"/>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2,999,999 – 2,000,000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67</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45</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112</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62895555"/>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1,999,999 – 1,000,000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173</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70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243</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97547764"/>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999,999 – 800,000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65</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20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85</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8453986"/>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799,999 – 600,000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103</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18</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121</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2956100"/>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599,999 – 400,000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111</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20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131</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1856170"/>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399,999 – 200,000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165</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20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185</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6673377"/>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199,999 – 100,000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86</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9</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95</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967741"/>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99,999 – 50,000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46</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5</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51</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8397160"/>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49,999 – 30,000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7</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7</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20816712"/>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29,999 – 20,000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3</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3</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19950872"/>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19,999 – 10,000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2</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7290419"/>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9,999 – 5,000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7821789"/>
                  </a:ext>
                </a:extLst>
              </a:tr>
              <a:tr h="3048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Lower than 4,999 </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0</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7858581"/>
                  </a:ext>
                </a:extLst>
              </a:tr>
              <a:tr h="228600">
                <a:tc>
                  <a:txBody>
                    <a:bodyPr/>
                    <a:lstStyle/>
                    <a:p>
                      <a:pPr marL="0" marR="0" algn="ctr">
                        <a:spcBef>
                          <a:spcPts val="0"/>
                        </a:spcBef>
                        <a:spcAft>
                          <a:spcPts val="0"/>
                        </a:spcAft>
                      </a:pPr>
                      <a:r>
                        <a:rPr lang="en-US" sz="1200" dirty="0">
                          <a:effectLst/>
                          <a:latin typeface="+mn-lt"/>
                          <a:ea typeface="Calibri" panose="020F0502020204030204" pitchFamily="34" charset="0"/>
                          <a:cs typeface="Calibri" panose="020F0502020204030204" pitchFamily="34" charset="0"/>
                        </a:rPr>
                        <a:t>Total</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892</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306</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200" dirty="0">
                          <a:solidFill>
                            <a:srgbClr val="000000"/>
                          </a:solidFill>
                          <a:effectLst/>
                          <a:latin typeface="+mn-lt"/>
                          <a:ea typeface="Calibri" panose="020F0502020204030204" pitchFamily="34" charset="0"/>
                          <a:cs typeface="Calibri" panose="020F0502020204030204" pitchFamily="34" charset="0"/>
                        </a:rPr>
                        <a:t>1,198</a:t>
                      </a:r>
                      <a:endParaRPr lang="en-US" sz="1200" dirty="0">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9359401"/>
                  </a:ext>
                </a:extLst>
              </a:tr>
            </a:tbl>
          </a:graphicData>
        </a:graphic>
      </p:graphicFrame>
      <p:sp>
        <p:nvSpPr>
          <p:cNvPr id="3" name="TextBox 2">
            <a:extLst>
              <a:ext uri="{FF2B5EF4-FFF2-40B4-BE49-F238E27FC236}">
                <a16:creationId xmlns:a16="http://schemas.microsoft.com/office/drawing/2014/main" id="{F7F7F529-5240-46ED-921C-8C60D62B539E}"/>
              </a:ext>
            </a:extLst>
          </p:cNvPr>
          <p:cNvSpPr txBox="1"/>
          <p:nvPr/>
        </p:nvSpPr>
        <p:spPr>
          <a:xfrm>
            <a:off x="230863" y="4824680"/>
            <a:ext cx="3350537" cy="1323439"/>
          </a:xfrm>
          <a:prstGeom prst="rect">
            <a:avLst/>
          </a:prstGeom>
          <a:solidFill>
            <a:schemeClr val="accent1"/>
          </a:solidFill>
          <a:ln>
            <a:solidFill>
              <a:schemeClr val="accent1"/>
            </a:solidFill>
          </a:ln>
        </p:spPr>
        <p:txBody>
          <a:bodyPr wrap="square" rtlCol="0">
            <a:spAutoFit/>
          </a:bodyPr>
          <a:lstStyle/>
          <a:p>
            <a:pPr algn="ctr"/>
            <a:r>
              <a:rPr lang="en-US" sz="1600" b="1" dirty="0">
                <a:solidFill>
                  <a:schemeClr val="bg1"/>
                </a:solidFill>
                <a:latin typeface="Calibri" pitchFamily="34" charset="0"/>
                <a:cs typeface="Calibri" pitchFamily="34" charset="0"/>
              </a:rPr>
              <a:t>AUCTION 86 is the most recent overlay auction of spectrum with similar characteristics and levels of license encumbrance. This yielded proceeds of $0.027 per MHz-pop </a:t>
            </a:r>
          </a:p>
        </p:txBody>
      </p:sp>
      <p:sp>
        <p:nvSpPr>
          <p:cNvPr id="8" name="TextBox 7">
            <a:extLst>
              <a:ext uri="{FF2B5EF4-FFF2-40B4-BE49-F238E27FC236}">
                <a16:creationId xmlns:a16="http://schemas.microsoft.com/office/drawing/2014/main" id="{8E1AE111-FB2C-CD43-96DC-0A7041EB1A36}"/>
              </a:ext>
            </a:extLst>
          </p:cNvPr>
          <p:cNvSpPr txBox="1"/>
          <p:nvPr/>
        </p:nvSpPr>
        <p:spPr>
          <a:xfrm>
            <a:off x="228600" y="6553200"/>
            <a:ext cx="8032327" cy="307777"/>
          </a:xfrm>
          <a:prstGeom prst="rect">
            <a:avLst/>
          </a:prstGeom>
          <a:noFill/>
        </p:spPr>
        <p:txBody>
          <a:bodyPr wrap="none" rtlCol="0">
            <a:spAutoFit/>
          </a:bodyPr>
          <a:lstStyle/>
          <a:p>
            <a:r>
              <a:rPr lang="en-US" sz="1400" dirty="0">
                <a:latin typeface="+mn-lt"/>
              </a:rPr>
              <a:t>(*) Even if 2.5 GHz spectrum has tripled in value since 2009, total revenue would still be only $156.75 million</a:t>
            </a:r>
            <a:endParaRPr lang="es-ES_tradnl" sz="1400" dirty="0">
              <a:latin typeface="+mn-lt"/>
            </a:endParaRPr>
          </a:p>
        </p:txBody>
      </p:sp>
    </p:spTree>
    <p:extLst>
      <p:ext uri="{BB962C8B-B14F-4D97-AF65-F5344CB8AC3E}">
        <p14:creationId xmlns:p14="http://schemas.microsoft.com/office/powerpoint/2010/main" val="21893930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F8F4C-D276-4C48-8103-777218A3645C}"/>
              </a:ext>
            </a:extLst>
          </p:cNvPr>
          <p:cNvSpPr>
            <a:spLocks noGrp="1"/>
          </p:cNvSpPr>
          <p:nvPr>
            <p:ph type="title"/>
          </p:nvPr>
        </p:nvSpPr>
        <p:spPr>
          <a:xfrm>
            <a:off x="152400" y="76200"/>
            <a:ext cx="8839200" cy="609600"/>
          </a:xfrm>
        </p:spPr>
        <p:txBody>
          <a:bodyPr/>
          <a:lstStyle/>
          <a:p>
            <a:pPr algn="ctr"/>
            <a:r>
              <a:rPr lang="en-US" cap="none" dirty="0"/>
              <a:t>THE TYPICAL LICENSE WOULD BE HEAVILY ENCUMBERED IN ANY POTENTIAL OVERLAY AUCTION, WHICH RESULTS IN ARTIFICIALLY DEPRESSED PRICES DUE TO BIDDING ADVANTAGES FOR EXISTING INCUMBENT</a:t>
            </a:r>
          </a:p>
        </p:txBody>
      </p:sp>
      <p:pic>
        <p:nvPicPr>
          <p:cNvPr id="7" name="Content Placeholder 6">
            <a:extLst>
              <a:ext uri="{FF2B5EF4-FFF2-40B4-BE49-F238E27FC236}">
                <a16:creationId xmlns:a16="http://schemas.microsoft.com/office/drawing/2014/main" id="{5C8AAAD5-0A51-46AB-8AD7-D880701AA434}"/>
              </a:ext>
            </a:extLst>
          </p:cNvPr>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a:off x="533401" y="1447800"/>
            <a:ext cx="8077199" cy="4306919"/>
          </a:xfrm>
        </p:spPr>
      </p:pic>
      <p:sp>
        <p:nvSpPr>
          <p:cNvPr id="10" name="TextBox 9">
            <a:extLst>
              <a:ext uri="{FF2B5EF4-FFF2-40B4-BE49-F238E27FC236}">
                <a16:creationId xmlns:a16="http://schemas.microsoft.com/office/drawing/2014/main" id="{E84D7F2D-6D7A-4DBA-91E4-EA2978850039}"/>
              </a:ext>
            </a:extLst>
          </p:cNvPr>
          <p:cNvSpPr txBox="1"/>
          <p:nvPr/>
        </p:nvSpPr>
        <p:spPr>
          <a:xfrm>
            <a:off x="685800" y="1033046"/>
            <a:ext cx="7696200" cy="338554"/>
          </a:xfrm>
          <a:prstGeom prst="rect">
            <a:avLst/>
          </a:prstGeom>
          <a:noFill/>
        </p:spPr>
        <p:txBody>
          <a:bodyPr wrap="square" rtlCol="0">
            <a:spAutoFit/>
          </a:bodyPr>
          <a:lstStyle/>
          <a:p>
            <a:pPr algn="ctr"/>
            <a:r>
              <a:rPr lang="en-US" sz="1600" dirty="0"/>
              <a:t>LICENSE ENCUMBRANCE IN POTENTIAL EBS OVERLAY AUCTION</a:t>
            </a:r>
            <a:endParaRPr lang="en-US" sz="1600" dirty="0">
              <a:latin typeface="+mn-lt"/>
            </a:endParaRPr>
          </a:p>
        </p:txBody>
      </p:sp>
      <p:sp>
        <p:nvSpPr>
          <p:cNvPr id="6" name="TextBox 5">
            <a:extLst>
              <a:ext uri="{FF2B5EF4-FFF2-40B4-BE49-F238E27FC236}">
                <a16:creationId xmlns:a16="http://schemas.microsoft.com/office/drawing/2014/main" id="{099C8FCD-3F8C-C345-91F6-C81736801543}"/>
              </a:ext>
            </a:extLst>
          </p:cNvPr>
          <p:cNvSpPr txBox="1"/>
          <p:nvPr/>
        </p:nvSpPr>
        <p:spPr>
          <a:xfrm>
            <a:off x="990600" y="6016823"/>
            <a:ext cx="3367717" cy="307777"/>
          </a:xfrm>
          <a:prstGeom prst="rect">
            <a:avLst/>
          </a:prstGeom>
          <a:noFill/>
        </p:spPr>
        <p:txBody>
          <a:bodyPr wrap="none" rtlCol="0">
            <a:spAutoFit/>
          </a:bodyPr>
          <a:lstStyle/>
          <a:p>
            <a:r>
              <a:rPr lang="en-US" sz="1400" i="1" dirty="0">
                <a:latin typeface="+mn-lt"/>
              </a:rPr>
              <a:t>Source</a:t>
            </a:r>
            <a:r>
              <a:rPr lang="es-ES_tradnl" sz="1400" i="1" dirty="0">
                <a:latin typeface="+mn-lt"/>
              </a:rPr>
              <a:t>:</a:t>
            </a:r>
            <a:r>
              <a:rPr lang="en-US" sz="1400" i="1" dirty="0">
                <a:latin typeface="+mn-lt"/>
              </a:rPr>
              <a:t> FCC Universal Licensing System Data</a:t>
            </a:r>
            <a:endParaRPr lang="es-ES_tradnl" sz="1400" i="1" dirty="0">
              <a:latin typeface="+mn-lt"/>
            </a:endParaRPr>
          </a:p>
        </p:txBody>
      </p:sp>
    </p:spTree>
    <p:extLst>
      <p:ext uri="{BB962C8B-B14F-4D97-AF65-F5344CB8AC3E}">
        <p14:creationId xmlns:p14="http://schemas.microsoft.com/office/powerpoint/2010/main" val="16583862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64527-3C7D-A64D-BD5C-DE4E00AB1A4A}"/>
              </a:ext>
            </a:extLst>
          </p:cNvPr>
          <p:cNvSpPr>
            <a:spLocks noGrp="1"/>
          </p:cNvSpPr>
          <p:nvPr>
            <p:ph type="title"/>
          </p:nvPr>
        </p:nvSpPr>
        <p:spPr>
          <a:xfrm>
            <a:off x="0" y="76200"/>
            <a:ext cx="9144000" cy="609600"/>
          </a:xfrm>
        </p:spPr>
        <p:txBody>
          <a:bodyPr/>
          <a:lstStyle/>
          <a:p>
            <a:pPr algn="ctr"/>
            <a:r>
              <a:rPr lang="en-US" cap="none" dirty="0">
                <a:solidFill>
                  <a:schemeClr val="accent2"/>
                </a:solidFill>
              </a:rPr>
              <a:t>CONCLUSION: </a:t>
            </a:r>
            <a:r>
              <a:rPr lang="en-US" cap="none" dirty="0"/>
              <a:t>COMPARATIVE </a:t>
            </a:r>
            <a:r>
              <a:rPr lang="en-US" cap="none" dirty="0">
                <a:solidFill>
                  <a:schemeClr val="tx1"/>
                </a:solidFill>
              </a:rPr>
              <a:t>ANALYSIS SHOWS LICENSING EBS TO EDUCATORS AND NONPROFITS YIELDS GREATER BENEFITS THAN AUCTIONS</a:t>
            </a:r>
          </a:p>
        </p:txBody>
      </p:sp>
      <p:sp>
        <p:nvSpPr>
          <p:cNvPr id="3" name="Pentagon 2">
            <a:extLst>
              <a:ext uri="{FF2B5EF4-FFF2-40B4-BE49-F238E27FC236}">
                <a16:creationId xmlns:a16="http://schemas.microsoft.com/office/drawing/2014/main" id="{1A1B5556-5F0B-0A4D-9FBE-9B55B88E18AC}"/>
              </a:ext>
            </a:extLst>
          </p:cNvPr>
          <p:cNvSpPr/>
          <p:nvPr/>
        </p:nvSpPr>
        <p:spPr>
          <a:xfrm>
            <a:off x="609600" y="1394936"/>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Reduction of digital divide</a:t>
            </a:r>
          </a:p>
        </p:txBody>
      </p:sp>
      <p:sp>
        <p:nvSpPr>
          <p:cNvPr id="5" name="Pentagon 4">
            <a:extLst>
              <a:ext uri="{FF2B5EF4-FFF2-40B4-BE49-F238E27FC236}">
                <a16:creationId xmlns:a16="http://schemas.microsoft.com/office/drawing/2014/main" id="{641A6842-2AB4-E34F-A24C-C702B8585BA9}"/>
              </a:ext>
            </a:extLst>
          </p:cNvPr>
          <p:cNvSpPr/>
          <p:nvPr/>
        </p:nvSpPr>
        <p:spPr>
          <a:xfrm>
            <a:off x="609600" y="3048000"/>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Reduction of homework gap</a:t>
            </a:r>
          </a:p>
        </p:txBody>
      </p:sp>
      <p:sp>
        <p:nvSpPr>
          <p:cNvPr id="6" name="Pentagon 5">
            <a:extLst>
              <a:ext uri="{FF2B5EF4-FFF2-40B4-BE49-F238E27FC236}">
                <a16:creationId xmlns:a16="http://schemas.microsoft.com/office/drawing/2014/main" id="{D93ABE05-7D17-BD44-B26B-085432BDFAA0}"/>
              </a:ext>
            </a:extLst>
          </p:cNvPr>
          <p:cNvSpPr/>
          <p:nvPr/>
        </p:nvSpPr>
        <p:spPr>
          <a:xfrm>
            <a:off x="609600" y="2209800"/>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Increase in GDP</a:t>
            </a:r>
          </a:p>
        </p:txBody>
      </p:sp>
      <p:sp>
        <p:nvSpPr>
          <p:cNvPr id="7" name="Pentagon 6">
            <a:extLst>
              <a:ext uri="{FF2B5EF4-FFF2-40B4-BE49-F238E27FC236}">
                <a16:creationId xmlns:a16="http://schemas.microsoft.com/office/drawing/2014/main" id="{58F88015-75FB-794B-917D-1F67317FFA52}"/>
              </a:ext>
            </a:extLst>
          </p:cNvPr>
          <p:cNvSpPr/>
          <p:nvPr/>
        </p:nvSpPr>
        <p:spPr>
          <a:xfrm>
            <a:off x="609600" y="5867400"/>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Contribution to Treasury</a:t>
            </a:r>
          </a:p>
        </p:txBody>
      </p:sp>
      <p:sp>
        <p:nvSpPr>
          <p:cNvPr id="8" name="Pentagon 7">
            <a:extLst>
              <a:ext uri="{FF2B5EF4-FFF2-40B4-BE49-F238E27FC236}">
                <a16:creationId xmlns:a16="http://schemas.microsoft.com/office/drawing/2014/main" id="{EEE27DC5-1056-2945-A8AC-83ADEC3C69DC}"/>
              </a:ext>
            </a:extLst>
          </p:cNvPr>
          <p:cNvSpPr/>
          <p:nvPr/>
        </p:nvSpPr>
        <p:spPr>
          <a:xfrm>
            <a:off x="609600" y="3959304"/>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Social effects</a:t>
            </a:r>
          </a:p>
        </p:txBody>
      </p:sp>
      <p:sp>
        <p:nvSpPr>
          <p:cNvPr id="9" name="TextBox 8">
            <a:extLst>
              <a:ext uri="{FF2B5EF4-FFF2-40B4-BE49-F238E27FC236}">
                <a16:creationId xmlns:a16="http://schemas.microsoft.com/office/drawing/2014/main" id="{AD5A5B59-1884-4F44-BA45-B9840C3A4CFA}"/>
              </a:ext>
            </a:extLst>
          </p:cNvPr>
          <p:cNvSpPr txBox="1"/>
          <p:nvPr/>
        </p:nvSpPr>
        <p:spPr>
          <a:xfrm>
            <a:off x="3408243" y="838200"/>
            <a:ext cx="1664238" cy="461665"/>
          </a:xfrm>
          <a:prstGeom prst="rect">
            <a:avLst/>
          </a:prstGeom>
          <a:solidFill>
            <a:schemeClr val="accent2"/>
          </a:solidFill>
          <a:ln>
            <a:solidFill>
              <a:schemeClr val="tx1"/>
            </a:solidFill>
          </a:ln>
        </p:spPr>
        <p:txBody>
          <a:bodyPr wrap="none" rtlCol="0">
            <a:spAutoFit/>
          </a:bodyPr>
          <a:lstStyle/>
          <a:p>
            <a:r>
              <a:rPr lang="en-US" sz="2400" dirty="0">
                <a:latin typeface="+mn-lt"/>
              </a:rPr>
              <a:t>EBS Licenses</a:t>
            </a:r>
          </a:p>
        </p:txBody>
      </p:sp>
      <p:sp>
        <p:nvSpPr>
          <p:cNvPr id="10" name="TextBox 9">
            <a:extLst>
              <a:ext uri="{FF2B5EF4-FFF2-40B4-BE49-F238E27FC236}">
                <a16:creationId xmlns:a16="http://schemas.microsoft.com/office/drawing/2014/main" id="{411E7725-A5B3-9D43-AAB1-2E5E88057EFF}"/>
              </a:ext>
            </a:extLst>
          </p:cNvPr>
          <p:cNvSpPr txBox="1"/>
          <p:nvPr/>
        </p:nvSpPr>
        <p:spPr>
          <a:xfrm>
            <a:off x="6031962" y="838200"/>
            <a:ext cx="2161426" cy="461665"/>
          </a:xfrm>
          <a:prstGeom prst="rect">
            <a:avLst/>
          </a:prstGeom>
          <a:solidFill>
            <a:schemeClr val="accent2"/>
          </a:solidFill>
          <a:ln>
            <a:solidFill>
              <a:schemeClr val="tx1"/>
            </a:solidFill>
          </a:ln>
        </p:spPr>
        <p:txBody>
          <a:bodyPr wrap="none" rtlCol="0">
            <a:spAutoFit/>
          </a:bodyPr>
          <a:lstStyle/>
          <a:p>
            <a:r>
              <a:rPr lang="en-US" sz="2400" dirty="0">
                <a:latin typeface="+mn-lt"/>
              </a:rPr>
              <a:t>Overlay Auction</a:t>
            </a:r>
          </a:p>
        </p:txBody>
      </p:sp>
      <p:sp>
        <p:nvSpPr>
          <p:cNvPr id="11" name="TextBox 10">
            <a:extLst>
              <a:ext uri="{FF2B5EF4-FFF2-40B4-BE49-F238E27FC236}">
                <a16:creationId xmlns:a16="http://schemas.microsoft.com/office/drawing/2014/main" id="{8D734ACB-1C30-8B47-8D7A-2F454DA57BAB}"/>
              </a:ext>
            </a:extLst>
          </p:cNvPr>
          <p:cNvSpPr txBox="1"/>
          <p:nvPr/>
        </p:nvSpPr>
        <p:spPr>
          <a:xfrm>
            <a:off x="3276600" y="1371600"/>
            <a:ext cx="2209800" cy="954107"/>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18.28% reduction in digital divide </a:t>
            </a:r>
          </a:p>
          <a:p>
            <a:pPr marL="123825" indent="-123825">
              <a:buFont typeface="Arial" panose="020B0604020202020204" pitchFamily="34" charset="0"/>
              <a:buChar char="•"/>
            </a:pPr>
            <a:r>
              <a:rPr lang="en-US" sz="1400" dirty="0">
                <a:latin typeface="+mj-lt"/>
              </a:rPr>
              <a:t>8,356,000 new subscribers</a:t>
            </a:r>
          </a:p>
        </p:txBody>
      </p:sp>
      <p:sp>
        <p:nvSpPr>
          <p:cNvPr id="12" name="TextBox 11">
            <a:extLst>
              <a:ext uri="{FF2B5EF4-FFF2-40B4-BE49-F238E27FC236}">
                <a16:creationId xmlns:a16="http://schemas.microsoft.com/office/drawing/2014/main" id="{BF5E4D5F-E7D1-E24E-AB97-1331E9C4D1A5}"/>
              </a:ext>
            </a:extLst>
          </p:cNvPr>
          <p:cNvSpPr txBox="1"/>
          <p:nvPr/>
        </p:nvSpPr>
        <p:spPr>
          <a:xfrm>
            <a:off x="6019800" y="1371600"/>
            <a:ext cx="2209800" cy="738664"/>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1.49% reduction in digital divide</a:t>
            </a:r>
          </a:p>
          <a:p>
            <a:pPr marL="123825" indent="-123825">
              <a:buFont typeface="Arial" panose="020B0604020202020204" pitchFamily="34" charset="0"/>
              <a:buChar char="•"/>
            </a:pPr>
            <a:r>
              <a:rPr lang="en-US" sz="1400" dirty="0">
                <a:latin typeface="+mj-lt"/>
              </a:rPr>
              <a:t>581,562 new subscribers</a:t>
            </a:r>
          </a:p>
        </p:txBody>
      </p:sp>
      <p:sp>
        <p:nvSpPr>
          <p:cNvPr id="13" name="TextBox 12">
            <a:extLst>
              <a:ext uri="{FF2B5EF4-FFF2-40B4-BE49-F238E27FC236}">
                <a16:creationId xmlns:a16="http://schemas.microsoft.com/office/drawing/2014/main" id="{9361AF3F-9800-6D4D-8B02-5772947FB455}"/>
              </a:ext>
            </a:extLst>
          </p:cNvPr>
          <p:cNvSpPr txBox="1"/>
          <p:nvPr/>
        </p:nvSpPr>
        <p:spPr>
          <a:xfrm>
            <a:off x="3276600" y="2372042"/>
            <a:ext cx="2209800" cy="523220"/>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$ 70.93 billion from increased penetration</a:t>
            </a:r>
          </a:p>
        </p:txBody>
      </p:sp>
      <p:sp>
        <p:nvSpPr>
          <p:cNvPr id="14" name="TextBox 13">
            <a:extLst>
              <a:ext uri="{FF2B5EF4-FFF2-40B4-BE49-F238E27FC236}">
                <a16:creationId xmlns:a16="http://schemas.microsoft.com/office/drawing/2014/main" id="{B59AE3CA-70A0-F14D-B0CF-59B87429AF12}"/>
              </a:ext>
            </a:extLst>
          </p:cNvPr>
          <p:cNvSpPr txBox="1"/>
          <p:nvPr/>
        </p:nvSpPr>
        <p:spPr>
          <a:xfrm>
            <a:off x="6019800" y="2362201"/>
            <a:ext cx="2209800" cy="523220"/>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$ 4.21 billion from increased penetration</a:t>
            </a:r>
          </a:p>
        </p:txBody>
      </p:sp>
      <p:sp>
        <p:nvSpPr>
          <p:cNvPr id="15" name="TextBox 14">
            <a:extLst>
              <a:ext uri="{FF2B5EF4-FFF2-40B4-BE49-F238E27FC236}">
                <a16:creationId xmlns:a16="http://schemas.microsoft.com/office/drawing/2014/main" id="{730B70FA-1EDD-7544-9EB4-CE2A1F02E8C5}"/>
              </a:ext>
            </a:extLst>
          </p:cNvPr>
          <p:cNvSpPr txBox="1"/>
          <p:nvPr/>
        </p:nvSpPr>
        <p:spPr>
          <a:xfrm>
            <a:off x="6019800" y="6029980"/>
            <a:ext cx="2209800" cy="523220"/>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$ 52.25 million - $ 156.75 million</a:t>
            </a:r>
          </a:p>
        </p:txBody>
      </p:sp>
      <p:sp>
        <p:nvSpPr>
          <p:cNvPr id="16" name="TextBox 15">
            <a:extLst>
              <a:ext uri="{FF2B5EF4-FFF2-40B4-BE49-F238E27FC236}">
                <a16:creationId xmlns:a16="http://schemas.microsoft.com/office/drawing/2014/main" id="{DC9C53E4-E583-A148-9304-C54B6A907419}"/>
              </a:ext>
            </a:extLst>
          </p:cNvPr>
          <p:cNvSpPr txBox="1"/>
          <p:nvPr/>
        </p:nvSpPr>
        <p:spPr>
          <a:xfrm>
            <a:off x="3276600" y="6082844"/>
            <a:ext cx="2209800" cy="307777"/>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$ 0</a:t>
            </a:r>
          </a:p>
        </p:txBody>
      </p:sp>
      <p:sp>
        <p:nvSpPr>
          <p:cNvPr id="17" name="TextBox 16">
            <a:extLst>
              <a:ext uri="{FF2B5EF4-FFF2-40B4-BE49-F238E27FC236}">
                <a16:creationId xmlns:a16="http://schemas.microsoft.com/office/drawing/2014/main" id="{E84F2B04-C1BB-9446-B1D3-01405E1EBD09}"/>
              </a:ext>
            </a:extLst>
          </p:cNvPr>
          <p:cNvSpPr txBox="1"/>
          <p:nvPr/>
        </p:nvSpPr>
        <p:spPr>
          <a:xfrm>
            <a:off x="3276600" y="3048000"/>
            <a:ext cx="2209800" cy="738664"/>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29.6 % reduction in rural homework gap</a:t>
            </a:r>
          </a:p>
          <a:p>
            <a:pPr marL="123825" indent="-123825">
              <a:buFont typeface="Arial" panose="020B0604020202020204" pitchFamily="34" charset="0"/>
              <a:buChar char="•"/>
            </a:pPr>
            <a:r>
              <a:rPr lang="en-US" sz="1400" dirty="0">
                <a:latin typeface="+mj-lt"/>
              </a:rPr>
              <a:t>196,345 children</a:t>
            </a:r>
          </a:p>
        </p:txBody>
      </p:sp>
      <p:sp>
        <p:nvSpPr>
          <p:cNvPr id="18" name="TextBox 17">
            <a:extLst>
              <a:ext uri="{FF2B5EF4-FFF2-40B4-BE49-F238E27FC236}">
                <a16:creationId xmlns:a16="http://schemas.microsoft.com/office/drawing/2014/main" id="{85DE898F-BA6F-734D-97CC-D2B31ECBBEF3}"/>
              </a:ext>
            </a:extLst>
          </p:cNvPr>
          <p:cNvSpPr txBox="1"/>
          <p:nvPr/>
        </p:nvSpPr>
        <p:spPr>
          <a:xfrm>
            <a:off x="6043251" y="3048000"/>
            <a:ext cx="2209800" cy="738664"/>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1.13% reduction in rural homework gap</a:t>
            </a:r>
          </a:p>
          <a:p>
            <a:pPr marL="123825" indent="-123825">
              <a:buFont typeface="Arial" panose="020B0604020202020204" pitchFamily="34" charset="0"/>
              <a:buChar char="•"/>
            </a:pPr>
            <a:r>
              <a:rPr lang="en-US" sz="1400" dirty="0">
                <a:latin typeface="+mj-lt"/>
              </a:rPr>
              <a:t>7,467 children</a:t>
            </a:r>
          </a:p>
        </p:txBody>
      </p:sp>
      <p:sp>
        <p:nvSpPr>
          <p:cNvPr id="19" name="TextBox 18">
            <a:extLst>
              <a:ext uri="{FF2B5EF4-FFF2-40B4-BE49-F238E27FC236}">
                <a16:creationId xmlns:a16="http://schemas.microsoft.com/office/drawing/2014/main" id="{C65B52C2-7FD1-FA4C-A9AB-629489BCEB22}"/>
              </a:ext>
            </a:extLst>
          </p:cNvPr>
          <p:cNvSpPr txBox="1"/>
          <p:nvPr/>
        </p:nvSpPr>
        <p:spPr>
          <a:xfrm>
            <a:off x="3276600" y="3959304"/>
            <a:ext cx="2209800" cy="738664"/>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22,448 additional children graduating from high school</a:t>
            </a:r>
          </a:p>
        </p:txBody>
      </p:sp>
      <p:sp>
        <p:nvSpPr>
          <p:cNvPr id="20" name="Pentagon 19">
            <a:extLst>
              <a:ext uri="{FF2B5EF4-FFF2-40B4-BE49-F238E27FC236}">
                <a16:creationId xmlns:a16="http://schemas.microsoft.com/office/drawing/2014/main" id="{72E9EB84-B059-0741-9FAB-275F30A7C4E9}"/>
              </a:ext>
            </a:extLst>
          </p:cNvPr>
          <p:cNvSpPr/>
          <p:nvPr/>
        </p:nvSpPr>
        <p:spPr>
          <a:xfrm>
            <a:off x="609600" y="4890194"/>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Economic surplus</a:t>
            </a:r>
          </a:p>
        </p:txBody>
      </p:sp>
      <p:sp>
        <p:nvSpPr>
          <p:cNvPr id="21" name="TextBox 20">
            <a:extLst>
              <a:ext uri="{FF2B5EF4-FFF2-40B4-BE49-F238E27FC236}">
                <a16:creationId xmlns:a16="http://schemas.microsoft.com/office/drawing/2014/main" id="{D500661B-ADDF-1244-B43D-210C769F3502}"/>
              </a:ext>
            </a:extLst>
          </p:cNvPr>
          <p:cNvSpPr txBox="1"/>
          <p:nvPr/>
        </p:nvSpPr>
        <p:spPr>
          <a:xfrm>
            <a:off x="3276600" y="4724400"/>
            <a:ext cx="2438400" cy="1169551"/>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Consumer surplus from affordable offers: $89.52 million</a:t>
            </a:r>
          </a:p>
          <a:p>
            <a:pPr marL="123825" indent="-123825">
              <a:buFont typeface="Arial" panose="020B0604020202020204" pitchFamily="34" charset="0"/>
              <a:buChar char="•"/>
            </a:pPr>
            <a:r>
              <a:rPr lang="en-US" sz="1400" dirty="0">
                <a:latin typeface="+mj-lt"/>
              </a:rPr>
              <a:t>Producer surplus for anchor institutions: $98.62 million</a:t>
            </a:r>
          </a:p>
        </p:txBody>
      </p:sp>
      <p:sp>
        <p:nvSpPr>
          <p:cNvPr id="22" name="TextBox 21">
            <a:extLst>
              <a:ext uri="{FF2B5EF4-FFF2-40B4-BE49-F238E27FC236}">
                <a16:creationId xmlns:a16="http://schemas.microsoft.com/office/drawing/2014/main" id="{2E3318E1-E0E5-F64F-84C4-A6E59E109620}"/>
              </a:ext>
            </a:extLst>
          </p:cNvPr>
          <p:cNvSpPr txBox="1"/>
          <p:nvPr/>
        </p:nvSpPr>
        <p:spPr>
          <a:xfrm>
            <a:off x="6019800" y="3985736"/>
            <a:ext cx="2209800" cy="738664"/>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1,394 additional children graduating from high school</a:t>
            </a:r>
          </a:p>
        </p:txBody>
      </p:sp>
      <p:sp>
        <p:nvSpPr>
          <p:cNvPr id="23" name="TextBox 22">
            <a:extLst>
              <a:ext uri="{FF2B5EF4-FFF2-40B4-BE49-F238E27FC236}">
                <a16:creationId xmlns:a16="http://schemas.microsoft.com/office/drawing/2014/main" id="{FE78F55D-EFC4-3C43-9FD3-AD17DDE82D56}"/>
              </a:ext>
            </a:extLst>
          </p:cNvPr>
          <p:cNvSpPr txBox="1"/>
          <p:nvPr/>
        </p:nvSpPr>
        <p:spPr>
          <a:xfrm>
            <a:off x="6019800" y="4750951"/>
            <a:ext cx="2438400" cy="954107"/>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Consumer surplus from affordable offers: $0</a:t>
            </a:r>
          </a:p>
          <a:p>
            <a:pPr marL="123825" indent="-123825">
              <a:buFont typeface="Arial" panose="020B0604020202020204" pitchFamily="34" charset="0"/>
              <a:buChar char="•"/>
            </a:pPr>
            <a:r>
              <a:rPr lang="en-US" sz="1400" dirty="0">
                <a:latin typeface="+mj-lt"/>
              </a:rPr>
              <a:t>Producer surplus for anchor institutions: $0</a:t>
            </a:r>
          </a:p>
        </p:txBody>
      </p:sp>
    </p:spTree>
    <p:extLst>
      <p:ext uri="{BB962C8B-B14F-4D97-AF65-F5344CB8AC3E}">
        <p14:creationId xmlns:p14="http://schemas.microsoft.com/office/powerpoint/2010/main" val="41507034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6A906-6E11-C64E-BF6D-882BDE4790DA}"/>
              </a:ext>
            </a:extLst>
          </p:cNvPr>
          <p:cNvSpPr>
            <a:spLocks noGrp="1"/>
          </p:cNvSpPr>
          <p:nvPr>
            <p:ph type="title"/>
          </p:nvPr>
        </p:nvSpPr>
        <p:spPr>
          <a:xfrm>
            <a:off x="0" y="76200"/>
            <a:ext cx="9144000" cy="609600"/>
          </a:xfrm>
        </p:spPr>
        <p:txBody>
          <a:bodyPr/>
          <a:lstStyle/>
          <a:p>
            <a:pPr algn="ctr"/>
            <a:r>
              <a:rPr lang="en-US" cap="none" dirty="0">
                <a:solidFill>
                  <a:schemeClr val="accent2"/>
                </a:solidFill>
              </a:rPr>
              <a:t>CONCLUSION: </a:t>
            </a:r>
            <a:r>
              <a:rPr lang="en-US" cap="none" dirty="0"/>
              <a:t>WHY IS THE DIFFERENCE IN SOCIAL AND ECONOMIC VALUE BETWEEN OPTIONS SO SIGNIFICANT?</a:t>
            </a:r>
          </a:p>
        </p:txBody>
      </p:sp>
      <p:sp>
        <p:nvSpPr>
          <p:cNvPr id="3" name="Content Placeholder 2">
            <a:extLst>
              <a:ext uri="{FF2B5EF4-FFF2-40B4-BE49-F238E27FC236}">
                <a16:creationId xmlns:a16="http://schemas.microsoft.com/office/drawing/2014/main" id="{743A8A7F-FDC5-2543-937D-C0A49A011B88}"/>
              </a:ext>
            </a:extLst>
          </p:cNvPr>
          <p:cNvSpPr>
            <a:spLocks noGrp="1"/>
          </p:cNvSpPr>
          <p:nvPr>
            <p:ph idx="1"/>
          </p:nvPr>
        </p:nvSpPr>
        <p:spPr>
          <a:xfrm>
            <a:off x="685800" y="1066800"/>
            <a:ext cx="8229600" cy="5410200"/>
          </a:xfrm>
        </p:spPr>
        <p:txBody>
          <a:bodyPr>
            <a:normAutofit/>
          </a:bodyPr>
          <a:lstStyle/>
          <a:p>
            <a:pPr marL="285750" indent="-285750">
              <a:lnSpc>
                <a:spcPct val="120000"/>
              </a:lnSpc>
              <a:buClr>
                <a:schemeClr val="accent1"/>
              </a:buClr>
              <a:buSzPct val="100000"/>
              <a:buFont typeface="Wingdings" pitchFamily="2" charset="2"/>
              <a:buChar char="§"/>
            </a:pPr>
            <a:r>
              <a:rPr lang="en-US" sz="1800" b="0" dirty="0">
                <a:latin typeface="+mn-lt"/>
              </a:rPr>
              <a:t>Wireless broadband deployment economics (not a lack of available commercial spectrum) constrain the development of network in rural, unserved counties.</a:t>
            </a:r>
          </a:p>
          <a:p>
            <a:pPr marL="581025" lvl="1" indent="-285750">
              <a:lnSpc>
                <a:spcPct val="120000"/>
              </a:lnSpc>
              <a:buClr>
                <a:schemeClr val="accent2"/>
              </a:buClr>
              <a:buFont typeface="Arial" panose="020B0604020202020204" pitchFamily="34" charset="0"/>
              <a:buChar char="•"/>
            </a:pPr>
            <a:r>
              <a:rPr lang="en-US" sz="1600" b="0" dirty="0">
                <a:latin typeface="+mn-lt"/>
              </a:rPr>
              <a:t>Additional spectrum will not change the economic constraints that disincentivize investment in sparsely populated areas </a:t>
            </a:r>
          </a:p>
          <a:p>
            <a:pPr marL="285750" indent="-285750">
              <a:lnSpc>
                <a:spcPct val="120000"/>
              </a:lnSpc>
              <a:buClr>
                <a:schemeClr val="accent1"/>
              </a:buClr>
              <a:buSzPct val="100000"/>
              <a:buFont typeface="Wingdings" pitchFamily="2" charset="2"/>
              <a:buChar char="§"/>
            </a:pPr>
            <a:r>
              <a:rPr lang="en-US" sz="1800" b="0" dirty="0">
                <a:latin typeface="+mn-lt"/>
              </a:rPr>
              <a:t>Outside of the Lifeline program, commercial wireless carriers do not have an offer focused on increasing adoption by low income population [especially in rural areas]</a:t>
            </a:r>
          </a:p>
          <a:p>
            <a:pPr marL="285750" indent="-285750">
              <a:lnSpc>
                <a:spcPct val="120000"/>
              </a:lnSpc>
              <a:buClr>
                <a:schemeClr val="accent1"/>
              </a:buClr>
              <a:buSzPct val="100000"/>
              <a:buFont typeface="Wingdings" pitchFamily="2" charset="2"/>
              <a:buChar char="§"/>
            </a:pPr>
            <a:r>
              <a:rPr lang="en-US" sz="1800" b="0" dirty="0">
                <a:latin typeface="+mn-lt"/>
              </a:rPr>
              <a:t>Commercial-led homework gap offers (e.g. Sprint’s One Million plan) have limitations that comparable EBS offers do not (e.g. data caps and available only to high school students)</a:t>
            </a:r>
          </a:p>
          <a:p>
            <a:pPr marL="285750" indent="-285750">
              <a:lnSpc>
                <a:spcPct val="120000"/>
              </a:lnSpc>
              <a:buClr>
                <a:schemeClr val="accent1"/>
              </a:buClr>
              <a:buSzPct val="100000"/>
              <a:buFont typeface="Wingdings" pitchFamily="2" charset="2"/>
              <a:buChar char="§"/>
            </a:pPr>
            <a:r>
              <a:rPr lang="en-US" sz="1800" b="0" dirty="0">
                <a:latin typeface="+mn-lt"/>
              </a:rPr>
              <a:t>There is no commercial carrier offer comparable to EBS offers like those available from Mobile Beacon and Mobile Citizen, which focus on affordable service to anchor institutions (schools, libraries, nonprofits) and their users (such as hotspot lending models)</a:t>
            </a:r>
          </a:p>
          <a:p>
            <a:pPr marL="285750" indent="-285750">
              <a:lnSpc>
                <a:spcPct val="120000"/>
              </a:lnSpc>
              <a:buClr>
                <a:schemeClr val="accent1"/>
              </a:buClr>
              <a:buSzPct val="100000"/>
              <a:buFont typeface="Wingdings" pitchFamily="2" charset="2"/>
              <a:buChar char="§"/>
            </a:pPr>
            <a:r>
              <a:rPr lang="en-US" sz="1800" b="0" dirty="0">
                <a:latin typeface="+mn-lt"/>
              </a:rPr>
              <a:t>Proceeds of an overlay auction are limited due to significant encumbrances and the majority of unencumbered spectrum is limited to rural licenses, which generally yield lower proceeds than bids for spectrum in more populated areas  </a:t>
            </a:r>
            <a:endParaRPr lang="en-US" sz="1800" b="0" strike="sngStrike" dirty="0">
              <a:latin typeface="+mn-lt"/>
            </a:endParaRPr>
          </a:p>
        </p:txBody>
      </p:sp>
    </p:spTree>
    <p:extLst>
      <p:ext uri="{BB962C8B-B14F-4D97-AF65-F5344CB8AC3E}">
        <p14:creationId xmlns:p14="http://schemas.microsoft.com/office/powerpoint/2010/main" val="8944606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479C9-3095-7946-87D1-020AF478D208}"/>
              </a:ext>
            </a:extLst>
          </p:cNvPr>
          <p:cNvSpPr>
            <a:spLocks noGrp="1"/>
          </p:cNvSpPr>
          <p:nvPr>
            <p:ph type="title"/>
          </p:nvPr>
        </p:nvSpPr>
        <p:spPr/>
        <p:txBody>
          <a:bodyPr/>
          <a:lstStyle/>
          <a:p>
            <a:pPr algn="ctr"/>
            <a:r>
              <a:rPr lang="en-US" cap="none" dirty="0">
                <a:solidFill>
                  <a:schemeClr val="accent2"/>
                </a:solidFill>
              </a:rPr>
              <a:t>CONCLUSION: </a:t>
            </a:r>
            <a:r>
              <a:rPr lang="en-US" cap="none" dirty="0"/>
              <a:t>EBS LICENSESS HAVE THE ABILITY TO DELIVER ON THE ESTIMATED ECONOMIC AND SOCIAL CONTRIBUTION</a:t>
            </a:r>
          </a:p>
        </p:txBody>
      </p:sp>
      <p:sp>
        <p:nvSpPr>
          <p:cNvPr id="3" name="Content Placeholder 2">
            <a:extLst>
              <a:ext uri="{FF2B5EF4-FFF2-40B4-BE49-F238E27FC236}">
                <a16:creationId xmlns:a16="http://schemas.microsoft.com/office/drawing/2014/main" id="{9749B335-F29B-C84C-8D3C-71F9FFD47646}"/>
              </a:ext>
            </a:extLst>
          </p:cNvPr>
          <p:cNvSpPr>
            <a:spLocks noGrp="1"/>
          </p:cNvSpPr>
          <p:nvPr>
            <p:ph idx="1"/>
          </p:nvPr>
        </p:nvSpPr>
        <p:spPr>
          <a:xfrm>
            <a:off x="2590800" y="914400"/>
            <a:ext cx="6248400" cy="1676400"/>
          </a:xfrm>
        </p:spPr>
        <p:txBody>
          <a:bodyPr>
            <a:normAutofit/>
          </a:bodyPr>
          <a:lstStyle/>
          <a:p>
            <a:pPr marL="285750" indent="-285750">
              <a:buClr>
                <a:schemeClr val="accent1"/>
              </a:buClr>
              <a:buSzPct val="100000"/>
              <a:buFont typeface="Wingdings" pitchFamily="2" charset="2"/>
              <a:buChar char="§"/>
            </a:pPr>
            <a:r>
              <a:rPr lang="en-US" b="0" dirty="0">
                <a:latin typeface="+mn-lt"/>
              </a:rPr>
              <a:t>Mobile Beacon alone serves 836 schools, 989 libraries and 4,772 nonprofit institutions by means of a $10/month unlimited data service</a:t>
            </a:r>
          </a:p>
          <a:p>
            <a:pPr marL="285750" indent="-285750">
              <a:buClr>
                <a:schemeClr val="accent1"/>
              </a:buClr>
              <a:buSzPct val="100000"/>
              <a:buFont typeface="Wingdings" pitchFamily="2" charset="2"/>
              <a:buChar char="§"/>
            </a:pPr>
            <a:r>
              <a:rPr lang="en-US" b="0" dirty="0">
                <a:latin typeface="+mn-lt"/>
              </a:rPr>
              <a:t>Several educational institutions and tribal nations have deployed or are planning to roll out LTE infrastructure</a:t>
            </a:r>
          </a:p>
          <a:p>
            <a:pPr marL="285750" indent="-285750">
              <a:buClr>
                <a:schemeClr val="accent1"/>
              </a:buClr>
              <a:buSzPct val="100000"/>
              <a:buFont typeface="Wingdings" pitchFamily="2" charset="2"/>
              <a:buChar char="§"/>
            </a:pPr>
            <a:r>
              <a:rPr lang="en-US" b="0" dirty="0">
                <a:latin typeface="+mn-lt"/>
              </a:rPr>
              <a:t>Nebraska, California, Utah and North Carolina are planning the development of state-wide educational wireless networks</a:t>
            </a:r>
          </a:p>
        </p:txBody>
      </p:sp>
      <p:sp>
        <p:nvSpPr>
          <p:cNvPr id="4" name="Content Placeholder 2">
            <a:extLst>
              <a:ext uri="{FF2B5EF4-FFF2-40B4-BE49-F238E27FC236}">
                <a16:creationId xmlns:a16="http://schemas.microsoft.com/office/drawing/2014/main" id="{20C80348-2162-E142-AE68-9691FC26B381}"/>
              </a:ext>
            </a:extLst>
          </p:cNvPr>
          <p:cNvSpPr txBox="1">
            <a:spLocks/>
          </p:cNvSpPr>
          <p:nvPr/>
        </p:nvSpPr>
        <p:spPr bwMode="auto">
          <a:xfrm>
            <a:off x="2590800" y="2667000"/>
            <a:ext cx="6248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1588" indent="-1588" algn="l" rtl="0" eaLnBrk="1" fontAlgn="base" latinLnBrk="0" hangingPunct="1">
              <a:lnSpc>
                <a:spcPts val="1800"/>
              </a:lnSpc>
              <a:spcBef>
                <a:spcPts val="600"/>
              </a:spcBef>
              <a:spcAft>
                <a:spcPct val="0"/>
              </a:spcAft>
              <a:buClr>
                <a:schemeClr val="accent2"/>
              </a:buClr>
              <a:buSzPct val="80000"/>
              <a:defRPr sz="1600" b="1" kern="1200" cap="none" baseline="0">
                <a:solidFill>
                  <a:schemeClr val="tx1"/>
                </a:solidFill>
                <a:latin typeface="Calibri" pitchFamily="34" charset="0"/>
                <a:ea typeface="MS PGothic" panose="020B0600070205080204" pitchFamily="34" charset="-128"/>
                <a:cs typeface="Calibri" pitchFamily="34" charset="0"/>
              </a:defRPr>
            </a:lvl1pPr>
            <a:lvl2pPr marL="457200" indent="-228600" algn="l" rtl="0" eaLnBrk="0" fontAlgn="base" hangingPunct="0">
              <a:lnSpc>
                <a:spcPts val="1800"/>
              </a:lnSpc>
              <a:spcBef>
                <a:spcPts val="600"/>
              </a:spcBef>
              <a:spcAft>
                <a:spcPct val="0"/>
              </a:spcAft>
              <a:buClr>
                <a:schemeClr val="accent1"/>
              </a:buClr>
              <a:buSzPct val="100000"/>
              <a:buFont typeface="Wingdings" pitchFamily="2" charset="2"/>
              <a:buChar char="§"/>
              <a:defRPr sz="1400" kern="1200">
                <a:solidFill>
                  <a:schemeClr val="tx1"/>
                </a:solidFill>
                <a:latin typeface="Calibri" pitchFamily="34" charset="0"/>
                <a:ea typeface="MS PGothic" panose="020B0600070205080204" pitchFamily="34" charset="-128"/>
                <a:cs typeface="Calibri" pitchFamily="34" charset="0"/>
              </a:defRPr>
            </a:lvl2pPr>
            <a:lvl3pPr marL="685800" indent="-228600" algn="l" rtl="0" eaLnBrk="0" fontAlgn="base" hangingPunct="0">
              <a:lnSpc>
                <a:spcPts val="1800"/>
              </a:lnSpc>
              <a:spcBef>
                <a:spcPts val="600"/>
              </a:spcBef>
              <a:spcAft>
                <a:spcPct val="0"/>
              </a:spcAft>
              <a:buClr>
                <a:schemeClr val="accent2"/>
              </a:buClr>
              <a:buSzPct val="100000"/>
              <a:buFont typeface="Wingdings" pitchFamily="2" charset="2"/>
              <a:buChar char="§"/>
              <a:defRPr sz="1400" kern="1200">
                <a:solidFill>
                  <a:schemeClr val="tx1"/>
                </a:solidFill>
                <a:latin typeface="Calibri" pitchFamily="34" charset="0"/>
                <a:ea typeface="MS PGothic" panose="020B0600070205080204" pitchFamily="34" charset="-128"/>
                <a:cs typeface="Calibri" pitchFamily="34" charset="0"/>
              </a:defRPr>
            </a:lvl3pPr>
            <a:lvl4pPr marL="914400" indent="-228600" algn="l" rtl="0" eaLnBrk="0" fontAlgn="base" hangingPunct="0">
              <a:lnSpc>
                <a:spcPts val="1400"/>
              </a:lnSpc>
              <a:spcBef>
                <a:spcPts val="600"/>
              </a:spcBef>
              <a:spcAft>
                <a:spcPct val="0"/>
              </a:spcAft>
              <a:buClr>
                <a:schemeClr val="accent3"/>
              </a:buClr>
              <a:buSzPct val="100000"/>
              <a:buFont typeface="Calibri" pitchFamily="34" charset="0"/>
              <a:buChar char="&gt;"/>
              <a:defRPr sz="1200" kern="1200">
                <a:solidFill>
                  <a:schemeClr val="tx1"/>
                </a:solidFill>
                <a:latin typeface="Calibri" pitchFamily="34" charset="0"/>
                <a:ea typeface="MS PGothic" panose="020B0600070205080204" pitchFamily="34" charset="-128"/>
                <a:cs typeface="Calibri" pitchFamily="34" charset="0"/>
              </a:defRPr>
            </a:lvl4pPr>
            <a:lvl5pPr marL="1143000" indent="-228600" algn="l" rtl="0" eaLnBrk="0" fontAlgn="base" hangingPunct="0">
              <a:lnSpc>
                <a:spcPts val="1400"/>
              </a:lnSpc>
              <a:spcBef>
                <a:spcPts val="600"/>
              </a:spcBef>
              <a:spcAft>
                <a:spcPct val="0"/>
              </a:spcAft>
              <a:buClr>
                <a:schemeClr val="accent4"/>
              </a:buClr>
              <a:buSzPct val="125000"/>
              <a:buFont typeface="Syntax LT Std" pitchFamily="34" charset="0"/>
              <a:buChar char="–"/>
              <a:tabLst/>
              <a:defRPr sz="1200" kern="1200">
                <a:solidFill>
                  <a:schemeClr val="tx1"/>
                </a:solidFill>
                <a:latin typeface="Calibri" pitchFamily="34" charset="0"/>
                <a:ea typeface="MS PGothic" panose="020B0600070205080204" pitchFamily="34" charset="-128"/>
                <a:cs typeface="Calibri"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285750" indent="-285750">
              <a:buClr>
                <a:schemeClr val="accent1"/>
              </a:buClr>
              <a:buSzPct val="100000"/>
              <a:buFont typeface="Wingdings" pitchFamily="2" charset="2"/>
              <a:buChar char="§"/>
            </a:pPr>
            <a:r>
              <a:rPr lang="en-US" b="0" dirty="0">
                <a:latin typeface="+mn-lt"/>
              </a:rPr>
              <a:t>Commercial carriers do not typically come in contact with people that they do not serve in the normal course</a:t>
            </a:r>
          </a:p>
          <a:p>
            <a:pPr marL="285750" indent="-285750">
              <a:buClr>
                <a:schemeClr val="accent1"/>
              </a:buClr>
              <a:buSzPct val="100000"/>
              <a:buFont typeface="Wingdings" pitchFamily="2" charset="2"/>
              <a:buChar char="§"/>
            </a:pPr>
            <a:r>
              <a:rPr lang="en-US" b="0" dirty="0">
                <a:latin typeface="+mn-lt"/>
              </a:rPr>
              <a:t>an EBS licensee (directly or through its relationship with anchor institutions) have 1:1 contact with the unserved</a:t>
            </a:r>
          </a:p>
        </p:txBody>
      </p:sp>
      <p:sp>
        <p:nvSpPr>
          <p:cNvPr id="5" name="Content Placeholder 2">
            <a:extLst>
              <a:ext uri="{FF2B5EF4-FFF2-40B4-BE49-F238E27FC236}">
                <a16:creationId xmlns:a16="http://schemas.microsoft.com/office/drawing/2014/main" id="{A7E325BE-747F-CC41-907C-78A8FF124CDB}"/>
              </a:ext>
            </a:extLst>
          </p:cNvPr>
          <p:cNvSpPr txBox="1">
            <a:spLocks/>
          </p:cNvSpPr>
          <p:nvPr/>
        </p:nvSpPr>
        <p:spPr bwMode="auto">
          <a:xfrm>
            <a:off x="2590800" y="3886200"/>
            <a:ext cx="6248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1588" indent="-1588" algn="l" rtl="0" eaLnBrk="1" fontAlgn="base" latinLnBrk="0" hangingPunct="1">
              <a:lnSpc>
                <a:spcPts val="1800"/>
              </a:lnSpc>
              <a:spcBef>
                <a:spcPts val="600"/>
              </a:spcBef>
              <a:spcAft>
                <a:spcPct val="0"/>
              </a:spcAft>
              <a:buClr>
                <a:schemeClr val="accent2"/>
              </a:buClr>
              <a:buSzPct val="80000"/>
              <a:defRPr sz="1600" b="1" kern="1200" cap="none" baseline="0">
                <a:solidFill>
                  <a:schemeClr val="tx1"/>
                </a:solidFill>
                <a:latin typeface="Calibri" pitchFamily="34" charset="0"/>
                <a:ea typeface="MS PGothic" panose="020B0600070205080204" pitchFamily="34" charset="-128"/>
                <a:cs typeface="Calibri" pitchFamily="34" charset="0"/>
              </a:defRPr>
            </a:lvl1pPr>
            <a:lvl2pPr marL="457200" indent="-228600" algn="l" rtl="0" eaLnBrk="0" fontAlgn="base" hangingPunct="0">
              <a:lnSpc>
                <a:spcPts val="1800"/>
              </a:lnSpc>
              <a:spcBef>
                <a:spcPts val="600"/>
              </a:spcBef>
              <a:spcAft>
                <a:spcPct val="0"/>
              </a:spcAft>
              <a:buClr>
                <a:schemeClr val="accent1"/>
              </a:buClr>
              <a:buSzPct val="100000"/>
              <a:buFont typeface="Wingdings" pitchFamily="2" charset="2"/>
              <a:buChar char="§"/>
              <a:defRPr sz="1400" kern="1200">
                <a:solidFill>
                  <a:schemeClr val="tx1"/>
                </a:solidFill>
                <a:latin typeface="Calibri" pitchFamily="34" charset="0"/>
                <a:ea typeface="MS PGothic" panose="020B0600070205080204" pitchFamily="34" charset="-128"/>
                <a:cs typeface="Calibri" pitchFamily="34" charset="0"/>
              </a:defRPr>
            </a:lvl2pPr>
            <a:lvl3pPr marL="685800" indent="-228600" algn="l" rtl="0" eaLnBrk="0" fontAlgn="base" hangingPunct="0">
              <a:lnSpc>
                <a:spcPts val="1800"/>
              </a:lnSpc>
              <a:spcBef>
                <a:spcPts val="600"/>
              </a:spcBef>
              <a:spcAft>
                <a:spcPct val="0"/>
              </a:spcAft>
              <a:buClr>
                <a:schemeClr val="accent2"/>
              </a:buClr>
              <a:buSzPct val="100000"/>
              <a:buFont typeface="Wingdings" pitchFamily="2" charset="2"/>
              <a:buChar char="§"/>
              <a:defRPr sz="1400" kern="1200">
                <a:solidFill>
                  <a:schemeClr val="tx1"/>
                </a:solidFill>
                <a:latin typeface="Calibri" pitchFamily="34" charset="0"/>
                <a:ea typeface="MS PGothic" panose="020B0600070205080204" pitchFamily="34" charset="-128"/>
                <a:cs typeface="Calibri" pitchFamily="34" charset="0"/>
              </a:defRPr>
            </a:lvl3pPr>
            <a:lvl4pPr marL="914400" indent="-228600" algn="l" rtl="0" eaLnBrk="0" fontAlgn="base" hangingPunct="0">
              <a:lnSpc>
                <a:spcPts val="1400"/>
              </a:lnSpc>
              <a:spcBef>
                <a:spcPts val="600"/>
              </a:spcBef>
              <a:spcAft>
                <a:spcPct val="0"/>
              </a:spcAft>
              <a:buClr>
                <a:schemeClr val="accent3"/>
              </a:buClr>
              <a:buSzPct val="100000"/>
              <a:buFont typeface="Calibri" pitchFamily="34" charset="0"/>
              <a:buChar char="&gt;"/>
              <a:defRPr sz="1200" kern="1200">
                <a:solidFill>
                  <a:schemeClr val="tx1"/>
                </a:solidFill>
                <a:latin typeface="Calibri" pitchFamily="34" charset="0"/>
                <a:ea typeface="MS PGothic" panose="020B0600070205080204" pitchFamily="34" charset="-128"/>
                <a:cs typeface="Calibri" pitchFamily="34" charset="0"/>
              </a:defRPr>
            </a:lvl4pPr>
            <a:lvl5pPr marL="1143000" indent="-228600" algn="l" rtl="0" eaLnBrk="0" fontAlgn="base" hangingPunct="0">
              <a:lnSpc>
                <a:spcPts val="1400"/>
              </a:lnSpc>
              <a:spcBef>
                <a:spcPts val="600"/>
              </a:spcBef>
              <a:spcAft>
                <a:spcPct val="0"/>
              </a:spcAft>
              <a:buClr>
                <a:schemeClr val="accent4"/>
              </a:buClr>
              <a:buSzPct val="125000"/>
              <a:buFont typeface="Syntax LT Std" pitchFamily="34" charset="0"/>
              <a:buChar char="–"/>
              <a:tabLst/>
              <a:defRPr sz="1200" kern="1200">
                <a:solidFill>
                  <a:schemeClr val="tx1"/>
                </a:solidFill>
                <a:latin typeface="Calibri" pitchFamily="34" charset="0"/>
                <a:ea typeface="MS PGothic" panose="020B0600070205080204" pitchFamily="34" charset="-128"/>
                <a:cs typeface="Calibri"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285750" indent="-285750">
              <a:buClr>
                <a:schemeClr val="accent1"/>
              </a:buClr>
              <a:buSzPct val="100000"/>
              <a:buFont typeface="Arial" panose="020B0604020202020204" pitchFamily="34" charset="0"/>
              <a:buChar char="•"/>
            </a:pPr>
            <a:r>
              <a:rPr lang="en-US" b="0" dirty="0">
                <a:latin typeface="+mn-lt"/>
              </a:rPr>
              <a:t>Due to low equipment costs, use of existing infrastructure, partnerships with local educational institutions and ISPs and the use of open- source management software, networks can be erected for as little as $20,000 per node site</a:t>
            </a:r>
          </a:p>
        </p:txBody>
      </p:sp>
      <p:sp>
        <p:nvSpPr>
          <p:cNvPr id="7" name="Content Placeholder 2">
            <a:extLst>
              <a:ext uri="{FF2B5EF4-FFF2-40B4-BE49-F238E27FC236}">
                <a16:creationId xmlns:a16="http://schemas.microsoft.com/office/drawing/2014/main" id="{1324BE0D-0F01-8E42-9895-7ACB19B3B71C}"/>
              </a:ext>
            </a:extLst>
          </p:cNvPr>
          <p:cNvSpPr txBox="1">
            <a:spLocks/>
          </p:cNvSpPr>
          <p:nvPr/>
        </p:nvSpPr>
        <p:spPr bwMode="auto">
          <a:xfrm>
            <a:off x="2590800" y="4953000"/>
            <a:ext cx="6248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a:bodyPr>
          <a:lstStyle>
            <a:lvl1pPr marL="1588" indent="-1588" algn="l" rtl="0" eaLnBrk="1" fontAlgn="base" latinLnBrk="0" hangingPunct="1">
              <a:lnSpc>
                <a:spcPts val="1800"/>
              </a:lnSpc>
              <a:spcBef>
                <a:spcPts val="600"/>
              </a:spcBef>
              <a:spcAft>
                <a:spcPct val="0"/>
              </a:spcAft>
              <a:buClr>
                <a:schemeClr val="accent2"/>
              </a:buClr>
              <a:buSzPct val="80000"/>
              <a:defRPr sz="1600" b="1" kern="1200" cap="none" baseline="0">
                <a:solidFill>
                  <a:schemeClr val="tx1"/>
                </a:solidFill>
                <a:latin typeface="Calibri" pitchFamily="34" charset="0"/>
                <a:ea typeface="MS PGothic" panose="020B0600070205080204" pitchFamily="34" charset="-128"/>
                <a:cs typeface="Calibri" pitchFamily="34" charset="0"/>
              </a:defRPr>
            </a:lvl1pPr>
            <a:lvl2pPr marL="457200" indent="-228600" algn="l" rtl="0" eaLnBrk="0" fontAlgn="base" hangingPunct="0">
              <a:lnSpc>
                <a:spcPts val="1800"/>
              </a:lnSpc>
              <a:spcBef>
                <a:spcPts val="600"/>
              </a:spcBef>
              <a:spcAft>
                <a:spcPct val="0"/>
              </a:spcAft>
              <a:buClr>
                <a:schemeClr val="accent1"/>
              </a:buClr>
              <a:buSzPct val="100000"/>
              <a:buFont typeface="Wingdings" pitchFamily="2" charset="2"/>
              <a:buChar char="§"/>
              <a:defRPr sz="1400" kern="1200">
                <a:solidFill>
                  <a:schemeClr val="tx1"/>
                </a:solidFill>
                <a:latin typeface="Calibri" pitchFamily="34" charset="0"/>
                <a:ea typeface="MS PGothic" panose="020B0600070205080204" pitchFamily="34" charset="-128"/>
                <a:cs typeface="Calibri" pitchFamily="34" charset="0"/>
              </a:defRPr>
            </a:lvl2pPr>
            <a:lvl3pPr marL="685800" indent="-228600" algn="l" rtl="0" eaLnBrk="0" fontAlgn="base" hangingPunct="0">
              <a:lnSpc>
                <a:spcPts val="1800"/>
              </a:lnSpc>
              <a:spcBef>
                <a:spcPts val="600"/>
              </a:spcBef>
              <a:spcAft>
                <a:spcPct val="0"/>
              </a:spcAft>
              <a:buClr>
                <a:schemeClr val="accent2"/>
              </a:buClr>
              <a:buSzPct val="100000"/>
              <a:buFont typeface="Wingdings" pitchFamily="2" charset="2"/>
              <a:buChar char="§"/>
              <a:defRPr sz="1400" kern="1200">
                <a:solidFill>
                  <a:schemeClr val="tx1"/>
                </a:solidFill>
                <a:latin typeface="Calibri" pitchFamily="34" charset="0"/>
                <a:ea typeface="MS PGothic" panose="020B0600070205080204" pitchFamily="34" charset="-128"/>
                <a:cs typeface="Calibri" pitchFamily="34" charset="0"/>
              </a:defRPr>
            </a:lvl3pPr>
            <a:lvl4pPr marL="914400" indent="-228600" algn="l" rtl="0" eaLnBrk="0" fontAlgn="base" hangingPunct="0">
              <a:lnSpc>
                <a:spcPts val="1400"/>
              </a:lnSpc>
              <a:spcBef>
                <a:spcPts val="600"/>
              </a:spcBef>
              <a:spcAft>
                <a:spcPct val="0"/>
              </a:spcAft>
              <a:buClr>
                <a:schemeClr val="accent3"/>
              </a:buClr>
              <a:buSzPct val="100000"/>
              <a:buFont typeface="Calibri" pitchFamily="34" charset="0"/>
              <a:buChar char="&gt;"/>
              <a:defRPr sz="1200" kern="1200">
                <a:solidFill>
                  <a:schemeClr val="tx1"/>
                </a:solidFill>
                <a:latin typeface="Calibri" pitchFamily="34" charset="0"/>
                <a:ea typeface="MS PGothic" panose="020B0600070205080204" pitchFamily="34" charset="-128"/>
                <a:cs typeface="Calibri" pitchFamily="34" charset="0"/>
              </a:defRPr>
            </a:lvl4pPr>
            <a:lvl5pPr marL="1143000" indent="-228600" algn="l" rtl="0" eaLnBrk="0" fontAlgn="base" hangingPunct="0">
              <a:lnSpc>
                <a:spcPts val="1400"/>
              </a:lnSpc>
              <a:spcBef>
                <a:spcPts val="600"/>
              </a:spcBef>
              <a:spcAft>
                <a:spcPct val="0"/>
              </a:spcAft>
              <a:buClr>
                <a:schemeClr val="accent4"/>
              </a:buClr>
              <a:buSzPct val="125000"/>
              <a:buFont typeface="Syntax LT Std" pitchFamily="34" charset="0"/>
              <a:buChar char="–"/>
              <a:tabLst/>
              <a:defRPr sz="1200" kern="1200">
                <a:solidFill>
                  <a:schemeClr val="tx1"/>
                </a:solidFill>
                <a:latin typeface="Calibri" pitchFamily="34" charset="0"/>
                <a:ea typeface="MS PGothic" panose="020B0600070205080204" pitchFamily="34" charset="-128"/>
                <a:cs typeface="Calibri"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285750" indent="-285750">
              <a:buClr>
                <a:schemeClr val="accent1"/>
              </a:buClr>
              <a:buSzPct val="100000"/>
              <a:buFont typeface="Arial" panose="020B0604020202020204" pitchFamily="34" charset="0"/>
              <a:buChar char="•"/>
            </a:pPr>
            <a:r>
              <a:rPr lang="en-US" b="0" dirty="0">
                <a:latin typeface="+mn-lt"/>
              </a:rPr>
              <a:t>Tax exemption from 501(c)(3)</a:t>
            </a:r>
          </a:p>
          <a:p>
            <a:pPr marL="285750" indent="-285750">
              <a:buClr>
                <a:schemeClr val="accent1"/>
              </a:buClr>
              <a:buSzPct val="100000"/>
              <a:buFont typeface="Arial" panose="020B0604020202020204" pitchFamily="34" charset="0"/>
              <a:buChar char="•"/>
            </a:pPr>
            <a:r>
              <a:rPr lang="en-US" b="0" dirty="0">
                <a:latin typeface="+mn-lt"/>
              </a:rPr>
              <a:t>Blended financing (state grants, financial assistance)</a:t>
            </a:r>
          </a:p>
          <a:p>
            <a:pPr marL="285750" indent="-285750">
              <a:buClr>
                <a:schemeClr val="accent1"/>
              </a:buClr>
              <a:buSzPct val="100000"/>
              <a:buFont typeface="Arial" panose="020B0604020202020204" pitchFamily="34" charset="0"/>
              <a:buChar char="•"/>
            </a:pPr>
            <a:r>
              <a:rPr lang="en-US" b="0" dirty="0">
                <a:latin typeface="+mn-lt"/>
              </a:rPr>
              <a:t>Lower hurdle rate than commercial investment</a:t>
            </a:r>
          </a:p>
        </p:txBody>
      </p:sp>
      <p:sp>
        <p:nvSpPr>
          <p:cNvPr id="8" name="Pentagon 7">
            <a:extLst>
              <a:ext uri="{FF2B5EF4-FFF2-40B4-BE49-F238E27FC236}">
                <a16:creationId xmlns:a16="http://schemas.microsoft.com/office/drawing/2014/main" id="{88DD55DC-4C00-5F4B-AF8B-4A37E0D453EB}"/>
              </a:ext>
            </a:extLst>
          </p:cNvPr>
          <p:cNvSpPr/>
          <p:nvPr/>
        </p:nvSpPr>
        <p:spPr>
          <a:xfrm>
            <a:off x="457200" y="1143000"/>
            <a:ext cx="1828800" cy="9144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Track Record</a:t>
            </a:r>
          </a:p>
        </p:txBody>
      </p:sp>
      <p:sp>
        <p:nvSpPr>
          <p:cNvPr id="10" name="Pentagon 9">
            <a:extLst>
              <a:ext uri="{FF2B5EF4-FFF2-40B4-BE49-F238E27FC236}">
                <a16:creationId xmlns:a16="http://schemas.microsoft.com/office/drawing/2014/main" id="{5115AF03-9BDF-B140-B4C7-0A38CBCDCD73}"/>
              </a:ext>
            </a:extLst>
          </p:cNvPr>
          <p:cNvSpPr/>
          <p:nvPr/>
        </p:nvSpPr>
        <p:spPr>
          <a:xfrm>
            <a:off x="457200" y="2590800"/>
            <a:ext cx="1828800" cy="9144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Close relationship to unserved</a:t>
            </a:r>
          </a:p>
        </p:txBody>
      </p:sp>
      <p:sp>
        <p:nvSpPr>
          <p:cNvPr id="11" name="Pentagon 10">
            <a:extLst>
              <a:ext uri="{FF2B5EF4-FFF2-40B4-BE49-F238E27FC236}">
                <a16:creationId xmlns:a16="http://schemas.microsoft.com/office/drawing/2014/main" id="{9EE4D73D-D4E3-ED4F-A009-074D26217CC3}"/>
              </a:ext>
            </a:extLst>
          </p:cNvPr>
          <p:cNvSpPr/>
          <p:nvPr/>
        </p:nvSpPr>
        <p:spPr>
          <a:xfrm>
            <a:off x="457200" y="3810000"/>
            <a:ext cx="1828800" cy="9144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Favorable deployment conditions</a:t>
            </a:r>
          </a:p>
        </p:txBody>
      </p:sp>
      <p:sp>
        <p:nvSpPr>
          <p:cNvPr id="12" name="Pentagon 11">
            <a:extLst>
              <a:ext uri="{FF2B5EF4-FFF2-40B4-BE49-F238E27FC236}">
                <a16:creationId xmlns:a16="http://schemas.microsoft.com/office/drawing/2014/main" id="{3BA10148-615F-B245-AC5D-871AB3AE6BB6}"/>
              </a:ext>
            </a:extLst>
          </p:cNvPr>
          <p:cNvSpPr/>
          <p:nvPr/>
        </p:nvSpPr>
        <p:spPr>
          <a:xfrm>
            <a:off x="457200" y="4953000"/>
            <a:ext cx="1828800" cy="91440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Advantageous investment conditions</a:t>
            </a:r>
          </a:p>
        </p:txBody>
      </p:sp>
    </p:spTree>
    <p:extLst>
      <p:ext uri="{BB962C8B-B14F-4D97-AF65-F5344CB8AC3E}">
        <p14:creationId xmlns:p14="http://schemas.microsoft.com/office/powerpoint/2010/main" val="16662762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Placeholder 7">
            <a:extLst>
              <a:ext uri="{FF2B5EF4-FFF2-40B4-BE49-F238E27FC236}">
                <a16:creationId xmlns:a16="http://schemas.microsoft.com/office/drawing/2014/main" id="{B64C12A1-44E1-FB4F-9A65-76DD76E7AFF8}"/>
              </a:ext>
            </a:extLst>
          </p:cNvPr>
          <p:cNvSpPr>
            <a:spLocks noGrp="1"/>
          </p:cNvSpPr>
          <p:nvPr>
            <p:ph type="body" idx="1"/>
          </p:nvPr>
        </p:nvSpPr>
        <p:spPr/>
        <p:txBody>
          <a:bodyPr/>
          <a:lstStyle/>
          <a:p>
            <a:pPr eaLnBrk="1" hangingPunct="1"/>
            <a:r>
              <a:rPr lang="es-AR" altLang="en-US" dirty="0">
                <a:solidFill>
                  <a:schemeClr val="bg1"/>
                </a:solidFill>
              </a:rPr>
              <a:t>For more information please contact:</a:t>
            </a:r>
            <a:br>
              <a:rPr lang="en-US" altLang="en-US" b="1" dirty="0">
                <a:solidFill>
                  <a:schemeClr val="bg1"/>
                </a:solidFill>
              </a:rPr>
            </a:br>
            <a:br>
              <a:rPr lang="en-US" altLang="en-US" dirty="0">
                <a:solidFill>
                  <a:schemeClr val="bg1"/>
                </a:solidFill>
              </a:rPr>
            </a:br>
            <a:r>
              <a:rPr lang="en-US" altLang="en-US" dirty="0">
                <a:solidFill>
                  <a:schemeClr val="bg1"/>
                </a:solidFill>
              </a:rPr>
              <a:t>Raul Katz, raul.katz@teleadvs.com, +1  (845) 868-1653</a:t>
            </a:r>
          </a:p>
          <a:p>
            <a:pPr eaLnBrk="1" hangingPunct="1"/>
            <a:r>
              <a:rPr lang="en-US" altLang="en-US" dirty="0">
                <a:solidFill>
                  <a:schemeClr val="bg1"/>
                </a:solidFill>
              </a:rPr>
              <a:t>Telecom Advisory Services LLC</a:t>
            </a:r>
            <a:br>
              <a:rPr lang="en-US" altLang="en-US" dirty="0">
                <a:solidFill>
                  <a:schemeClr val="bg1"/>
                </a:solidFill>
              </a:rPr>
            </a:br>
            <a:r>
              <a:rPr lang="en-US" altLang="en-US" dirty="0">
                <a:solidFill>
                  <a:schemeClr val="bg1"/>
                </a:solidFill>
              </a:rPr>
              <a:t>139 West 82</a:t>
            </a:r>
            <a:r>
              <a:rPr lang="en-US" altLang="en-US" baseline="30000" dirty="0">
                <a:solidFill>
                  <a:schemeClr val="bg1"/>
                </a:solidFill>
              </a:rPr>
              <a:t>nd</a:t>
            </a:r>
            <a:r>
              <a:rPr lang="en-US" altLang="en-US" dirty="0">
                <a:solidFill>
                  <a:schemeClr val="bg1"/>
                </a:solidFill>
              </a:rPr>
              <a:t> Street, Suite 6D</a:t>
            </a:r>
            <a:br>
              <a:rPr lang="en-US" altLang="en-US" dirty="0">
                <a:solidFill>
                  <a:schemeClr val="bg1"/>
                </a:solidFill>
              </a:rPr>
            </a:br>
            <a:r>
              <a:rPr lang="en-US" altLang="en-US" dirty="0">
                <a:solidFill>
                  <a:schemeClr val="bg1"/>
                </a:solidFill>
              </a:rPr>
              <a:t>New York, New York 10024 USA</a:t>
            </a:r>
          </a:p>
          <a:p>
            <a:pPr eaLnBrk="1" hangingPunct="1"/>
            <a:endParaRPr lang="en-US" altLang="en-US" dirty="0">
              <a:solidFill>
                <a:schemeClr val="bg1"/>
              </a:solidFill>
            </a:endParaRPr>
          </a:p>
        </p:txBody>
      </p:sp>
      <p:sp>
        <p:nvSpPr>
          <p:cNvPr id="45058" name="Title 6">
            <a:extLst>
              <a:ext uri="{FF2B5EF4-FFF2-40B4-BE49-F238E27FC236}">
                <a16:creationId xmlns:a16="http://schemas.microsoft.com/office/drawing/2014/main" id="{45AE1056-0C4F-E143-8620-07F632A6F4A8}"/>
              </a:ext>
            </a:extLst>
          </p:cNvPr>
          <p:cNvSpPr>
            <a:spLocks noGrp="1" noChangeArrowheads="1"/>
          </p:cNvSpPr>
          <p:nvPr>
            <p:ph type="title"/>
          </p:nvPr>
        </p:nvSpPr>
        <p:spPr bwMode="auto"/>
        <p:txBody>
          <a:bodyPr wrap="square" numCol="1" compatLnSpc="1">
            <a:prstTxWarp prst="textNoShape">
              <a:avLst/>
            </a:prstTxWarp>
          </a:bodyPr>
          <a:lstStyle/>
          <a:p>
            <a:pPr eaLnBrk="1" hangingPunct="1"/>
            <a:r>
              <a:rPr lang="en-US" altLang="en-US" cap="none" dirty="0"/>
              <a:t>TELECOM ADVISORY SERVICES, LLC</a:t>
            </a:r>
            <a:br>
              <a:rPr lang="en-US" altLang="en-US" cap="none" dirty="0"/>
            </a:br>
            <a:endParaRPr lang="en-US" altLang="en-US" sz="1600" cap="non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038075E-11C0-C440-ABA7-4E6DC4333486}"/>
              </a:ext>
            </a:extLst>
          </p:cNvPr>
          <p:cNvSpPr/>
          <p:nvPr/>
        </p:nvSpPr>
        <p:spPr>
          <a:xfrm>
            <a:off x="1295400" y="4267200"/>
            <a:ext cx="6705600" cy="1981200"/>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 name="Title 1">
            <a:extLst>
              <a:ext uri="{FF2B5EF4-FFF2-40B4-BE49-F238E27FC236}">
                <a16:creationId xmlns:a16="http://schemas.microsoft.com/office/drawing/2014/main" id="{7EF872DE-C52C-AA49-9F4A-1EADB99DE1E2}"/>
              </a:ext>
            </a:extLst>
          </p:cNvPr>
          <p:cNvSpPr>
            <a:spLocks noGrp="1"/>
          </p:cNvSpPr>
          <p:nvPr>
            <p:ph type="title"/>
          </p:nvPr>
        </p:nvSpPr>
        <p:spPr>
          <a:xfrm>
            <a:off x="457200" y="303993"/>
            <a:ext cx="8229600" cy="381807"/>
          </a:xfrm>
        </p:spPr>
        <p:txBody>
          <a:bodyPr/>
          <a:lstStyle/>
          <a:p>
            <a:pPr algn="ctr"/>
            <a:r>
              <a:rPr lang="en-US" cap="none" dirty="0">
                <a:solidFill>
                  <a:schemeClr val="accent2"/>
                </a:solidFill>
              </a:rPr>
              <a:t>PURPOSE OF STUDY: </a:t>
            </a:r>
            <a:br>
              <a:rPr lang="en-US" cap="none" dirty="0"/>
            </a:br>
            <a:r>
              <a:rPr lang="en-US" cap="none" dirty="0"/>
              <a:t>ASSESS THE ECONOMIC AND SOCIAL VALUE OF EXTENDING THE CURRENT LICENSING REGIME</a:t>
            </a:r>
            <a:endParaRPr lang="es-ES_tradnl" cap="none" dirty="0"/>
          </a:p>
        </p:txBody>
      </p:sp>
      <p:sp>
        <p:nvSpPr>
          <p:cNvPr id="3" name="Content Placeholder 2">
            <a:extLst>
              <a:ext uri="{FF2B5EF4-FFF2-40B4-BE49-F238E27FC236}">
                <a16:creationId xmlns:a16="http://schemas.microsoft.com/office/drawing/2014/main" id="{6D622E68-5686-F34E-93FD-4076977DA874}"/>
              </a:ext>
            </a:extLst>
          </p:cNvPr>
          <p:cNvSpPr>
            <a:spLocks noGrp="1"/>
          </p:cNvSpPr>
          <p:nvPr>
            <p:ph idx="1"/>
          </p:nvPr>
        </p:nvSpPr>
        <p:spPr>
          <a:xfrm>
            <a:off x="573024" y="1066800"/>
            <a:ext cx="8226552" cy="5638800"/>
          </a:xfrm>
        </p:spPr>
        <p:txBody>
          <a:bodyPr/>
          <a:lstStyle/>
          <a:p>
            <a:pPr marL="285750" indent="-285750">
              <a:lnSpc>
                <a:spcPct val="100000"/>
              </a:lnSpc>
              <a:buClr>
                <a:schemeClr val="accent1"/>
              </a:buClr>
              <a:buSzPct val="100000"/>
              <a:buFont typeface="Wingdings" pitchFamily="2" charset="2"/>
              <a:buChar char="§"/>
            </a:pPr>
            <a:r>
              <a:rPr lang="en-US" sz="1800" b="0" dirty="0">
                <a:latin typeface="+mn-lt"/>
              </a:rPr>
              <a:t>The FCC is considering various proposals for licensing the remaining 4,000 EBS licenses (“EBS white space”)</a:t>
            </a:r>
          </a:p>
          <a:p>
            <a:pPr marL="285750" indent="-285750">
              <a:lnSpc>
                <a:spcPct val="100000"/>
              </a:lnSpc>
              <a:buClr>
                <a:schemeClr val="accent1"/>
              </a:buClr>
              <a:buSzPct val="100000"/>
              <a:buFont typeface="Wingdings" pitchFamily="2" charset="2"/>
              <a:buChar char="§"/>
            </a:pPr>
            <a:r>
              <a:rPr lang="en-US" sz="1800" b="0" dirty="0">
                <a:latin typeface="+mn-lt"/>
              </a:rPr>
              <a:t>This study considers two alternative approaches for assigning licenses:</a:t>
            </a:r>
          </a:p>
          <a:p>
            <a:pPr marL="741362" lvl="1" indent="-285750">
              <a:lnSpc>
                <a:spcPct val="100000"/>
              </a:lnSpc>
            </a:pPr>
            <a:r>
              <a:rPr lang="en-US" sz="1600" b="0" dirty="0">
                <a:latin typeface="+mn-lt"/>
              </a:rPr>
              <a:t>A baseline proposal would </a:t>
            </a:r>
            <a:r>
              <a:rPr lang="en-US" sz="1600" b="1" dirty="0">
                <a:latin typeface="+mn-lt"/>
              </a:rPr>
              <a:t>assign the remaining licenses to educational organizations and/or tribal nations</a:t>
            </a:r>
            <a:r>
              <a:rPr lang="en-US" sz="1600" b="0" dirty="0">
                <a:latin typeface="+mn-lt"/>
              </a:rPr>
              <a:t>, as it was done before (albeit with some modifications) </a:t>
            </a:r>
          </a:p>
          <a:p>
            <a:pPr marL="741362" lvl="1" indent="-285750">
              <a:lnSpc>
                <a:spcPct val="100000"/>
              </a:lnSpc>
            </a:pPr>
            <a:r>
              <a:rPr lang="en-US" sz="1600" b="0" dirty="0">
                <a:latin typeface="+mn-lt"/>
              </a:rPr>
              <a:t>As an alternative, others propose that remaining EBS white space be </a:t>
            </a:r>
            <a:r>
              <a:rPr lang="en-US" sz="1600" b="1" dirty="0">
                <a:latin typeface="+mn-lt"/>
              </a:rPr>
              <a:t>auctioned to commercial providers </a:t>
            </a:r>
            <a:r>
              <a:rPr lang="en-US" sz="1600" dirty="0">
                <a:latin typeface="+mn-lt"/>
              </a:rPr>
              <a:t>while</a:t>
            </a:r>
            <a:r>
              <a:rPr lang="en-US" sz="1600" b="1" dirty="0">
                <a:latin typeface="+mn-lt"/>
              </a:rPr>
              <a:t> </a:t>
            </a:r>
            <a:r>
              <a:rPr lang="en-US" sz="1600" dirty="0">
                <a:latin typeface="+mn-lt"/>
              </a:rPr>
              <a:t>simultaneously eliminating</a:t>
            </a:r>
            <a:r>
              <a:rPr lang="en-US" sz="1600" b="0" dirty="0">
                <a:latin typeface="+mn-lt"/>
              </a:rPr>
              <a:t> all requirements that this spectrum is used for educational purposes</a:t>
            </a:r>
          </a:p>
          <a:p>
            <a:pPr marL="285750" indent="-285750">
              <a:lnSpc>
                <a:spcPct val="100000"/>
              </a:lnSpc>
              <a:buClr>
                <a:schemeClr val="accent1"/>
              </a:buClr>
              <a:buSzPct val="100000"/>
              <a:buFont typeface="Wingdings" pitchFamily="2" charset="2"/>
              <a:buChar char="§"/>
            </a:pPr>
            <a:r>
              <a:rPr lang="en-US" sz="1800" b="0" dirty="0">
                <a:latin typeface="+mn-lt"/>
              </a:rPr>
              <a:t>The FCC also recommends that current EBS licensees be allowed to sell their licenses to commercial operators</a:t>
            </a:r>
          </a:p>
          <a:p>
            <a:pPr marL="0" indent="0">
              <a:lnSpc>
                <a:spcPct val="100000"/>
              </a:lnSpc>
              <a:buClr>
                <a:schemeClr val="accent1"/>
              </a:buClr>
              <a:buSzPct val="100000"/>
            </a:pPr>
            <a:endParaRPr lang="es-ES_tradnl" dirty="0"/>
          </a:p>
        </p:txBody>
      </p:sp>
      <p:sp>
        <p:nvSpPr>
          <p:cNvPr id="4" name="TextBox 3">
            <a:extLst>
              <a:ext uri="{FF2B5EF4-FFF2-40B4-BE49-F238E27FC236}">
                <a16:creationId xmlns:a16="http://schemas.microsoft.com/office/drawing/2014/main" id="{EB0753E0-14A4-474C-8AC8-F52FC9182E60}"/>
              </a:ext>
            </a:extLst>
          </p:cNvPr>
          <p:cNvSpPr txBox="1"/>
          <p:nvPr/>
        </p:nvSpPr>
        <p:spPr>
          <a:xfrm>
            <a:off x="3396314" y="4355068"/>
            <a:ext cx="2394886" cy="369332"/>
          </a:xfrm>
          <a:prstGeom prst="rect">
            <a:avLst/>
          </a:prstGeom>
          <a:noFill/>
        </p:spPr>
        <p:txBody>
          <a:bodyPr wrap="none" rtlCol="0">
            <a:spAutoFit/>
          </a:bodyPr>
          <a:lstStyle/>
          <a:p>
            <a:r>
              <a:rPr lang="es-ES_tradnl" b="1" dirty="0">
                <a:solidFill>
                  <a:schemeClr val="bg1"/>
                </a:solidFill>
              </a:rPr>
              <a:t>KEY STUDY ISSUES</a:t>
            </a:r>
          </a:p>
        </p:txBody>
      </p:sp>
      <p:sp>
        <p:nvSpPr>
          <p:cNvPr id="5" name="TextBox 4">
            <a:extLst>
              <a:ext uri="{FF2B5EF4-FFF2-40B4-BE49-F238E27FC236}">
                <a16:creationId xmlns:a16="http://schemas.microsoft.com/office/drawing/2014/main" id="{D9C7D906-1E1A-904A-99F9-E6492CA2E8C0}"/>
              </a:ext>
            </a:extLst>
          </p:cNvPr>
          <p:cNvSpPr txBox="1"/>
          <p:nvPr/>
        </p:nvSpPr>
        <p:spPr>
          <a:xfrm>
            <a:off x="1371600" y="4772561"/>
            <a:ext cx="6781800" cy="1323439"/>
          </a:xfrm>
          <a:prstGeom prst="rect">
            <a:avLst/>
          </a:prstGeom>
          <a:noFill/>
        </p:spPr>
        <p:txBody>
          <a:bodyPr wrap="square" rtlCol="0">
            <a:spAutoFit/>
          </a:bodyPr>
          <a:lstStyle/>
          <a:p>
            <a:pPr marL="285750" indent="-285750">
              <a:buFont typeface="Arial" panose="020B0604020202020204" pitchFamily="34" charset="0"/>
              <a:buChar char="•"/>
            </a:pPr>
            <a:r>
              <a:rPr lang="en-US" sz="2000" dirty="0">
                <a:solidFill>
                  <a:schemeClr val="bg1"/>
                </a:solidFill>
                <a:latin typeface="+mn-lt"/>
              </a:rPr>
              <a:t>What is the economic and social value of extending the current EBS licensing regime to educational institutions/tribes?</a:t>
            </a:r>
          </a:p>
          <a:p>
            <a:pPr marL="285750" indent="-285750">
              <a:buFont typeface="Arial" panose="020B0604020202020204" pitchFamily="34" charset="0"/>
              <a:buChar char="•"/>
            </a:pPr>
            <a:r>
              <a:rPr lang="en-US" sz="2000" dirty="0">
                <a:solidFill>
                  <a:schemeClr val="bg1"/>
                </a:solidFill>
                <a:latin typeface="+mn-lt"/>
              </a:rPr>
              <a:t>What comparable value would be generated if the licenses are auctioned to commercial operators instead? </a:t>
            </a:r>
          </a:p>
        </p:txBody>
      </p:sp>
    </p:spTree>
    <p:extLst>
      <p:ext uri="{BB962C8B-B14F-4D97-AF65-F5344CB8AC3E}">
        <p14:creationId xmlns:p14="http://schemas.microsoft.com/office/powerpoint/2010/main" val="22169446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D1801-404C-8246-9E9E-C5995F61280B}"/>
              </a:ext>
            </a:extLst>
          </p:cNvPr>
          <p:cNvSpPr>
            <a:spLocks noGrp="1"/>
          </p:cNvSpPr>
          <p:nvPr>
            <p:ph type="title"/>
          </p:nvPr>
        </p:nvSpPr>
        <p:spPr/>
        <p:txBody>
          <a:bodyPr/>
          <a:lstStyle/>
          <a:p>
            <a:pPr algn="ctr"/>
            <a:r>
              <a:rPr lang="en-US" cap="none" dirty="0"/>
              <a:t>EBS LICENSEES OFFER WIRELESS BROADBAND SERVICE TODAY THROUGH SELF-DEPLOYED NETWORKS OR LEASING SPECTRUM TO WIRELESS OPERATORS</a:t>
            </a:r>
          </a:p>
        </p:txBody>
      </p:sp>
      <p:sp>
        <p:nvSpPr>
          <p:cNvPr id="4" name="TextBox 3">
            <a:extLst>
              <a:ext uri="{FF2B5EF4-FFF2-40B4-BE49-F238E27FC236}">
                <a16:creationId xmlns:a16="http://schemas.microsoft.com/office/drawing/2014/main" id="{9F503FF3-0AA2-E142-8D75-0ED0781D8A8B}"/>
              </a:ext>
            </a:extLst>
          </p:cNvPr>
          <p:cNvSpPr txBox="1"/>
          <p:nvPr/>
        </p:nvSpPr>
        <p:spPr>
          <a:xfrm>
            <a:off x="3733800" y="4041577"/>
            <a:ext cx="1371600" cy="738664"/>
          </a:xfrm>
          <a:prstGeom prst="rect">
            <a:avLst/>
          </a:prstGeom>
          <a:noFill/>
          <a:ln>
            <a:solidFill>
              <a:schemeClr val="tx1"/>
            </a:solidFill>
          </a:ln>
        </p:spPr>
        <p:txBody>
          <a:bodyPr wrap="square" rtlCol="0">
            <a:spAutoFit/>
          </a:bodyPr>
          <a:lstStyle/>
          <a:p>
            <a:pPr algn="ctr"/>
            <a:r>
              <a:rPr lang="en-US" sz="1400" dirty="0"/>
              <a:t>License lessor non profit aggregator</a:t>
            </a:r>
          </a:p>
        </p:txBody>
      </p:sp>
      <p:sp>
        <p:nvSpPr>
          <p:cNvPr id="5" name="TextBox 4">
            <a:extLst>
              <a:ext uri="{FF2B5EF4-FFF2-40B4-BE49-F238E27FC236}">
                <a16:creationId xmlns:a16="http://schemas.microsoft.com/office/drawing/2014/main" id="{69439DD0-E2A4-EC4A-9E5F-F4709D7D5CDA}"/>
              </a:ext>
            </a:extLst>
          </p:cNvPr>
          <p:cNvSpPr txBox="1"/>
          <p:nvPr/>
        </p:nvSpPr>
        <p:spPr>
          <a:xfrm>
            <a:off x="1981200" y="1450777"/>
            <a:ext cx="1369285" cy="738664"/>
          </a:xfrm>
          <a:prstGeom prst="rect">
            <a:avLst/>
          </a:prstGeom>
          <a:noFill/>
          <a:ln>
            <a:solidFill>
              <a:schemeClr val="tx1"/>
            </a:solidFill>
          </a:ln>
        </p:spPr>
        <p:txBody>
          <a:bodyPr wrap="square" rtlCol="0">
            <a:spAutoFit/>
          </a:bodyPr>
          <a:lstStyle/>
          <a:p>
            <a:pPr algn="ctr"/>
            <a:r>
              <a:rPr lang="en-US" sz="1400" dirty="0"/>
              <a:t>Infrastructure-based EBS operator</a:t>
            </a:r>
          </a:p>
        </p:txBody>
      </p:sp>
      <p:sp>
        <p:nvSpPr>
          <p:cNvPr id="6" name="TextBox 5">
            <a:extLst>
              <a:ext uri="{FF2B5EF4-FFF2-40B4-BE49-F238E27FC236}">
                <a16:creationId xmlns:a16="http://schemas.microsoft.com/office/drawing/2014/main" id="{2F848FA2-7F2C-A340-9B06-D940221D4B30}"/>
              </a:ext>
            </a:extLst>
          </p:cNvPr>
          <p:cNvSpPr txBox="1"/>
          <p:nvPr/>
        </p:nvSpPr>
        <p:spPr>
          <a:xfrm>
            <a:off x="7393716" y="1447800"/>
            <a:ext cx="1212190" cy="307777"/>
          </a:xfrm>
          <a:prstGeom prst="rect">
            <a:avLst/>
          </a:prstGeom>
          <a:noFill/>
          <a:ln>
            <a:solidFill>
              <a:schemeClr val="tx1"/>
            </a:solidFill>
          </a:ln>
        </p:spPr>
        <p:txBody>
          <a:bodyPr wrap="square" rtlCol="0">
            <a:spAutoFit/>
          </a:bodyPr>
          <a:lstStyle/>
          <a:p>
            <a:pPr algn="ctr"/>
            <a:r>
              <a:rPr lang="en-US" sz="1400" dirty="0"/>
              <a:t>Students</a:t>
            </a:r>
          </a:p>
        </p:txBody>
      </p:sp>
      <p:sp>
        <p:nvSpPr>
          <p:cNvPr id="7" name="TextBox 6">
            <a:extLst>
              <a:ext uri="{FF2B5EF4-FFF2-40B4-BE49-F238E27FC236}">
                <a16:creationId xmlns:a16="http://schemas.microsoft.com/office/drawing/2014/main" id="{1BE69EDF-3329-D24D-86A8-7A590B5D3C54}"/>
              </a:ext>
            </a:extLst>
          </p:cNvPr>
          <p:cNvSpPr txBox="1"/>
          <p:nvPr/>
        </p:nvSpPr>
        <p:spPr>
          <a:xfrm>
            <a:off x="7391400" y="2743200"/>
            <a:ext cx="1212190" cy="307777"/>
          </a:xfrm>
          <a:prstGeom prst="rect">
            <a:avLst/>
          </a:prstGeom>
          <a:noFill/>
          <a:ln>
            <a:solidFill>
              <a:schemeClr val="tx1"/>
            </a:solidFill>
          </a:ln>
        </p:spPr>
        <p:txBody>
          <a:bodyPr wrap="square" rtlCol="0">
            <a:spAutoFit/>
          </a:bodyPr>
          <a:lstStyle/>
          <a:p>
            <a:pPr algn="ctr"/>
            <a:r>
              <a:rPr lang="en-US" sz="1400" dirty="0"/>
              <a:t>Teachers</a:t>
            </a:r>
          </a:p>
        </p:txBody>
      </p:sp>
      <p:sp>
        <p:nvSpPr>
          <p:cNvPr id="8" name="TextBox 7">
            <a:extLst>
              <a:ext uri="{FF2B5EF4-FFF2-40B4-BE49-F238E27FC236}">
                <a16:creationId xmlns:a16="http://schemas.microsoft.com/office/drawing/2014/main" id="{4E8C2381-BAA8-1743-A20A-147C23D3D82F}"/>
              </a:ext>
            </a:extLst>
          </p:cNvPr>
          <p:cNvSpPr txBox="1"/>
          <p:nvPr/>
        </p:nvSpPr>
        <p:spPr>
          <a:xfrm>
            <a:off x="7391400" y="5638800"/>
            <a:ext cx="1251750" cy="307777"/>
          </a:xfrm>
          <a:prstGeom prst="rect">
            <a:avLst/>
          </a:prstGeom>
          <a:noFill/>
          <a:ln>
            <a:solidFill>
              <a:schemeClr val="tx1"/>
            </a:solidFill>
          </a:ln>
        </p:spPr>
        <p:txBody>
          <a:bodyPr wrap="square" rtlCol="0">
            <a:spAutoFit/>
          </a:bodyPr>
          <a:lstStyle/>
          <a:p>
            <a:pPr algn="ctr"/>
            <a:r>
              <a:rPr lang="en-US" sz="1400" dirty="0"/>
              <a:t>Communities</a:t>
            </a:r>
          </a:p>
        </p:txBody>
      </p:sp>
      <p:sp>
        <p:nvSpPr>
          <p:cNvPr id="9" name="TextBox 8">
            <a:extLst>
              <a:ext uri="{FF2B5EF4-FFF2-40B4-BE49-F238E27FC236}">
                <a16:creationId xmlns:a16="http://schemas.microsoft.com/office/drawing/2014/main" id="{71C9C9E8-B943-D74C-B08F-C8D21B307B2F}"/>
              </a:ext>
            </a:extLst>
          </p:cNvPr>
          <p:cNvSpPr txBox="1"/>
          <p:nvPr/>
        </p:nvSpPr>
        <p:spPr>
          <a:xfrm>
            <a:off x="5486400" y="3889177"/>
            <a:ext cx="1371600" cy="738664"/>
          </a:xfrm>
          <a:prstGeom prst="rect">
            <a:avLst/>
          </a:prstGeom>
          <a:noFill/>
          <a:ln>
            <a:solidFill>
              <a:schemeClr val="tx1"/>
            </a:solidFill>
          </a:ln>
        </p:spPr>
        <p:txBody>
          <a:bodyPr wrap="square" rtlCol="0">
            <a:spAutoFit/>
          </a:bodyPr>
          <a:lstStyle/>
          <a:p>
            <a:pPr algn="ctr"/>
            <a:r>
              <a:rPr lang="en-US" sz="1400" dirty="0"/>
              <a:t>Institutional License Reseller</a:t>
            </a:r>
          </a:p>
        </p:txBody>
      </p:sp>
      <p:sp>
        <p:nvSpPr>
          <p:cNvPr id="10" name="TextBox 9">
            <a:extLst>
              <a:ext uri="{FF2B5EF4-FFF2-40B4-BE49-F238E27FC236}">
                <a16:creationId xmlns:a16="http://schemas.microsoft.com/office/drawing/2014/main" id="{0A05B4A1-52E3-1A46-976A-57E77BC3D940}"/>
              </a:ext>
            </a:extLst>
          </p:cNvPr>
          <p:cNvSpPr txBox="1"/>
          <p:nvPr/>
        </p:nvSpPr>
        <p:spPr>
          <a:xfrm>
            <a:off x="1828800" y="5423357"/>
            <a:ext cx="1369285" cy="523220"/>
          </a:xfrm>
          <a:prstGeom prst="rect">
            <a:avLst/>
          </a:prstGeom>
          <a:noFill/>
          <a:ln>
            <a:solidFill>
              <a:schemeClr val="tx1"/>
            </a:solidFill>
          </a:ln>
        </p:spPr>
        <p:txBody>
          <a:bodyPr wrap="square" rtlCol="0">
            <a:spAutoFit/>
          </a:bodyPr>
          <a:lstStyle/>
          <a:p>
            <a:pPr algn="ctr"/>
            <a:r>
              <a:rPr lang="en-US" sz="1400" dirty="0"/>
              <a:t>Wireless ISP License lessee</a:t>
            </a:r>
          </a:p>
        </p:txBody>
      </p:sp>
      <p:sp>
        <p:nvSpPr>
          <p:cNvPr id="11" name="TextBox 10">
            <a:extLst>
              <a:ext uri="{FF2B5EF4-FFF2-40B4-BE49-F238E27FC236}">
                <a16:creationId xmlns:a16="http://schemas.microsoft.com/office/drawing/2014/main" id="{C67FFF93-DC9C-1B43-A2A6-306440019683}"/>
              </a:ext>
            </a:extLst>
          </p:cNvPr>
          <p:cNvSpPr txBox="1"/>
          <p:nvPr/>
        </p:nvSpPr>
        <p:spPr>
          <a:xfrm>
            <a:off x="3733800" y="3191590"/>
            <a:ext cx="1371600" cy="307777"/>
          </a:xfrm>
          <a:prstGeom prst="rect">
            <a:avLst/>
          </a:prstGeom>
          <a:noFill/>
          <a:ln>
            <a:solidFill>
              <a:schemeClr val="tx1"/>
            </a:solidFill>
          </a:ln>
        </p:spPr>
        <p:txBody>
          <a:bodyPr wrap="square" rtlCol="0">
            <a:spAutoFit/>
          </a:bodyPr>
          <a:lstStyle/>
          <a:p>
            <a:pPr algn="ctr"/>
            <a:r>
              <a:rPr lang="en-US" sz="1400" dirty="0"/>
              <a:t>License lessor</a:t>
            </a:r>
          </a:p>
        </p:txBody>
      </p:sp>
      <p:cxnSp>
        <p:nvCxnSpPr>
          <p:cNvPr id="12" name="Straight Arrow Connector 11">
            <a:extLst>
              <a:ext uri="{FF2B5EF4-FFF2-40B4-BE49-F238E27FC236}">
                <a16:creationId xmlns:a16="http://schemas.microsoft.com/office/drawing/2014/main" id="{ED461FB1-6328-4941-8AB0-A9CC8DA89F10}"/>
              </a:ext>
            </a:extLst>
          </p:cNvPr>
          <p:cNvCxnSpPr>
            <a:cxnSpLocks/>
          </p:cNvCxnSpPr>
          <p:nvPr/>
        </p:nvCxnSpPr>
        <p:spPr>
          <a:xfrm>
            <a:off x="1440790" y="3506688"/>
            <a:ext cx="38801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0C3AED3-D5DF-4D43-B141-0F649256F527}"/>
              </a:ext>
            </a:extLst>
          </p:cNvPr>
          <p:cNvCxnSpPr>
            <a:cxnSpLocks/>
          </p:cNvCxnSpPr>
          <p:nvPr/>
        </p:nvCxnSpPr>
        <p:spPr>
          <a:xfrm>
            <a:off x="3198085" y="4270177"/>
            <a:ext cx="535715"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729C2A0-1C20-304B-A990-CA078B96ADDC}"/>
              </a:ext>
            </a:extLst>
          </p:cNvPr>
          <p:cNvCxnSpPr>
            <a:cxnSpLocks/>
            <a:endCxn id="9" idx="1"/>
          </p:cNvCxnSpPr>
          <p:nvPr/>
        </p:nvCxnSpPr>
        <p:spPr>
          <a:xfrm flipV="1">
            <a:off x="5105400" y="4258509"/>
            <a:ext cx="381000" cy="955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18A7152-315E-D046-94DE-D4F1EA901087}"/>
              </a:ext>
            </a:extLst>
          </p:cNvPr>
          <p:cNvCxnSpPr>
            <a:cxnSpLocks/>
          </p:cNvCxnSpPr>
          <p:nvPr/>
        </p:nvCxnSpPr>
        <p:spPr>
          <a:xfrm>
            <a:off x="1600200" y="1831777"/>
            <a:ext cx="0" cy="38531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EC195D89-59E5-DB4A-9267-2BD6E7F0F9B6}"/>
              </a:ext>
            </a:extLst>
          </p:cNvPr>
          <p:cNvCxnSpPr>
            <a:endCxn id="5" idx="1"/>
          </p:cNvCxnSpPr>
          <p:nvPr/>
        </p:nvCxnSpPr>
        <p:spPr>
          <a:xfrm flipV="1">
            <a:off x="1600200" y="1820109"/>
            <a:ext cx="381000" cy="116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B7DEA71-5504-1E43-921F-D64F350A1E52}"/>
              </a:ext>
            </a:extLst>
          </p:cNvPr>
          <p:cNvCxnSpPr>
            <a:cxnSpLocks/>
            <a:endCxn id="10" idx="1"/>
          </p:cNvCxnSpPr>
          <p:nvPr/>
        </p:nvCxnSpPr>
        <p:spPr>
          <a:xfrm>
            <a:off x="1600200" y="5684967"/>
            <a:ext cx="228600"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6418E01-DEE1-9944-9E4E-5A1D9C4B4764}"/>
              </a:ext>
            </a:extLst>
          </p:cNvPr>
          <p:cNvCxnSpPr>
            <a:cxnSpLocks/>
          </p:cNvCxnSpPr>
          <p:nvPr/>
        </p:nvCxnSpPr>
        <p:spPr>
          <a:xfrm flipH="1">
            <a:off x="7160485" y="1603177"/>
            <a:ext cx="2315" cy="418951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0DB370D2-1548-7446-A04A-A1E3F755278F}"/>
              </a:ext>
            </a:extLst>
          </p:cNvPr>
          <p:cNvSpPr txBox="1"/>
          <p:nvPr/>
        </p:nvSpPr>
        <p:spPr>
          <a:xfrm>
            <a:off x="7391400" y="4104621"/>
            <a:ext cx="1212190" cy="307777"/>
          </a:xfrm>
          <a:prstGeom prst="rect">
            <a:avLst/>
          </a:prstGeom>
          <a:noFill/>
          <a:ln>
            <a:solidFill>
              <a:schemeClr val="tx1"/>
            </a:solidFill>
          </a:ln>
        </p:spPr>
        <p:txBody>
          <a:bodyPr wrap="square" rtlCol="0">
            <a:spAutoFit/>
          </a:bodyPr>
          <a:lstStyle/>
          <a:p>
            <a:pPr algn="ctr"/>
            <a:r>
              <a:rPr lang="en-US" sz="1400" dirty="0"/>
              <a:t>Libraries</a:t>
            </a:r>
          </a:p>
        </p:txBody>
      </p:sp>
      <p:cxnSp>
        <p:nvCxnSpPr>
          <p:cNvPr id="20" name="Straight Arrow Connector 19">
            <a:extLst>
              <a:ext uri="{FF2B5EF4-FFF2-40B4-BE49-F238E27FC236}">
                <a16:creationId xmlns:a16="http://schemas.microsoft.com/office/drawing/2014/main" id="{8824EAC6-B5A2-8A47-96AC-DFB9C2DBB9E2}"/>
              </a:ext>
            </a:extLst>
          </p:cNvPr>
          <p:cNvCxnSpPr>
            <a:endCxn id="6" idx="1"/>
          </p:cNvCxnSpPr>
          <p:nvPr/>
        </p:nvCxnSpPr>
        <p:spPr>
          <a:xfrm flipV="1">
            <a:off x="7162800" y="1601689"/>
            <a:ext cx="230916" cy="14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1894C023-2C76-AF48-8A28-2EF44AEC3E50}"/>
              </a:ext>
            </a:extLst>
          </p:cNvPr>
          <p:cNvCxnSpPr/>
          <p:nvPr/>
        </p:nvCxnSpPr>
        <p:spPr>
          <a:xfrm flipV="1">
            <a:off x="7162800" y="2898577"/>
            <a:ext cx="230916" cy="14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A3570E8D-A881-B540-8793-70CD4D3D36A7}"/>
              </a:ext>
            </a:extLst>
          </p:cNvPr>
          <p:cNvCxnSpPr/>
          <p:nvPr/>
        </p:nvCxnSpPr>
        <p:spPr>
          <a:xfrm flipV="1">
            <a:off x="7162800" y="5792689"/>
            <a:ext cx="230916" cy="148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D28EE546-5989-6D43-B874-61892023EB30}"/>
              </a:ext>
            </a:extLst>
          </p:cNvPr>
          <p:cNvCxnSpPr>
            <a:stCxn id="9" idx="3"/>
            <a:endCxn id="19" idx="1"/>
          </p:cNvCxnSpPr>
          <p:nvPr/>
        </p:nvCxnSpPr>
        <p:spPr>
          <a:xfrm>
            <a:off x="6858000" y="4258509"/>
            <a:ext cx="533400"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038E9AFF-D34A-E146-9160-D62099B906E6}"/>
              </a:ext>
            </a:extLst>
          </p:cNvPr>
          <p:cNvCxnSpPr>
            <a:stCxn id="11" idx="3"/>
          </p:cNvCxnSpPr>
          <p:nvPr/>
        </p:nvCxnSpPr>
        <p:spPr>
          <a:xfrm flipV="1">
            <a:off x="5105400" y="3345478"/>
            <a:ext cx="2057400"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3713265-8F08-8344-AE31-D7995C290579}"/>
              </a:ext>
            </a:extLst>
          </p:cNvPr>
          <p:cNvCxnSpPr>
            <a:stCxn id="5" idx="3"/>
          </p:cNvCxnSpPr>
          <p:nvPr/>
        </p:nvCxnSpPr>
        <p:spPr>
          <a:xfrm>
            <a:off x="3350485" y="1820109"/>
            <a:ext cx="3812315" cy="116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91BFB977-D7CC-CB4D-8E5A-3F1CF8BAC2FF}"/>
              </a:ext>
            </a:extLst>
          </p:cNvPr>
          <p:cNvCxnSpPr>
            <a:cxnSpLocks/>
            <a:stCxn id="28" idx="3"/>
          </p:cNvCxnSpPr>
          <p:nvPr/>
        </p:nvCxnSpPr>
        <p:spPr>
          <a:xfrm>
            <a:off x="5105400" y="5684968"/>
            <a:ext cx="2055085"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70EA042C-F80B-EF45-A16D-B37B58932BA1}"/>
              </a:ext>
            </a:extLst>
          </p:cNvPr>
          <p:cNvSpPr txBox="1"/>
          <p:nvPr/>
        </p:nvSpPr>
        <p:spPr>
          <a:xfrm>
            <a:off x="1981200" y="4422577"/>
            <a:ext cx="709168" cy="276999"/>
          </a:xfrm>
          <a:prstGeom prst="rect">
            <a:avLst/>
          </a:prstGeom>
          <a:noFill/>
        </p:spPr>
        <p:txBody>
          <a:bodyPr wrap="none" rtlCol="0">
            <a:spAutoFit/>
          </a:bodyPr>
          <a:lstStyle/>
          <a:p>
            <a:pPr marL="122238" indent="-122238">
              <a:buFont typeface="Arial" panose="020B0604020202020204" pitchFamily="34" charset="0"/>
              <a:buChar char="•"/>
            </a:pPr>
            <a:r>
              <a:rPr lang="en-US" sz="1200" dirty="0"/>
              <a:t>Sprint</a:t>
            </a:r>
          </a:p>
        </p:txBody>
      </p:sp>
      <p:sp>
        <p:nvSpPr>
          <p:cNvPr id="28" name="TextBox 27">
            <a:extLst>
              <a:ext uri="{FF2B5EF4-FFF2-40B4-BE49-F238E27FC236}">
                <a16:creationId xmlns:a16="http://schemas.microsoft.com/office/drawing/2014/main" id="{61757826-FE28-2D47-A94C-D2F6293A6086}"/>
              </a:ext>
            </a:extLst>
          </p:cNvPr>
          <p:cNvSpPr txBox="1"/>
          <p:nvPr/>
        </p:nvSpPr>
        <p:spPr>
          <a:xfrm>
            <a:off x="3733800" y="5531079"/>
            <a:ext cx="1371600" cy="307777"/>
          </a:xfrm>
          <a:prstGeom prst="rect">
            <a:avLst/>
          </a:prstGeom>
          <a:noFill/>
          <a:ln>
            <a:solidFill>
              <a:schemeClr val="tx1"/>
            </a:solidFill>
          </a:ln>
        </p:spPr>
        <p:txBody>
          <a:bodyPr wrap="square" rtlCol="0">
            <a:spAutoFit/>
          </a:bodyPr>
          <a:lstStyle/>
          <a:p>
            <a:pPr algn="ctr"/>
            <a:r>
              <a:rPr lang="en-US" sz="1400" dirty="0"/>
              <a:t>License lessor</a:t>
            </a:r>
          </a:p>
        </p:txBody>
      </p:sp>
      <p:cxnSp>
        <p:nvCxnSpPr>
          <p:cNvPr id="29" name="Straight Arrow Connector 28">
            <a:extLst>
              <a:ext uri="{FF2B5EF4-FFF2-40B4-BE49-F238E27FC236}">
                <a16:creationId xmlns:a16="http://schemas.microsoft.com/office/drawing/2014/main" id="{DB30D1CB-8E67-C24E-BA5D-ED18D2C04FE1}"/>
              </a:ext>
            </a:extLst>
          </p:cNvPr>
          <p:cNvCxnSpPr>
            <a:cxnSpLocks/>
          </p:cNvCxnSpPr>
          <p:nvPr/>
        </p:nvCxnSpPr>
        <p:spPr>
          <a:xfrm>
            <a:off x="3198085" y="5684967"/>
            <a:ext cx="535715" cy="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53E90B08-E675-CD42-A62B-1FEAE28E690F}"/>
              </a:ext>
            </a:extLst>
          </p:cNvPr>
          <p:cNvSpPr txBox="1"/>
          <p:nvPr/>
        </p:nvSpPr>
        <p:spPr>
          <a:xfrm>
            <a:off x="3733800" y="4799112"/>
            <a:ext cx="1321516" cy="461665"/>
          </a:xfrm>
          <a:prstGeom prst="rect">
            <a:avLst/>
          </a:prstGeom>
          <a:noFill/>
        </p:spPr>
        <p:txBody>
          <a:bodyPr wrap="none" rtlCol="0">
            <a:spAutoFit/>
          </a:bodyPr>
          <a:lstStyle/>
          <a:p>
            <a:pPr marL="122238" indent="-122238">
              <a:buFont typeface="Arial" panose="020B0604020202020204" pitchFamily="34" charset="0"/>
              <a:buChar char="•"/>
            </a:pPr>
            <a:r>
              <a:rPr lang="en-US" sz="1200" dirty="0"/>
              <a:t>Mobile Beacon</a:t>
            </a:r>
          </a:p>
          <a:p>
            <a:pPr marL="122238" indent="-122238">
              <a:buFont typeface="Arial" panose="020B0604020202020204" pitchFamily="34" charset="0"/>
              <a:buChar char="•"/>
            </a:pPr>
            <a:r>
              <a:rPr lang="en-US" sz="1200" dirty="0"/>
              <a:t>Mobile Citizen</a:t>
            </a:r>
          </a:p>
        </p:txBody>
      </p:sp>
      <p:sp>
        <p:nvSpPr>
          <p:cNvPr id="31" name="TextBox 30">
            <a:extLst>
              <a:ext uri="{FF2B5EF4-FFF2-40B4-BE49-F238E27FC236}">
                <a16:creationId xmlns:a16="http://schemas.microsoft.com/office/drawing/2014/main" id="{61AF072C-AEC5-4641-8644-9A25A6958A66}"/>
              </a:ext>
            </a:extLst>
          </p:cNvPr>
          <p:cNvSpPr txBox="1"/>
          <p:nvPr/>
        </p:nvSpPr>
        <p:spPr>
          <a:xfrm>
            <a:off x="152400" y="3352800"/>
            <a:ext cx="1311578" cy="307777"/>
          </a:xfrm>
          <a:prstGeom prst="rect">
            <a:avLst/>
          </a:prstGeom>
          <a:solidFill>
            <a:schemeClr val="bg1"/>
          </a:solidFill>
          <a:ln>
            <a:solidFill>
              <a:schemeClr val="tx1"/>
            </a:solidFill>
          </a:ln>
        </p:spPr>
        <p:txBody>
          <a:bodyPr wrap="none" rtlCol="0">
            <a:spAutoFit/>
          </a:bodyPr>
          <a:lstStyle/>
          <a:p>
            <a:pPr algn="ctr"/>
            <a:r>
              <a:rPr lang="en-US" sz="1400" dirty="0"/>
              <a:t>EBS Licensee</a:t>
            </a:r>
          </a:p>
        </p:txBody>
      </p:sp>
      <p:sp>
        <p:nvSpPr>
          <p:cNvPr id="32" name="TextBox 31">
            <a:extLst>
              <a:ext uri="{FF2B5EF4-FFF2-40B4-BE49-F238E27FC236}">
                <a16:creationId xmlns:a16="http://schemas.microsoft.com/office/drawing/2014/main" id="{00C3CC0A-23F2-AC40-8563-62C675032DD9}"/>
              </a:ext>
            </a:extLst>
          </p:cNvPr>
          <p:cNvSpPr txBox="1"/>
          <p:nvPr/>
        </p:nvSpPr>
        <p:spPr>
          <a:xfrm>
            <a:off x="3658758" y="3471446"/>
            <a:ext cx="1827642" cy="646331"/>
          </a:xfrm>
          <a:prstGeom prst="rect">
            <a:avLst/>
          </a:prstGeom>
          <a:noFill/>
        </p:spPr>
        <p:txBody>
          <a:bodyPr wrap="square" rtlCol="0">
            <a:spAutoFit/>
          </a:bodyPr>
          <a:lstStyle/>
          <a:p>
            <a:pPr marL="122238" indent="-122238">
              <a:buFont typeface="Arial" panose="020B0604020202020204" pitchFamily="34" charset="0"/>
              <a:buChar char="•"/>
            </a:pPr>
            <a:r>
              <a:rPr lang="en-US" sz="1200" dirty="0"/>
              <a:t>Anaheim Elementary School District</a:t>
            </a:r>
          </a:p>
          <a:p>
            <a:pPr marL="122238" indent="-122238">
              <a:buFont typeface="Arial" panose="020B0604020202020204" pitchFamily="34" charset="0"/>
              <a:buChar char="•"/>
            </a:pPr>
            <a:r>
              <a:rPr lang="en-US" sz="1200" dirty="0"/>
              <a:t>CALNET</a:t>
            </a:r>
          </a:p>
        </p:txBody>
      </p:sp>
      <p:sp>
        <p:nvSpPr>
          <p:cNvPr id="33" name="TextBox 32">
            <a:extLst>
              <a:ext uri="{FF2B5EF4-FFF2-40B4-BE49-F238E27FC236}">
                <a16:creationId xmlns:a16="http://schemas.microsoft.com/office/drawing/2014/main" id="{DE89DB4E-0F29-E846-BB74-1224C6620F18}"/>
              </a:ext>
            </a:extLst>
          </p:cNvPr>
          <p:cNvSpPr txBox="1"/>
          <p:nvPr/>
        </p:nvSpPr>
        <p:spPr>
          <a:xfrm>
            <a:off x="5331684" y="4626114"/>
            <a:ext cx="1678714" cy="1015663"/>
          </a:xfrm>
          <a:prstGeom prst="rect">
            <a:avLst/>
          </a:prstGeom>
          <a:noFill/>
        </p:spPr>
        <p:txBody>
          <a:bodyPr wrap="square" rtlCol="0">
            <a:spAutoFit/>
          </a:bodyPr>
          <a:lstStyle/>
          <a:p>
            <a:pPr marL="122238" indent="-122238">
              <a:buFont typeface="Arial" panose="020B0604020202020204" pitchFamily="34" charset="0"/>
              <a:buChar char="•"/>
            </a:pPr>
            <a:r>
              <a:rPr lang="en-US" sz="1200" dirty="0"/>
              <a:t>PCs for People</a:t>
            </a:r>
          </a:p>
          <a:p>
            <a:pPr marL="122238" indent="-122238">
              <a:buFont typeface="Arial" panose="020B0604020202020204" pitchFamily="34" charset="0"/>
              <a:buChar char="•"/>
            </a:pPr>
            <a:r>
              <a:rPr lang="en-US" sz="1200" dirty="0"/>
              <a:t>Human-I-T</a:t>
            </a:r>
          </a:p>
          <a:p>
            <a:pPr marL="122238" indent="-122238">
              <a:buFont typeface="Arial" panose="020B0604020202020204" pitchFamily="34" charset="0"/>
              <a:buChar char="•"/>
            </a:pPr>
            <a:r>
              <a:rPr lang="en-US" sz="1200" dirty="0"/>
              <a:t>Ashbury Senior Computer Community Center</a:t>
            </a:r>
          </a:p>
        </p:txBody>
      </p:sp>
      <p:cxnSp>
        <p:nvCxnSpPr>
          <p:cNvPr id="34" name="Straight Arrow Connector 33">
            <a:extLst>
              <a:ext uri="{FF2B5EF4-FFF2-40B4-BE49-F238E27FC236}">
                <a16:creationId xmlns:a16="http://schemas.microsoft.com/office/drawing/2014/main" id="{C98E91E4-8365-4C47-9B30-2DFCA085EC82}"/>
              </a:ext>
            </a:extLst>
          </p:cNvPr>
          <p:cNvCxnSpPr>
            <a:cxnSpLocks/>
          </p:cNvCxnSpPr>
          <p:nvPr/>
        </p:nvCxnSpPr>
        <p:spPr>
          <a:xfrm flipV="1">
            <a:off x="5256642" y="3826379"/>
            <a:ext cx="1903843" cy="1340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F5A6EBD-0F24-4C45-A104-A07CC16B90A9}"/>
              </a:ext>
            </a:extLst>
          </p:cNvPr>
          <p:cNvCxnSpPr/>
          <p:nvPr/>
        </p:nvCxnSpPr>
        <p:spPr>
          <a:xfrm flipV="1">
            <a:off x="5257800" y="3835934"/>
            <a:ext cx="0" cy="4225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8E633FA4-1A0F-1E45-A126-89D0F86F2BAF}"/>
              </a:ext>
            </a:extLst>
          </p:cNvPr>
          <p:cNvSpPr txBox="1"/>
          <p:nvPr/>
        </p:nvSpPr>
        <p:spPr>
          <a:xfrm>
            <a:off x="1905000" y="2164378"/>
            <a:ext cx="3001271" cy="1015663"/>
          </a:xfrm>
          <a:prstGeom prst="rect">
            <a:avLst/>
          </a:prstGeom>
          <a:noFill/>
        </p:spPr>
        <p:txBody>
          <a:bodyPr wrap="none" rtlCol="0">
            <a:spAutoFit/>
          </a:bodyPr>
          <a:lstStyle/>
          <a:p>
            <a:pPr marL="122238" indent="-122238">
              <a:buFont typeface="Arial" panose="020B0604020202020204" pitchFamily="34" charset="0"/>
              <a:buChar char="•"/>
            </a:pPr>
            <a:r>
              <a:rPr lang="en-US" sz="1200" dirty="0"/>
              <a:t>Northern Michigan University</a:t>
            </a:r>
          </a:p>
          <a:p>
            <a:pPr marL="122238" indent="-122238">
              <a:buFont typeface="Arial" panose="020B0604020202020204" pitchFamily="34" charset="0"/>
              <a:buChar char="•"/>
            </a:pPr>
            <a:r>
              <a:rPr lang="en-US" sz="1200" dirty="0"/>
              <a:t>Havasupai Tribe Council</a:t>
            </a:r>
          </a:p>
          <a:p>
            <a:pPr marL="122238" indent="-122238">
              <a:buFont typeface="Arial" panose="020B0604020202020204" pitchFamily="34" charset="0"/>
              <a:buChar char="•"/>
            </a:pPr>
            <a:r>
              <a:rPr lang="en-US" sz="1200" dirty="0"/>
              <a:t>Kings County, VA Office of Education</a:t>
            </a:r>
          </a:p>
          <a:p>
            <a:pPr marL="122238" indent="-122238">
              <a:buFont typeface="Arial" panose="020B0604020202020204" pitchFamily="34" charset="0"/>
              <a:buChar char="•"/>
            </a:pPr>
            <a:r>
              <a:rPr lang="en-US" sz="1200" dirty="0"/>
              <a:t>Imperial County, CA Office of Education</a:t>
            </a:r>
          </a:p>
          <a:p>
            <a:pPr marL="122238" indent="-122238">
              <a:buFont typeface="Arial" panose="020B0604020202020204" pitchFamily="34" charset="0"/>
              <a:buChar char="•"/>
            </a:pPr>
            <a:r>
              <a:rPr lang="en-US" sz="1200" dirty="0"/>
              <a:t>Pasadena Independent School District</a:t>
            </a:r>
          </a:p>
        </p:txBody>
      </p:sp>
      <p:sp>
        <p:nvSpPr>
          <p:cNvPr id="37" name="TextBox 36">
            <a:extLst>
              <a:ext uri="{FF2B5EF4-FFF2-40B4-BE49-F238E27FC236}">
                <a16:creationId xmlns:a16="http://schemas.microsoft.com/office/drawing/2014/main" id="{31AD4FF5-D449-DC46-99DB-D83209B5970F}"/>
              </a:ext>
            </a:extLst>
          </p:cNvPr>
          <p:cNvSpPr txBox="1"/>
          <p:nvPr/>
        </p:nvSpPr>
        <p:spPr>
          <a:xfrm>
            <a:off x="228600" y="3688378"/>
            <a:ext cx="1287853" cy="276999"/>
          </a:xfrm>
          <a:prstGeom prst="rect">
            <a:avLst/>
          </a:prstGeom>
          <a:noFill/>
        </p:spPr>
        <p:txBody>
          <a:bodyPr wrap="none" rtlCol="0">
            <a:spAutoFit/>
          </a:bodyPr>
          <a:lstStyle/>
          <a:p>
            <a:pPr marL="122238" indent="-122238">
              <a:buFont typeface="Arial" panose="020B0604020202020204" pitchFamily="34" charset="0"/>
              <a:buChar char="•"/>
            </a:pPr>
            <a:r>
              <a:rPr lang="en-US" sz="1200" dirty="0"/>
              <a:t>2,193 licenses</a:t>
            </a:r>
          </a:p>
        </p:txBody>
      </p:sp>
      <p:sp>
        <p:nvSpPr>
          <p:cNvPr id="38" name="TextBox 37">
            <a:extLst>
              <a:ext uri="{FF2B5EF4-FFF2-40B4-BE49-F238E27FC236}">
                <a16:creationId xmlns:a16="http://schemas.microsoft.com/office/drawing/2014/main" id="{E252CAA0-A8C8-EC41-B372-331325F7C326}"/>
              </a:ext>
            </a:extLst>
          </p:cNvPr>
          <p:cNvSpPr txBox="1"/>
          <p:nvPr/>
        </p:nvSpPr>
        <p:spPr>
          <a:xfrm>
            <a:off x="1981200" y="5974378"/>
            <a:ext cx="1392048" cy="276999"/>
          </a:xfrm>
          <a:prstGeom prst="rect">
            <a:avLst/>
          </a:prstGeom>
          <a:noFill/>
        </p:spPr>
        <p:txBody>
          <a:bodyPr wrap="none" rtlCol="0">
            <a:spAutoFit/>
          </a:bodyPr>
          <a:lstStyle/>
          <a:p>
            <a:pPr marL="122238" indent="-122238">
              <a:buFont typeface="Arial" panose="020B0604020202020204" pitchFamily="34" charset="0"/>
              <a:buChar char="•"/>
            </a:pPr>
            <a:r>
              <a:rPr lang="en-US" sz="1200" dirty="0"/>
              <a:t>Forethought.net</a:t>
            </a:r>
          </a:p>
        </p:txBody>
      </p:sp>
      <p:sp>
        <p:nvSpPr>
          <p:cNvPr id="39" name="TextBox 38">
            <a:extLst>
              <a:ext uri="{FF2B5EF4-FFF2-40B4-BE49-F238E27FC236}">
                <a16:creationId xmlns:a16="http://schemas.microsoft.com/office/drawing/2014/main" id="{E4B6283A-4396-6643-BE94-3A4E2CFF0C6C}"/>
              </a:ext>
            </a:extLst>
          </p:cNvPr>
          <p:cNvSpPr txBox="1"/>
          <p:nvPr/>
        </p:nvSpPr>
        <p:spPr>
          <a:xfrm>
            <a:off x="3713353" y="5870378"/>
            <a:ext cx="1945896" cy="461665"/>
          </a:xfrm>
          <a:prstGeom prst="rect">
            <a:avLst/>
          </a:prstGeom>
          <a:noFill/>
        </p:spPr>
        <p:txBody>
          <a:bodyPr wrap="square" rtlCol="0">
            <a:spAutoFit/>
          </a:bodyPr>
          <a:lstStyle/>
          <a:p>
            <a:pPr marL="122238" indent="-122238">
              <a:buFont typeface="Arial" panose="020B0604020202020204" pitchFamily="34" charset="0"/>
              <a:buChar char="•"/>
            </a:pPr>
            <a:r>
              <a:rPr lang="en-US" sz="1200" dirty="0"/>
              <a:t>Eagle County School District (Red Cliff, CO)</a:t>
            </a:r>
          </a:p>
        </p:txBody>
      </p:sp>
      <p:sp>
        <p:nvSpPr>
          <p:cNvPr id="40" name="TextBox 39">
            <a:extLst>
              <a:ext uri="{FF2B5EF4-FFF2-40B4-BE49-F238E27FC236}">
                <a16:creationId xmlns:a16="http://schemas.microsoft.com/office/drawing/2014/main" id="{372316F9-1131-594F-AB90-F0C452A1E7B9}"/>
              </a:ext>
            </a:extLst>
          </p:cNvPr>
          <p:cNvSpPr txBox="1"/>
          <p:nvPr/>
        </p:nvSpPr>
        <p:spPr>
          <a:xfrm>
            <a:off x="1831116" y="3253888"/>
            <a:ext cx="1366970" cy="1169551"/>
          </a:xfrm>
          <a:prstGeom prst="rect">
            <a:avLst/>
          </a:prstGeom>
          <a:solidFill>
            <a:schemeClr val="bg1"/>
          </a:solidFill>
          <a:ln>
            <a:solidFill>
              <a:schemeClr val="tx1"/>
            </a:solidFill>
          </a:ln>
        </p:spPr>
        <p:txBody>
          <a:bodyPr wrap="square" rtlCol="0">
            <a:spAutoFit/>
          </a:bodyPr>
          <a:lstStyle/>
          <a:p>
            <a:pPr algn="ctr"/>
            <a:endParaRPr lang="en-US" sz="1400" dirty="0"/>
          </a:p>
          <a:p>
            <a:pPr algn="ctr"/>
            <a:r>
              <a:rPr lang="en-US" sz="1400" dirty="0"/>
              <a:t>Wireless Carrier License lessee</a:t>
            </a:r>
          </a:p>
          <a:p>
            <a:pPr algn="ctr"/>
            <a:endParaRPr lang="en-US" sz="1400" dirty="0"/>
          </a:p>
        </p:txBody>
      </p:sp>
      <p:cxnSp>
        <p:nvCxnSpPr>
          <p:cNvPr id="41" name="Straight Arrow Connector 40">
            <a:extLst>
              <a:ext uri="{FF2B5EF4-FFF2-40B4-BE49-F238E27FC236}">
                <a16:creationId xmlns:a16="http://schemas.microsoft.com/office/drawing/2014/main" id="{B307F37A-3065-6D4F-8B51-9DB02AD451B3}"/>
              </a:ext>
            </a:extLst>
          </p:cNvPr>
          <p:cNvCxnSpPr>
            <a:cxnSpLocks/>
            <a:endCxn id="11" idx="1"/>
          </p:cNvCxnSpPr>
          <p:nvPr/>
        </p:nvCxnSpPr>
        <p:spPr>
          <a:xfrm flipV="1">
            <a:off x="3200400" y="3345479"/>
            <a:ext cx="533400" cy="1029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47336D00-875B-CC47-B11E-A9A6A2232FEC}"/>
              </a:ext>
            </a:extLst>
          </p:cNvPr>
          <p:cNvSpPr txBox="1"/>
          <p:nvPr/>
        </p:nvSpPr>
        <p:spPr>
          <a:xfrm>
            <a:off x="990600" y="926068"/>
            <a:ext cx="6985759" cy="369332"/>
          </a:xfrm>
          <a:prstGeom prst="rect">
            <a:avLst/>
          </a:prstGeom>
          <a:noFill/>
        </p:spPr>
        <p:txBody>
          <a:bodyPr wrap="none" rtlCol="0">
            <a:spAutoFit/>
          </a:bodyPr>
          <a:lstStyle/>
          <a:p>
            <a:r>
              <a:rPr lang="en-US" dirty="0"/>
              <a:t>EBS ECOSYSTEM VALUE CHAIN (WITH EXAMPLES BY ROLE) </a:t>
            </a:r>
          </a:p>
        </p:txBody>
      </p:sp>
      <p:sp>
        <p:nvSpPr>
          <p:cNvPr id="43" name="TextBox 42">
            <a:extLst>
              <a:ext uri="{FF2B5EF4-FFF2-40B4-BE49-F238E27FC236}">
                <a16:creationId xmlns:a16="http://schemas.microsoft.com/office/drawing/2014/main" id="{4A04E62C-1562-EF46-8015-15CA1D97865B}"/>
              </a:ext>
            </a:extLst>
          </p:cNvPr>
          <p:cNvSpPr txBox="1"/>
          <p:nvPr/>
        </p:nvSpPr>
        <p:spPr>
          <a:xfrm>
            <a:off x="593724" y="6324600"/>
            <a:ext cx="2606676" cy="307777"/>
          </a:xfrm>
          <a:prstGeom prst="rect">
            <a:avLst/>
          </a:prstGeom>
          <a:noFill/>
        </p:spPr>
        <p:txBody>
          <a:bodyPr wrap="none" rtlCol="0">
            <a:spAutoFit/>
          </a:bodyPr>
          <a:lstStyle/>
          <a:p>
            <a:r>
              <a:rPr lang="en-US" sz="1400" i="1" dirty="0">
                <a:latin typeface="+mj-lt"/>
              </a:rPr>
              <a:t>Source: Telecom Advisory Services </a:t>
            </a:r>
          </a:p>
        </p:txBody>
      </p:sp>
    </p:spTree>
    <p:extLst>
      <p:ext uri="{BB962C8B-B14F-4D97-AF65-F5344CB8AC3E}">
        <p14:creationId xmlns:p14="http://schemas.microsoft.com/office/powerpoint/2010/main" val="4057818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01F3E-2BC1-484F-8CD1-F962EEF24AF3}"/>
              </a:ext>
            </a:extLst>
          </p:cNvPr>
          <p:cNvSpPr>
            <a:spLocks noGrp="1"/>
          </p:cNvSpPr>
          <p:nvPr>
            <p:ph type="title"/>
          </p:nvPr>
        </p:nvSpPr>
        <p:spPr>
          <a:xfrm>
            <a:off x="0" y="76200"/>
            <a:ext cx="9144000" cy="609600"/>
          </a:xfrm>
        </p:spPr>
        <p:txBody>
          <a:bodyPr/>
          <a:lstStyle/>
          <a:p>
            <a:pPr algn="ctr"/>
            <a:r>
              <a:rPr lang="es-ES_tradnl" cap="none" dirty="0"/>
              <a:t>THE STUDY IS BASED ON ESTIMATING SOCIO-ECONOMIC TRADE-OFFS OF ASSIGNING ~4,000 </a:t>
            </a:r>
            <a:br>
              <a:rPr lang="es-ES_tradnl" cap="none" dirty="0"/>
            </a:br>
            <a:r>
              <a:rPr lang="es-ES_tradnl" cap="none" dirty="0"/>
              <a:t>2.5 GHZ LICENSES THROUGH EITHER CURRENT EBS RULES OR AN AUCTION </a:t>
            </a:r>
          </a:p>
        </p:txBody>
      </p:sp>
      <p:sp>
        <p:nvSpPr>
          <p:cNvPr id="3" name="TextBox 2">
            <a:extLst>
              <a:ext uri="{FF2B5EF4-FFF2-40B4-BE49-F238E27FC236}">
                <a16:creationId xmlns:a16="http://schemas.microsoft.com/office/drawing/2014/main" id="{93AC8ADA-F975-CA43-BF61-5FF54E6C7EB4}"/>
              </a:ext>
            </a:extLst>
          </p:cNvPr>
          <p:cNvSpPr txBox="1"/>
          <p:nvPr/>
        </p:nvSpPr>
        <p:spPr>
          <a:xfrm>
            <a:off x="786468" y="3928436"/>
            <a:ext cx="3031599" cy="369332"/>
          </a:xfrm>
          <a:prstGeom prst="rect">
            <a:avLst/>
          </a:prstGeom>
          <a:solidFill>
            <a:schemeClr val="accent1"/>
          </a:solidFill>
          <a:ln>
            <a:solidFill>
              <a:schemeClr val="tx1"/>
            </a:solidFill>
          </a:ln>
        </p:spPr>
        <p:txBody>
          <a:bodyPr wrap="none" rtlCol="0">
            <a:spAutoFit/>
          </a:bodyPr>
          <a:lstStyle/>
          <a:p>
            <a:r>
              <a:rPr lang="en-US" dirty="0"/>
              <a:t>License to Educators Model</a:t>
            </a:r>
          </a:p>
        </p:txBody>
      </p:sp>
      <p:sp>
        <p:nvSpPr>
          <p:cNvPr id="11" name="TextBox 10">
            <a:extLst>
              <a:ext uri="{FF2B5EF4-FFF2-40B4-BE49-F238E27FC236}">
                <a16:creationId xmlns:a16="http://schemas.microsoft.com/office/drawing/2014/main" id="{670C3119-D0A9-B648-B446-69031C7A5744}"/>
              </a:ext>
            </a:extLst>
          </p:cNvPr>
          <p:cNvSpPr txBox="1"/>
          <p:nvPr/>
        </p:nvSpPr>
        <p:spPr>
          <a:xfrm>
            <a:off x="5609114" y="3907572"/>
            <a:ext cx="2925286" cy="369332"/>
          </a:xfrm>
          <a:prstGeom prst="rect">
            <a:avLst/>
          </a:prstGeom>
          <a:solidFill>
            <a:schemeClr val="accent1"/>
          </a:solidFill>
          <a:ln>
            <a:solidFill>
              <a:schemeClr val="tx1"/>
            </a:solidFill>
          </a:ln>
        </p:spPr>
        <p:txBody>
          <a:bodyPr wrap="square" rtlCol="0">
            <a:spAutoFit/>
          </a:bodyPr>
          <a:lstStyle/>
          <a:p>
            <a:pPr algn="ctr"/>
            <a:r>
              <a:rPr lang="en-US" dirty="0"/>
              <a:t>Auction Model</a:t>
            </a:r>
          </a:p>
        </p:txBody>
      </p:sp>
      <p:sp>
        <p:nvSpPr>
          <p:cNvPr id="13" name="TextBox 12">
            <a:extLst>
              <a:ext uri="{FF2B5EF4-FFF2-40B4-BE49-F238E27FC236}">
                <a16:creationId xmlns:a16="http://schemas.microsoft.com/office/drawing/2014/main" id="{5309008C-26D7-D346-892B-9D3063CF7D6C}"/>
              </a:ext>
            </a:extLst>
          </p:cNvPr>
          <p:cNvSpPr txBox="1"/>
          <p:nvPr/>
        </p:nvSpPr>
        <p:spPr>
          <a:xfrm>
            <a:off x="5410200" y="4440972"/>
            <a:ext cx="3276600" cy="1815882"/>
          </a:xfrm>
          <a:prstGeom prst="rect">
            <a:avLst/>
          </a:prstGeom>
          <a:noFill/>
          <a:ln>
            <a:noFill/>
          </a:ln>
        </p:spPr>
        <p:txBody>
          <a:bodyPr wrap="square" rtlCol="0">
            <a:spAutoFit/>
          </a:bodyPr>
          <a:lstStyle/>
          <a:p>
            <a:pPr marL="285750" indent="-285750">
              <a:buClr>
                <a:schemeClr val="accent1"/>
              </a:buClr>
              <a:buFont typeface="Wingdings" pitchFamily="2" charset="2"/>
              <a:buChar char="§"/>
            </a:pPr>
            <a:r>
              <a:rPr lang="en-US" sz="1600" dirty="0">
                <a:latin typeface="+mn-lt"/>
              </a:rPr>
              <a:t>Auction proceeds for 4,000 licenses</a:t>
            </a:r>
          </a:p>
          <a:p>
            <a:pPr marL="285750" indent="-285750">
              <a:buClr>
                <a:schemeClr val="accent1"/>
              </a:buClr>
              <a:buFont typeface="Wingdings" pitchFamily="2" charset="2"/>
              <a:buChar char="§"/>
            </a:pPr>
            <a:r>
              <a:rPr lang="en-US" sz="1600" dirty="0">
                <a:latin typeface="+mn-lt"/>
              </a:rPr>
              <a:t>Economic benefit based on commercial offers in new covered areas, considering ROI imperatives and timing as constraints of deployment</a:t>
            </a:r>
          </a:p>
        </p:txBody>
      </p:sp>
      <p:sp>
        <p:nvSpPr>
          <p:cNvPr id="14" name="Left-Right Arrow 13">
            <a:extLst>
              <a:ext uri="{FF2B5EF4-FFF2-40B4-BE49-F238E27FC236}">
                <a16:creationId xmlns:a16="http://schemas.microsoft.com/office/drawing/2014/main" id="{35E870A8-120E-9143-B590-4C1932B74C32}"/>
              </a:ext>
            </a:extLst>
          </p:cNvPr>
          <p:cNvSpPr/>
          <p:nvPr/>
        </p:nvSpPr>
        <p:spPr>
          <a:xfrm>
            <a:off x="4419600" y="4953000"/>
            <a:ext cx="457200" cy="304800"/>
          </a:xfrm>
          <a:prstGeom prst="lef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C3F3CCD0-1667-ED43-8CA1-90C33924439A}"/>
              </a:ext>
            </a:extLst>
          </p:cNvPr>
          <p:cNvSpPr txBox="1"/>
          <p:nvPr/>
        </p:nvSpPr>
        <p:spPr>
          <a:xfrm>
            <a:off x="3200400" y="990600"/>
            <a:ext cx="2672526" cy="369332"/>
          </a:xfrm>
          <a:prstGeom prst="rect">
            <a:avLst/>
          </a:prstGeom>
          <a:noFill/>
        </p:spPr>
        <p:txBody>
          <a:bodyPr wrap="none" rtlCol="0">
            <a:spAutoFit/>
          </a:bodyPr>
          <a:lstStyle/>
          <a:p>
            <a:pPr algn="ctr"/>
            <a:r>
              <a:rPr lang="en-US" b="1" dirty="0"/>
              <a:t>Existing EBS Licenses</a:t>
            </a:r>
          </a:p>
        </p:txBody>
      </p:sp>
      <p:sp>
        <p:nvSpPr>
          <p:cNvPr id="5" name="TextBox 4">
            <a:extLst>
              <a:ext uri="{FF2B5EF4-FFF2-40B4-BE49-F238E27FC236}">
                <a16:creationId xmlns:a16="http://schemas.microsoft.com/office/drawing/2014/main" id="{BBEC22EE-E654-6D44-863B-FDA2DACED3EE}"/>
              </a:ext>
            </a:extLst>
          </p:cNvPr>
          <p:cNvSpPr txBox="1"/>
          <p:nvPr/>
        </p:nvSpPr>
        <p:spPr>
          <a:xfrm>
            <a:off x="3292542" y="1295400"/>
            <a:ext cx="2422458" cy="923330"/>
          </a:xfrm>
          <a:prstGeom prst="rect">
            <a:avLst/>
          </a:prstGeom>
          <a:noFill/>
        </p:spPr>
        <p:txBody>
          <a:bodyPr wrap="none" rtlCol="0">
            <a:spAutoFit/>
          </a:bodyPr>
          <a:lstStyle/>
          <a:p>
            <a:pPr marL="285750" indent="-285750">
              <a:buFont typeface="Arial" panose="020B0604020202020204" pitchFamily="34" charset="0"/>
              <a:buChar char="•"/>
            </a:pPr>
            <a:r>
              <a:rPr lang="en-US" dirty="0"/>
              <a:t>~ 2,193 licenses</a:t>
            </a:r>
          </a:p>
          <a:p>
            <a:pPr marL="285750" indent="-285750">
              <a:buFont typeface="Arial" panose="020B0604020202020204" pitchFamily="34" charset="0"/>
              <a:buChar char="•"/>
            </a:pPr>
            <a:r>
              <a:rPr lang="en-US" dirty="0"/>
              <a:t>50% of US territory</a:t>
            </a:r>
          </a:p>
          <a:p>
            <a:pPr marL="285750" indent="-285750">
              <a:buFont typeface="Arial" panose="020B0604020202020204" pitchFamily="34" charset="0"/>
              <a:buChar char="•"/>
            </a:pPr>
            <a:r>
              <a:rPr lang="en-US" dirty="0"/>
              <a:t>85% of population</a:t>
            </a:r>
          </a:p>
        </p:txBody>
      </p:sp>
      <p:sp>
        <p:nvSpPr>
          <p:cNvPr id="6" name="Rectangle 5">
            <a:extLst>
              <a:ext uri="{FF2B5EF4-FFF2-40B4-BE49-F238E27FC236}">
                <a16:creationId xmlns:a16="http://schemas.microsoft.com/office/drawing/2014/main" id="{7DE6AF76-CACC-3A4A-B8B9-05335DF90830}"/>
              </a:ext>
            </a:extLst>
          </p:cNvPr>
          <p:cNvSpPr/>
          <p:nvPr/>
        </p:nvSpPr>
        <p:spPr>
          <a:xfrm>
            <a:off x="3200400" y="990600"/>
            <a:ext cx="2743200" cy="1371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20081842-F6F8-5D40-97B5-AD7CA182855A}"/>
              </a:ext>
            </a:extLst>
          </p:cNvPr>
          <p:cNvSpPr txBox="1"/>
          <p:nvPr/>
        </p:nvSpPr>
        <p:spPr>
          <a:xfrm>
            <a:off x="3411996" y="2514600"/>
            <a:ext cx="2249334" cy="369332"/>
          </a:xfrm>
          <a:prstGeom prst="rect">
            <a:avLst/>
          </a:prstGeom>
          <a:noFill/>
        </p:spPr>
        <p:txBody>
          <a:bodyPr wrap="none" rtlCol="0">
            <a:spAutoFit/>
          </a:bodyPr>
          <a:lstStyle/>
          <a:p>
            <a:pPr algn="ctr"/>
            <a:r>
              <a:rPr lang="en-US" b="1" dirty="0"/>
              <a:t>New EBS Licenses</a:t>
            </a:r>
          </a:p>
        </p:txBody>
      </p:sp>
      <p:sp>
        <p:nvSpPr>
          <p:cNvPr id="16" name="TextBox 15">
            <a:extLst>
              <a:ext uri="{FF2B5EF4-FFF2-40B4-BE49-F238E27FC236}">
                <a16:creationId xmlns:a16="http://schemas.microsoft.com/office/drawing/2014/main" id="{356B44C1-BBA3-DE40-82F2-253CC90D199B}"/>
              </a:ext>
            </a:extLst>
          </p:cNvPr>
          <p:cNvSpPr txBox="1"/>
          <p:nvPr/>
        </p:nvSpPr>
        <p:spPr>
          <a:xfrm>
            <a:off x="3292542" y="2819400"/>
            <a:ext cx="2422458" cy="923330"/>
          </a:xfrm>
          <a:prstGeom prst="rect">
            <a:avLst/>
          </a:prstGeom>
          <a:noFill/>
        </p:spPr>
        <p:txBody>
          <a:bodyPr wrap="none" rtlCol="0">
            <a:spAutoFit/>
          </a:bodyPr>
          <a:lstStyle/>
          <a:p>
            <a:pPr marL="285750" indent="-285750">
              <a:buFont typeface="Arial" panose="020B0604020202020204" pitchFamily="34" charset="0"/>
              <a:buChar char="•"/>
            </a:pPr>
            <a:r>
              <a:rPr lang="en-US" dirty="0"/>
              <a:t>~ 4,000 licenses</a:t>
            </a:r>
          </a:p>
          <a:p>
            <a:pPr marL="285750" indent="-285750">
              <a:buFont typeface="Arial" panose="020B0604020202020204" pitchFamily="34" charset="0"/>
              <a:buChar char="•"/>
            </a:pPr>
            <a:r>
              <a:rPr lang="en-US" dirty="0"/>
              <a:t>50% of US territory</a:t>
            </a:r>
          </a:p>
          <a:p>
            <a:pPr marL="285750" indent="-285750">
              <a:buFont typeface="Arial" panose="020B0604020202020204" pitchFamily="34" charset="0"/>
              <a:buChar char="•"/>
            </a:pPr>
            <a:r>
              <a:rPr lang="en-US" dirty="0"/>
              <a:t>15% of population</a:t>
            </a:r>
          </a:p>
        </p:txBody>
      </p:sp>
      <p:sp>
        <p:nvSpPr>
          <p:cNvPr id="17" name="Rectangle 16">
            <a:extLst>
              <a:ext uri="{FF2B5EF4-FFF2-40B4-BE49-F238E27FC236}">
                <a16:creationId xmlns:a16="http://schemas.microsoft.com/office/drawing/2014/main" id="{BDE254B1-B3F0-ED45-B220-24D9C9EDF459}"/>
              </a:ext>
            </a:extLst>
          </p:cNvPr>
          <p:cNvSpPr/>
          <p:nvPr/>
        </p:nvSpPr>
        <p:spPr>
          <a:xfrm>
            <a:off x="3200400" y="2514600"/>
            <a:ext cx="2743200" cy="13716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90A2CB31-DB11-FC4E-AA96-93A6128C7571}"/>
              </a:ext>
            </a:extLst>
          </p:cNvPr>
          <p:cNvSpPr txBox="1"/>
          <p:nvPr/>
        </p:nvSpPr>
        <p:spPr>
          <a:xfrm>
            <a:off x="838200" y="4343400"/>
            <a:ext cx="3124200" cy="2308324"/>
          </a:xfrm>
          <a:prstGeom prst="rect">
            <a:avLst/>
          </a:prstGeom>
          <a:noFill/>
        </p:spPr>
        <p:txBody>
          <a:bodyPr wrap="square" rtlCol="0">
            <a:spAutoFit/>
          </a:bodyPr>
          <a:lstStyle/>
          <a:p>
            <a:pPr marL="171450" indent="-171450">
              <a:buFont typeface="Arial" panose="020B0604020202020204" pitchFamily="34" charset="0"/>
              <a:buChar char="•"/>
            </a:pPr>
            <a:r>
              <a:rPr lang="en-US" sz="1600" dirty="0">
                <a:latin typeface="+mn-lt"/>
              </a:rPr>
              <a:t>Economic benefit of reducing the population unserved by wireless broadband</a:t>
            </a:r>
          </a:p>
          <a:p>
            <a:pPr marL="171450" indent="-171450">
              <a:buFont typeface="Arial" panose="020B0604020202020204" pitchFamily="34" charset="0"/>
              <a:buChar char="•"/>
            </a:pPr>
            <a:r>
              <a:rPr lang="en-US" sz="1600" dirty="0">
                <a:latin typeface="+mn-lt"/>
              </a:rPr>
              <a:t>Economic benefit of new, affordable EBS broadband offers in areas already served by commercial operators</a:t>
            </a:r>
          </a:p>
          <a:p>
            <a:pPr marL="171450" indent="-171450">
              <a:buFont typeface="Arial" panose="020B0604020202020204" pitchFamily="34" charset="0"/>
              <a:buChar char="•"/>
            </a:pPr>
            <a:r>
              <a:rPr lang="en-US" sz="1600" dirty="0">
                <a:latin typeface="+mn-lt"/>
              </a:rPr>
              <a:t>Social benefit from the two effects above</a:t>
            </a:r>
          </a:p>
        </p:txBody>
      </p:sp>
      <p:sp>
        <p:nvSpPr>
          <p:cNvPr id="10" name="Bent-Up Arrow 9">
            <a:extLst>
              <a:ext uri="{FF2B5EF4-FFF2-40B4-BE49-F238E27FC236}">
                <a16:creationId xmlns:a16="http://schemas.microsoft.com/office/drawing/2014/main" id="{18BB49B0-72D3-6D4E-8163-91C01E441BBA}"/>
              </a:ext>
            </a:extLst>
          </p:cNvPr>
          <p:cNvSpPr/>
          <p:nvPr/>
        </p:nvSpPr>
        <p:spPr>
          <a:xfrm rot="10800000">
            <a:off x="1981200" y="2819400"/>
            <a:ext cx="685800" cy="676870"/>
          </a:xfrm>
          <a:prstGeom prst="bentUpArrow">
            <a:avLst>
              <a:gd name="adj1" fmla="val 25000"/>
              <a:gd name="adj2" fmla="val 24196"/>
              <a:gd name="adj3" fmla="val 25000"/>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Bent-Up Arrow 18">
            <a:extLst>
              <a:ext uri="{FF2B5EF4-FFF2-40B4-BE49-F238E27FC236}">
                <a16:creationId xmlns:a16="http://schemas.microsoft.com/office/drawing/2014/main" id="{D92EA159-00CA-4941-AB77-23C4CDD7F86B}"/>
              </a:ext>
            </a:extLst>
          </p:cNvPr>
          <p:cNvSpPr/>
          <p:nvPr/>
        </p:nvSpPr>
        <p:spPr>
          <a:xfrm rot="10800000" flipH="1">
            <a:off x="6248400" y="2819400"/>
            <a:ext cx="685800" cy="676870"/>
          </a:xfrm>
          <a:prstGeom prst="ben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F5DBA2DC-844A-9A44-B58D-F4AACCD8C61F}"/>
              </a:ext>
            </a:extLst>
          </p:cNvPr>
          <p:cNvSpPr/>
          <p:nvPr/>
        </p:nvSpPr>
        <p:spPr>
          <a:xfrm>
            <a:off x="762000" y="914400"/>
            <a:ext cx="5486400" cy="1524000"/>
          </a:xfrm>
          <a:prstGeom prst="rect">
            <a:avLst/>
          </a:prstGeom>
          <a:noFill/>
          <a:ln w="28575">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389B8979-0CDB-174E-8FB8-0834F78122F8}"/>
              </a:ext>
            </a:extLst>
          </p:cNvPr>
          <p:cNvSpPr txBox="1"/>
          <p:nvPr/>
        </p:nvSpPr>
        <p:spPr>
          <a:xfrm>
            <a:off x="838201" y="1132582"/>
            <a:ext cx="2204273" cy="1077218"/>
          </a:xfrm>
          <a:prstGeom prst="rect">
            <a:avLst/>
          </a:prstGeom>
          <a:noFill/>
        </p:spPr>
        <p:txBody>
          <a:bodyPr wrap="square" rtlCol="0">
            <a:spAutoFit/>
          </a:bodyPr>
          <a:lstStyle/>
          <a:p>
            <a:pPr marL="285750" indent="-285750">
              <a:buFont typeface="Arial" panose="020B0604020202020204" pitchFamily="34" charset="0"/>
              <a:buChar char="•"/>
            </a:pPr>
            <a:r>
              <a:rPr lang="en-US" sz="1600" dirty="0">
                <a:solidFill>
                  <a:srgbClr val="FF0000"/>
                </a:solidFill>
                <a:latin typeface="+mn-lt"/>
              </a:rPr>
              <a:t>Out of scope</a:t>
            </a:r>
          </a:p>
          <a:p>
            <a:pPr marL="285750" indent="-285750">
              <a:buFont typeface="Arial" panose="020B0604020202020204" pitchFamily="34" charset="0"/>
              <a:buChar char="•"/>
            </a:pPr>
            <a:r>
              <a:rPr lang="en-US" sz="1600" dirty="0">
                <a:solidFill>
                  <a:srgbClr val="FF0000"/>
                </a:solidFill>
                <a:latin typeface="+mn-lt"/>
              </a:rPr>
              <a:t>Used only to derive benchmarks for modeling</a:t>
            </a:r>
          </a:p>
        </p:txBody>
      </p:sp>
    </p:spTree>
    <p:extLst>
      <p:ext uri="{BB962C8B-B14F-4D97-AF65-F5344CB8AC3E}">
        <p14:creationId xmlns:p14="http://schemas.microsoft.com/office/powerpoint/2010/main" val="510550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EB7B0-DC43-E84E-A6D5-AFF60DEF5A10}"/>
              </a:ext>
            </a:extLst>
          </p:cNvPr>
          <p:cNvSpPr>
            <a:spLocks noGrp="1"/>
          </p:cNvSpPr>
          <p:nvPr>
            <p:ph type="title"/>
          </p:nvPr>
        </p:nvSpPr>
        <p:spPr/>
        <p:txBody>
          <a:bodyPr/>
          <a:lstStyle/>
          <a:p>
            <a:pPr algn="ctr"/>
            <a:r>
              <a:rPr lang="en-US" cap="none" dirty="0"/>
              <a:t>SIX SOURCES OF SOCIAL AND ECONOMIC VALUE WERE ASSESSED </a:t>
            </a:r>
          </a:p>
        </p:txBody>
      </p:sp>
      <p:sp>
        <p:nvSpPr>
          <p:cNvPr id="4" name="Pentagon 3">
            <a:extLst>
              <a:ext uri="{FF2B5EF4-FFF2-40B4-BE49-F238E27FC236}">
                <a16:creationId xmlns:a16="http://schemas.microsoft.com/office/drawing/2014/main" id="{BA97432C-1245-4F44-9615-086D39B31025}"/>
              </a:ext>
            </a:extLst>
          </p:cNvPr>
          <p:cNvSpPr/>
          <p:nvPr/>
        </p:nvSpPr>
        <p:spPr>
          <a:xfrm>
            <a:off x="381000" y="1555521"/>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Reduction of digital divide</a:t>
            </a:r>
          </a:p>
        </p:txBody>
      </p:sp>
      <p:sp>
        <p:nvSpPr>
          <p:cNvPr id="5" name="Pentagon 4">
            <a:extLst>
              <a:ext uri="{FF2B5EF4-FFF2-40B4-BE49-F238E27FC236}">
                <a16:creationId xmlns:a16="http://schemas.microsoft.com/office/drawing/2014/main" id="{14DA5636-5EC0-DB4E-A585-C3D7B7A0FDAA}"/>
              </a:ext>
            </a:extLst>
          </p:cNvPr>
          <p:cNvSpPr/>
          <p:nvPr/>
        </p:nvSpPr>
        <p:spPr>
          <a:xfrm>
            <a:off x="381000" y="3259089"/>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Reduction of homework gap</a:t>
            </a:r>
          </a:p>
        </p:txBody>
      </p:sp>
      <p:sp>
        <p:nvSpPr>
          <p:cNvPr id="6" name="Pentagon 5">
            <a:extLst>
              <a:ext uri="{FF2B5EF4-FFF2-40B4-BE49-F238E27FC236}">
                <a16:creationId xmlns:a16="http://schemas.microsoft.com/office/drawing/2014/main" id="{FD58D75F-5DFE-304A-952D-E07E4F9720A6}"/>
              </a:ext>
            </a:extLst>
          </p:cNvPr>
          <p:cNvSpPr/>
          <p:nvPr/>
        </p:nvSpPr>
        <p:spPr>
          <a:xfrm>
            <a:off x="381000" y="2403378"/>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Increase in GDP</a:t>
            </a:r>
          </a:p>
        </p:txBody>
      </p:sp>
      <p:sp>
        <p:nvSpPr>
          <p:cNvPr id="7" name="Pentagon 6">
            <a:extLst>
              <a:ext uri="{FF2B5EF4-FFF2-40B4-BE49-F238E27FC236}">
                <a16:creationId xmlns:a16="http://schemas.microsoft.com/office/drawing/2014/main" id="{32D39653-CA94-1A46-AC1F-627E17E90868}"/>
              </a:ext>
            </a:extLst>
          </p:cNvPr>
          <p:cNvSpPr/>
          <p:nvPr/>
        </p:nvSpPr>
        <p:spPr>
          <a:xfrm>
            <a:off x="381000" y="5890736"/>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Contribution to Treasury</a:t>
            </a:r>
          </a:p>
        </p:txBody>
      </p:sp>
      <p:sp>
        <p:nvSpPr>
          <p:cNvPr id="8" name="Pentagon 7">
            <a:extLst>
              <a:ext uri="{FF2B5EF4-FFF2-40B4-BE49-F238E27FC236}">
                <a16:creationId xmlns:a16="http://schemas.microsoft.com/office/drawing/2014/main" id="{52737281-7BDB-E34F-8A89-58C648BB0F8C}"/>
              </a:ext>
            </a:extLst>
          </p:cNvPr>
          <p:cNvSpPr/>
          <p:nvPr/>
        </p:nvSpPr>
        <p:spPr>
          <a:xfrm>
            <a:off x="381000" y="4149234"/>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Reduction of high school attrition</a:t>
            </a:r>
          </a:p>
        </p:txBody>
      </p:sp>
      <p:sp>
        <p:nvSpPr>
          <p:cNvPr id="9" name="TextBox 8">
            <a:extLst>
              <a:ext uri="{FF2B5EF4-FFF2-40B4-BE49-F238E27FC236}">
                <a16:creationId xmlns:a16="http://schemas.microsoft.com/office/drawing/2014/main" id="{58F34A6D-6D31-F54C-BC0F-B2C43683B328}"/>
              </a:ext>
            </a:extLst>
          </p:cNvPr>
          <p:cNvSpPr txBox="1"/>
          <p:nvPr/>
        </p:nvSpPr>
        <p:spPr>
          <a:xfrm>
            <a:off x="3042129" y="762000"/>
            <a:ext cx="2215671" cy="461665"/>
          </a:xfrm>
          <a:prstGeom prst="rect">
            <a:avLst/>
          </a:prstGeom>
          <a:solidFill>
            <a:schemeClr val="accent2"/>
          </a:solidFill>
          <a:ln>
            <a:solidFill>
              <a:schemeClr val="tx1"/>
            </a:solidFill>
          </a:ln>
        </p:spPr>
        <p:txBody>
          <a:bodyPr wrap="none" rtlCol="0">
            <a:spAutoFit/>
          </a:bodyPr>
          <a:lstStyle/>
          <a:p>
            <a:r>
              <a:rPr lang="en-US" sz="2400" dirty="0">
                <a:latin typeface="+mn-lt"/>
              </a:rPr>
              <a:t>Current Situation</a:t>
            </a:r>
          </a:p>
        </p:txBody>
      </p:sp>
      <p:sp>
        <p:nvSpPr>
          <p:cNvPr id="10" name="TextBox 9">
            <a:extLst>
              <a:ext uri="{FF2B5EF4-FFF2-40B4-BE49-F238E27FC236}">
                <a16:creationId xmlns:a16="http://schemas.microsoft.com/office/drawing/2014/main" id="{1CE10871-20DA-C44E-852C-3A6415B1642F}"/>
              </a:ext>
            </a:extLst>
          </p:cNvPr>
          <p:cNvSpPr txBox="1"/>
          <p:nvPr/>
        </p:nvSpPr>
        <p:spPr>
          <a:xfrm>
            <a:off x="6715765" y="762000"/>
            <a:ext cx="1732269" cy="461665"/>
          </a:xfrm>
          <a:prstGeom prst="rect">
            <a:avLst/>
          </a:prstGeom>
          <a:solidFill>
            <a:schemeClr val="accent2"/>
          </a:solidFill>
          <a:ln>
            <a:solidFill>
              <a:schemeClr val="tx1"/>
            </a:solidFill>
          </a:ln>
        </p:spPr>
        <p:txBody>
          <a:bodyPr wrap="none" rtlCol="0">
            <a:spAutoFit/>
          </a:bodyPr>
          <a:lstStyle/>
          <a:p>
            <a:r>
              <a:rPr lang="en-US" sz="2400" dirty="0">
                <a:latin typeface="+mn-lt"/>
              </a:rPr>
              <a:t>Key question</a:t>
            </a:r>
          </a:p>
        </p:txBody>
      </p:sp>
      <p:sp>
        <p:nvSpPr>
          <p:cNvPr id="11" name="TextBox 10">
            <a:extLst>
              <a:ext uri="{FF2B5EF4-FFF2-40B4-BE49-F238E27FC236}">
                <a16:creationId xmlns:a16="http://schemas.microsoft.com/office/drawing/2014/main" id="{B93CD789-63D7-4049-985B-4F1646C67D35}"/>
              </a:ext>
            </a:extLst>
          </p:cNvPr>
          <p:cNvSpPr txBox="1"/>
          <p:nvPr/>
        </p:nvSpPr>
        <p:spPr>
          <a:xfrm>
            <a:off x="2209800" y="1295400"/>
            <a:ext cx="3810000" cy="1169551"/>
          </a:xfrm>
          <a:prstGeom prst="rect">
            <a:avLst/>
          </a:prstGeom>
          <a:noFill/>
          <a:ln>
            <a:solidFill>
              <a:schemeClr val="tx1"/>
            </a:solidFill>
          </a:ln>
        </p:spPr>
        <p:txBody>
          <a:bodyPr wrap="square" rtlCol="0">
            <a:spAutoFit/>
          </a:bodyPr>
          <a:lstStyle/>
          <a:p>
            <a:pPr marL="123825" indent="-123825">
              <a:buFont typeface="Arial" panose="020B0604020202020204" pitchFamily="34" charset="0"/>
              <a:buChar char="•"/>
            </a:pPr>
            <a:r>
              <a:rPr lang="en-US" sz="1400" dirty="0">
                <a:latin typeface="+mj-lt"/>
              </a:rPr>
              <a:t>Wireless broadband penetration: 85% (GSMA)</a:t>
            </a:r>
          </a:p>
          <a:p>
            <a:pPr marL="123825" indent="-123825">
              <a:buFont typeface="Arial" panose="020B0604020202020204" pitchFamily="34" charset="0"/>
              <a:buChar char="•"/>
            </a:pPr>
            <a:r>
              <a:rPr lang="en-US" sz="1400" dirty="0">
                <a:latin typeface="+mj-lt"/>
              </a:rPr>
              <a:t>78 unserved counties and 857 partially served counties (Form 477)</a:t>
            </a:r>
          </a:p>
          <a:p>
            <a:pPr marL="123825" indent="-123825">
              <a:buFont typeface="Arial" panose="020B0604020202020204" pitchFamily="34" charset="0"/>
              <a:buChar char="•"/>
            </a:pPr>
            <a:r>
              <a:rPr lang="en-US" sz="1400" dirty="0">
                <a:latin typeface="+mj-lt"/>
              </a:rPr>
              <a:t>5,783,000 unserved population and 11,478,000 non adopting in served geographies</a:t>
            </a:r>
          </a:p>
        </p:txBody>
      </p:sp>
      <p:sp>
        <p:nvSpPr>
          <p:cNvPr id="12" name="TextBox 11">
            <a:extLst>
              <a:ext uri="{FF2B5EF4-FFF2-40B4-BE49-F238E27FC236}">
                <a16:creationId xmlns:a16="http://schemas.microsoft.com/office/drawing/2014/main" id="{8A819D67-C684-D748-84AD-6AB97CD4023D}"/>
              </a:ext>
            </a:extLst>
          </p:cNvPr>
          <p:cNvSpPr txBox="1"/>
          <p:nvPr/>
        </p:nvSpPr>
        <p:spPr>
          <a:xfrm>
            <a:off x="6477000" y="1447800"/>
            <a:ext cx="2209800" cy="738664"/>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Which option more effectively reduces the digital divide?</a:t>
            </a:r>
          </a:p>
        </p:txBody>
      </p:sp>
      <p:sp>
        <p:nvSpPr>
          <p:cNvPr id="13" name="TextBox 12">
            <a:extLst>
              <a:ext uri="{FF2B5EF4-FFF2-40B4-BE49-F238E27FC236}">
                <a16:creationId xmlns:a16="http://schemas.microsoft.com/office/drawing/2014/main" id="{D19C541A-5945-DE4A-9917-55FFF9A25A2C}"/>
              </a:ext>
            </a:extLst>
          </p:cNvPr>
          <p:cNvSpPr txBox="1"/>
          <p:nvPr/>
        </p:nvSpPr>
        <p:spPr>
          <a:xfrm>
            <a:off x="2209800" y="2564487"/>
            <a:ext cx="3810000" cy="307777"/>
          </a:xfrm>
          <a:prstGeom prst="rect">
            <a:avLst/>
          </a:prstGeom>
          <a:noFill/>
          <a:ln>
            <a:solidFill>
              <a:schemeClr val="tx1"/>
            </a:solidFill>
          </a:ln>
        </p:spPr>
        <p:txBody>
          <a:bodyPr wrap="square" rtlCol="0">
            <a:spAutoFit/>
          </a:bodyPr>
          <a:lstStyle/>
          <a:p>
            <a:pPr marL="123825" indent="-123825">
              <a:buFont typeface="Arial" panose="020B0604020202020204" pitchFamily="34" charset="0"/>
              <a:buChar char="•"/>
            </a:pPr>
            <a:r>
              <a:rPr lang="en-US" sz="1400" dirty="0">
                <a:latin typeface="+mj-lt"/>
              </a:rPr>
              <a:t>US GDP $ 19.39 trillion (World Bank)</a:t>
            </a:r>
          </a:p>
        </p:txBody>
      </p:sp>
      <p:sp>
        <p:nvSpPr>
          <p:cNvPr id="14" name="TextBox 13">
            <a:extLst>
              <a:ext uri="{FF2B5EF4-FFF2-40B4-BE49-F238E27FC236}">
                <a16:creationId xmlns:a16="http://schemas.microsoft.com/office/drawing/2014/main" id="{D99D9DF9-B3CD-6949-8D65-D54A12305064}"/>
              </a:ext>
            </a:extLst>
          </p:cNvPr>
          <p:cNvSpPr txBox="1"/>
          <p:nvPr/>
        </p:nvSpPr>
        <p:spPr>
          <a:xfrm>
            <a:off x="6477000" y="2294186"/>
            <a:ext cx="2209800" cy="738664"/>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Which option generates the largest externalities impacting the GDP?</a:t>
            </a:r>
          </a:p>
        </p:txBody>
      </p:sp>
      <p:sp>
        <p:nvSpPr>
          <p:cNvPr id="15" name="TextBox 14">
            <a:extLst>
              <a:ext uri="{FF2B5EF4-FFF2-40B4-BE49-F238E27FC236}">
                <a16:creationId xmlns:a16="http://schemas.microsoft.com/office/drawing/2014/main" id="{26B6F8F1-9480-BC43-8AC2-EAC142694AF9}"/>
              </a:ext>
            </a:extLst>
          </p:cNvPr>
          <p:cNvSpPr txBox="1"/>
          <p:nvPr/>
        </p:nvSpPr>
        <p:spPr>
          <a:xfrm>
            <a:off x="6477000" y="5814536"/>
            <a:ext cx="2209800" cy="738664"/>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What is the contribution to the Treasury of each option?</a:t>
            </a:r>
          </a:p>
        </p:txBody>
      </p:sp>
      <p:sp>
        <p:nvSpPr>
          <p:cNvPr id="16" name="TextBox 15">
            <a:extLst>
              <a:ext uri="{FF2B5EF4-FFF2-40B4-BE49-F238E27FC236}">
                <a16:creationId xmlns:a16="http://schemas.microsoft.com/office/drawing/2014/main" id="{D18EBE78-31EB-1345-83EB-ABD452CE0E9A}"/>
              </a:ext>
            </a:extLst>
          </p:cNvPr>
          <p:cNvSpPr txBox="1"/>
          <p:nvPr/>
        </p:nvSpPr>
        <p:spPr>
          <a:xfrm>
            <a:off x="2209800" y="6006644"/>
            <a:ext cx="3810000" cy="523220"/>
          </a:xfrm>
          <a:prstGeom prst="rect">
            <a:avLst/>
          </a:prstGeom>
          <a:noFill/>
          <a:ln>
            <a:solidFill>
              <a:schemeClr val="tx1"/>
            </a:solidFill>
          </a:ln>
        </p:spPr>
        <p:txBody>
          <a:bodyPr wrap="square" rtlCol="0">
            <a:spAutoFit/>
          </a:bodyPr>
          <a:lstStyle/>
          <a:p>
            <a:pPr marL="123825" indent="-123825">
              <a:buFont typeface="Arial" panose="020B0604020202020204" pitchFamily="34" charset="0"/>
              <a:buChar char="•"/>
            </a:pPr>
            <a:r>
              <a:rPr lang="en-US" sz="1400" dirty="0">
                <a:latin typeface="+mj-lt"/>
              </a:rPr>
              <a:t>The FCC collected $21.267 billion in 2017-18 spectrum auctions</a:t>
            </a:r>
          </a:p>
        </p:txBody>
      </p:sp>
      <p:sp>
        <p:nvSpPr>
          <p:cNvPr id="17" name="TextBox 16">
            <a:extLst>
              <a:ext uri="{FF2B5EF4-FFF2-40B4-BE49-F238E27FC236}">
                <a16:creationId xmlns:a16="http://schemas.microsoft.com/office/drawing/2014/main" id="{C3CE10DA-0EF5-E94A-AD2F-C0B3B1BD2C78}"/>
              </a:ext>
            </a:extLst>
          </p:cNvPr>
          <p:cNvSpPr txBox="1"/>
          <p:nvPr/>
        </p:nvSpPr>
        <p:spPr>
          <a:xfrm>
            <a:off x="2209800" y="3048000"/>
            <a:ext cx="3810000" cy="954107"/>
          </a:xfrm>
          <a:prstGeom prst="rect">
            <a:avLst/>
          </a:prstGeom>
          <a:noFill/>
          <a:ln>
            <a:solidFill>
              <a:schemeClr val="tx1"/>
            </a:solidFill>
          </a:ln>
        </p:spPr>
        <p:txBody>
          <a:bodyPr wrap="square" rtlCol="0">
            <a:spAutoFit/>
          </a:bodyPr>
          <a:lstStyle/>
          <a:p>
            <a:pPr marL="123825" indent="-123825">
              <a:buFont typeface="Arial" panose="020B0604020202020204" pitchFamily="34" charset="0"/>
              <a:buChar char="•"/>
            </a:pPr>
            <a:r>
              <a:rPr lang="en-US" sz="1400" dirty="0">
                <a:latin typeface="+mn-lt"/>
              </a:rPr>
              <a:t>5,013,242 children under 18 years old with no broadband subscription (ACS 2017)</a:t>
            </a:r>
          </a:p>
          <a:p>
            <a:pPr marL="123825" indent="-123825">
              <a:buFont typeface="Arial" panose="020B0604020202020204" pitchFamily="34" charset="0"/>
              <a:buChar char="•"/>
            </a:pPr>
            <a:r>
              <a:rPr lang="en-US" sz="1400" dirty="0">
                <a:latin typeface="+mn-lt"/>
              </a:rPr>
              <a:t>2,036,753 children under 18 reside in a household without a computer (ACS 2017)</a:t>
            </a:r>
          </a:p>
        </p:txBody>
      </p:sp>
      <p:sp>
        <p:nvSpPr>
          <p:cNvPr id="18" name="TextBox 17">
            <a:extLst>
              <a:ext uri="{FF2B5EF4-FFF2-40B4-BE49-F238E27FC236}">
                <a16:creationId xmlns:a16="http://schemas.microsoft.com/office/drawing/2014/main" id="{73F66655-45CF-B640-8869-BB1F31932AC6}"/>
              </a:ext>
            </a:extLst>
          </p:cNvPr>
          <p:cNvSpPr txBox="1"/>
          <p:nvPr/>
        </p:nvSpPr>
        <p:spPr>
          <a:xfrm>
            <a:off x="6477000" y="3124200"/>
            <a:ext cx="2209800" cy="738664"/>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Which option has the highest reduction of the homework gap?</a:t>
            </a:r>
          </a:p>
        </p:txBody>
      </p:sp>
      <p:sp>
        <p:nvSpPr>
          <p:cNvPr id="19" name="TextBox 18">
            <a:extLst>
              <a:ext uri="{FF2B5EF4-FFF2-40B4-BE49-F238E27FC236}">
                <a16:creationId xmlns:a16="http://schemas.microsoft.com/office/drawing/2014/main" id="{58E41FE3-69C9-4D49-9A8A-6709B29BFD71}"/>
              </a:ext>
            </a:extLst>
          </p:cNvPr>
          <p:cNvSpPr txBox="1"/>
          <p:nvPr/>
        </p:nvSpPr>
        <p:spPr>
          <a:xfrm>
            <a:off x="2209800" y="4075093"/>
            <a:ext cx="3810000" cy="954107"/>
          </a:xfrm>
          <a:prstGeom prst="rect">
            <a:avLst/>
          </a:prstGeom>
          <a:noFill/>
          <a:ln>
            <a:solidFill>
              <a:schemeClr val="tx1"/>
            </a:solidFill>
          </a:ln>
        </p:spPr>
        <p:txBody>
          <a:bodyPr wrap="square" rtlCol="0">
            <a:spAutoFit/>
          </a:bodyPr>
          <a:lstStyle/>
          <a:p>
            <a:pPr marL="123825" indent="-123825">
              <a:buFont typeface="Arial" panose="020B0604020202020204" pitchFamily="34" charset="0"/>
              <a:buChar char="•"/>
            </a:pPr>
            <a:r>
              <a:rPr lang="en-US" sz="1400" dirty="0">
                <a:latin typeface="+mj-lt"/>
              </a:rPr>
              <a:t>6.1 % high school dropout rate (National Center of Education Statistics)</a:t>
            </a:r>
          </a:p>
          <a:p>
            <a:pPr marL="123825" indent="-123825">
              <a:buFont typeface="Arial" panose="020B0604020202020204" pitchFamily="34" charset="0"/>
              <a:buChar char="•"/>
            </a:pPr>
            <a:r>
              <a:rPr lang="en-US" sz="1400" dirty="0">
                <a:latin typeface="+mj-lt"/>
              </a:rPr>
              <a:t>70% of high school graduates apply to college but 1 in 5 quit (Dept. of Education)</a:t>
            </a:r>
          </a:p>
        </p:txBody>
      </p:sp>
      <p:sp>
        <p:nvSpPr>
          <p:cNvPr id="20" name="Pentagon 19">
            <a:extLst>
              <a:ext uri="{FF2B5EF4-FFF2-40B4-BE49-F238E27FC236}">
                <a16:creationId xmlns:a16="http://schemas.microsoft.com/office/drawing/2014/main" id="{16CEE6AD-47FC-5146-9210-96547AF7B2A5}"/>
              </a:ext>
            </a:extLst>
          </p:cNvPr>
          <p:cNvSpPr/>
          <p:nvPr/>
        </p:nvSpPr>
        <p:spPr>
          <a:xfrm>
            <a:off x="381000" y="5029200"/>
            <a:ext cx="1676400" cy="73866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Economic Surplus</a:t>
            </a:r>
          </a:p>
        </p:txBody>
      </p:sp>
      <p:sp>
        <p:nvSpPr>
          <p:cNvPr id="21" name="TextBox 20">
            <a:extLst>
              <a:ext uri="{FF2B5EF4-FFF2-40B4-BE49-F238E27FC236}">
                <a16:creationId xmlns:a16="http://schemas.microsoft.com/office/drawing/2014/main" id="{DC14E535-475D-1F4F-8F8E-AED7F8C0DC04}"/>
              </a:ext>
            </a:extLst>
          </p:cNvPr>
          <p:cNvSpPr txBox="1"/>
          <p:nvPr/>
        </p:nvSpPr>
        <p:spPr>
          <a:xfrm>
            <a:off x="2209800" y="5105400"/>
            <a:ext cx="3810000" cy="954107"/>
          </a:xfrm>
          <a:prstGeom prst="rect">
            <a:avLst/>
          </a:prstGeom>
          <a:noFill/>
          <a:ln>
            <a:solidFill>
              <a:schemeClr val="tx1"/>
            </a:solidFill>
          </a:ln>
        </p:spPr>
        <p:txBody>
          <a:bodyPr wrap="square" rtlCol="0">
            <a:spAutoFit/>
          </a:bodyPr>
          <a:lstStyle/>
          <a:p>
            <a:pPr marL="123825" indent="-123825">
              <a:buFont typeface="Arial" panose="020B0604020202020204" pitchFamily="34" charset="0"/>
              <a:buChar char="•"/>
            </a:pPr>
            <a:r>
              <a:rPr lang="en-US" sz="1400" dirty="0">
                <a:latin typeface="+mj-lt"/>
              </a:rPr>
              <a:t>Most affordable LTE plan: $20 (*) (3.5% of monthly income of first decile)</a:t>
            </a:r>
          </a:p>
          <a:p>
            <a:pPr marL="123825" indent="-123825">
              <a:buFont typeface="Arial" panose="020B0604020202020204" pitchFamily="34" charset="0"/>
              <a:buChar char="•"/>
            </a:pPr>
            <a:r>
              <a:rPr lang="en-US" sz="1400" dirty="0">
                <a:latin typeface="+mj-lt"/>
              </a:rPr>
              <a:t>Public libraries use 266 GB per month, interested in saving in data consumption</a:t>
            </a:r>
          </a:p>
        </p:txBody>
      </p:sp>
      <p:sp>
        <p:nvSpPr>
          <p:cNvPr id="22" name="TextBox 21">
            <a:extLst>
              <a:ext uri="{FF2B5EF4-FFF2-40B4-BE49-F238E27FC236}">
                <a16:creationId xmlns:a16="http://schemas.microsoft.com/office/drawing/2014/main" id="{2B6183F7-33A2-AB47-8C23-7DFDBB37C344}"/>
              </a:ext>
            </a:extLst>
          </p:cNvPr>
          <p:cNvSpPr txBox="1"/>
          <p:nvPr/>
        </p:nvSpPr>
        <p:spPr>
          <a:xfrm>
            <a:off x="6477000" y="3962400"/>
            <a:ext cx="2209800" cy="738664"/>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Which option has the higher impact on reducing high school attrition?</a:t>
            </a:r>
          </a:p>
        </p:txBody>
      </p:sp>
      <p:sp>
        <p:nvSpPr>
          <p:cNvPr id="23" name="TextBox 22">
            <a:extLst>
              <a:ext uri="{FF2B5EF4-FFF2-40B4-BE49-F238E27FC236}">
                <a16:creationId xmlns:a16="http://schemas.microsoft.com/office/drawing/2014/main" id="{D2CFBB64-2C06-7440-A8F4-A139C61905C5}"/>
              </a:ext>
            </a:extLst>
          </p:cNvPr>
          <p:cNvSpPr txBox="1"/>
          <p:nvPr/>
        </p:nvSpPr>
        <p:spPr>
          <a:xfrm>
            <a:off x="6477000" y="4989493"/>
            <a:ext cx="2438400" cy="738664"/>
          </a:xfrm>
          <a:prstGeom prst="rect">
            <a:avLst/>
          </a:prstGeom>
          <a:noFill/>
        </p:spPr>
        <p:txBody>
          <a:bodyPr wrap="square" rtlCol="0">
            <a:spAutoFit/>
          </a:bodyPr>
          <a:lstStyle/>
          <a:p>
            <a:pPr marL="123825" indent="-123825">
              <a:buFont typeface="Arial" panose="020B0604020202020204" pitchFamily="34" charset="0"/>
              <a:buChar char="•"/>
            </a:pPr>
            <a:r>
              <a:rPr lang="en-US" sz="1400" dirty="0">
                <a:latin typeface="+mj-lt"/>
              </a:rPr>
              <a:t>Which option increases wireless broadband affordability?</a:t>
            </a:r>
          </a:p>
        </p:txBody>
      </p:sp>
      <p:sp>
        <p:nvSpPr>
          <p:cNvPr id="3" name="CuadroTexto 2"/>
          <p:cNvSpPr txBox="1"/>
          <p:nvPr/>
        </p:nvSpPr>
        <p:spPr>
          <a:xfrm>
            <a:off x="343930" y="6534088"/>
            <a:ext cx="5675870" cy="307777"/>
          </a:xfrm>
          <a:prstGeom prst="rect">
            <a:avLst/>
          </a:prstGeom>
          <a:noFill/>
        </p:spPr>
        <p:txBody>
          <a:bodyPr wrap="square" rtlCol="0">
            <a:spAutoFit/>
          </a:bodyPr>
          <a:lstStyle/>
          <a:p>
            <a:r>
              <a:rPr lang="en-US" sz="1400" dirty="0">
                <a:latin typeface="+mj-lt"/>
              </a:rPr>
              <a:t>* Verizon Connected Device Ellipsis Hotspot service for US$ 20 monthly</a:t>
            </a:r>
          </a:p>
        </p:txBody>
      </p:sp>
    </p:spTree>
    <p:extLst>
      <p:ext uri="{BB962C8B-B14F-4D97-AF65-F5344CB8AC3E}">
        <p14:creationId xmlns:p14="http://schemas.microsoft.com/office/powerpoint/2010/main" val="3919827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3713D3F7-C236-3943-B25C-A826579B40D9}"/>
              </a:ext>
            </a:extLst>
          </p:cNvPr>
          <p:cNvSpPr/>
          <p:nvPr/>
        </p:nvSpPr>
        <p:spPr>
          <a:xfrm>
            <a:off x="2209800" y="914400"/>
            <a:ext cx="3886200" cy="533400"/>
          </a:xfrm>
          <a:prstGeom prst="round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 name="Title 1">
            <a:extLst>
              <a:ext uri="{FF2B5EF4-FFF2-40B4-BE49-F238E27FC236}">
                <a16:creationId xmlns:a16="http://schemas.microsoft.com/office/drawing/2014/main" id="{F18DA706-564D-C248-8F27-F2CE560C26B2}"/>
              </a:ext>
            </a:extLst>
          </p:cNvPr>
          <p:cNvSpPr>
            <a:spLocks noGrp="1"/>
          </p:cNvSpPr>
          <p:nvPr>
            <p:ph type="title"/>
          </p:nvPr>
        </p:nvSpPr>
        <p:spPr/>
        <p:txBody>
          <a:bodyPr/>
          <a:lstStyle/>
          <a:p>
            <a:pPr algn="ctr"/>
            <a:r>
              <a:rPr lang="es-ES_tradnl" cap="none" dirty="0"/>
              <a:t>ASSESSMENT OF OF ECONOMIC AND SOCIAL VALUE</a:t>
            </a:r>
          </a:p>
        </p:txBody>
      </p:sp>
      <p:sp>
        <p:nvSpPr>
          <p:cNvPr id="3" name="Content Placeholder 2">
            <a:extLst>
              <a:ext uri="{FF2B5EF4-FFF2-40B4-BE49-F238E27FC236}">
                <a16:creationId xmlns:a16="http://schemas.microsoft.com/office/drawing/2014/main" id="{8289F60A-463A-8240-812B-41C404523280}"/>
              </a:ext>
            </a:extLst>
          </p:cNvPr>
          <p:cNvSpPr>
            <a:spLocks noGrp="1"/>
          </p:cNvSpPr>
          <p:nvPr>
            <p:ph idx="1"/>
          </p:nvPr>
        </p:nvSpPr>
        <p:spPr>
          <a:xfrm>
            <a:off x="2441448" y="914400"/>
            <a:ext cx="5635752" cy="4953000"/>
          </a:xfrm>
        </p:spPr>
        <p:txBody>
          <a:bodyPr/>
          <a:lstStyle/>
          <a:p>
            <a:pPr marL="342900" indent="-342900">
              <a:lnSpc>
                <a:spcPct val="150000"/>
              </a:lnSpc>
              <a:buClr>
                <a:schemeClr val="accent1"/>
              </a:buClr>
              <a:buSzPct val="100000"/>
              <a:buFont typeface="Wingdings" pitchFamily="2" charset="2"/>
              <a:buChar char="§"/>
            </a:pPr>
            <a:r>
              <a:rPr lang="en-US" sz="2000" b="0" dirty="0">
                <a:latin typeface="+mn-lt"/>
              </a:rPr>
              <a:t>Reduction of the digital divide</a:t>
            </a:r>
          </a:p>
          <a:p>
            <a:pPr marL="342900" indent="-342900">
              <a:lnSpc>
                <a:spcPct val="150000"/>
              </a:lnSpc>
              <a:buClr>
                <a:schemeClr val="accent1"/>
              </a:buClr>
              <a:buSzPct val="100000"/>
              <a:buFont typeface="Wingdings" pitchFamily="2" charset="2"/>
              <a:buChar char="§"/>
            </a:pPr>
            <a:r>
              <a:rPr lang="en-US" sz="2000" b="0" dirty="0">
                <a:latin typeface="+mn-lt"/>
              </a:rPr>
              <a:t>Contribution to GDP</a:t>
            </a:r>
          </a:p>
          <a:p>
            <a:pPr marL="342900" indent="-342900">
              <a:lnSpc>
                <a:spcPct val="150000"/>
              </a:lnSpc>
              <a:buClr>
                <a:schemeClr val="accent1"/>
              </a:buClr>
              <a:buSzPct val="100000"/>
              <a:buFont typeface="Wingdings" pitchFamily="2" charset="2"/>
              <a:buChar char="§"/>
            </a:pPr>
            <a:r>
              <a:rPr lang="en-US" sz="2000" b="0" dirty="0">
                <a:latin typeface="+mn-lt"/>
              </a:rPr>
              <a:t>Reduction of the homework gap</a:t>
            </a:r>
          </a:p>
          <a:p>
            <a:pPr marL="342900" indent="-342900">
              <a:lnSpc>
                <a:spcPct val="150000"/>
              </a:lnSpc>
              <a:buClr>
                <a:schemeClr val="accent1"/>
              </a:buClr>
              <a:buSzPct val="100000"/>
              <a:buFont typeface="Wingdings" pitchFamily="2" charset="2"/>
              <a:buChar char="§"/>
            </a:pPr>
            <a:r>
              <a:rPr lang="en-US" sz="2000" b="0" dirty="0">
                <a:latin typeface="+mn-lt"/>
              </a:rPr>
              <a:t>Reduction of high school attrition</a:t>
            </a:r>
          </a:p>
          <a:p>
            <a:pPr marL="342900" indent="-342900">
              <a:lnSpc>
                <a:spcPct val="150000"/>
              </a:lnSpc>
              <a:buClr>
                <a:schemeClr val="accent1"/>
              </a:buClr>
              <a:buSzPct val="100000"/>
              <a:buFont typeface="Wingdings" pitchFamily="2" charset="2"/>
              <a:buChar char="§"/>
            </a:pPr>
            <a:r>
              <a:rPr lang="en-US" sz="2000" b="0" dirty="0">
                <a:latin typeface="+mn-lt"/>
              </a:rPr>
              <a:t>Economic surplus</a:t>
            </a:r>
          </a:p>
          <a:p>
            <a:pPr marL="342900" indent="-342900">
              <a:lnSpc>
                <a:spcPct val="150000"/>
              </a:lnSpc>
              <a:buClr>
                <a:schemeClr val="accent1"/>
              </a:buClr>
              <a:buSzPct val="100000"/>
              <a:buFont typeface="Wingdings" pitchFamily="2" charset="2"/>
              <a:buChar char="§"/>
            </a:pPr>
            <a:r>
              <a:rPr lang="en-US" sz="2000" b="0" dirty="0">
                <a:latin typeface="+mn-lt"/>
              </a:rPr>
              <a:t>Contribution to Treasury</a:t>
            </a:r>
          </a:p>
          <a:p>
            <a:pPr marL="285750" indent="-285750">
              <a:buFont typeface="Arial" panose="020B0604020202020204" pitchFamily="34" charset="0"/>
              <a:buChar char="•"/>
            </a:pPr>
            <a:endParaRPr lang="es-ES_tradnl" dirty="0"/>
          </a:p>
        </p:txBody>
      </p:sp>
    </p:spTree>
    <p:extLst>
      <p:ext uri="{BB962C8B-B14F-4D97-AF65-F5344CB8AC3E}">
        <p14:creationId xmlns:p14="http://schemas.microsoft.com/office/powerpoint/2010/main" val="2829251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897AE-973E-CF43-BFC0-882F97487451}"/>
              </a:ext>
            </a:extLst>
          </p:cNvPr>
          <p:cNvSpPr>
            <a:spLocks noGrp="1"/>
          </p:cNvSpPr>
          <p:nvPr>
            <p:ph type="title"/>
          </p:nvPr>
        </p:nvSpPr>
        <p:spPr>
          <a:xfrm>
            <a:off x="0" y="325903"/>
            <a:ext cx="9144000" cy="359897"/>
          </a:xfrm>
        </p:spPr>
        <p:txBody>
          <a:bodyPr/>
          <a:lstStyle/>
          <a:p>
            <a:pPr algn="ctr"/>
            <a:r>
              <a:rPr lang="en-US" cap="none" dirty="0">
                <a:solidFill>
                  <a:schemeClr val="accent2"/>
                </a:solidFill>
              </a:rPr>
              <a:t>REDUCTION OF THE DIGITAL DIVIDE:</a:t>
            </a:r>
            <a:r>
              <a:rPr lang="en-US" cap="none" dirty="0"/>
              <a:t> </a:t>
            </a:r>
            <a:br>
              <a:rPr lang="en-US" cap="none" dirty="0"/>
            </a:br>
            <a:r>
              <a:rPr lang="en-US" cap="none" dirty="0"/>
              <a:t>MODERNIZING THE EBS LICENSING MODEL COULD RESULT IN 8,356,000 NEW SUBSCRIBERS</a:t>
            </a:r>
          </a:p>
        </p:txBody>
      </p:sp>
      <p:pic>
        <p:nvPicPr>
          <p:cNvPr id="4" name="Picture 3">
            <a:extLst>
              <a:ext uri="{FF2B5EF4-FFF2-40B4-BE49-F238E27FC236}">
                <a16:creationId xmlns:a16="http://schemas.microsoft.com/office/drawing/2014/main" id="{1DB845E8-A3A0-814C-A1F8-36A28BBA8008}"/>
              </a:ext>
            </a:extLst>
          </p:cNvPr>
          <p:cNvPicPr>
            <a:picLocks noChangeAspect="1"/>
          </p:cNvPicPr>
          <p:nvPr/>
        </p:nvPicPr>
        <p:blipFill>
          <a:blip r:embed="rId2"/>
          <a:stretch>
            <a:fillRect/>
          </a:stretch>
        </p:blipFill>
        <p:spPr>
          <a:xfrm>
            <a:off x="2739803" y="838200"/>
            <a:ext cx="3965798" cy="2609495"/>
          </a:xfrm>
          <a:prstGeom prst="rect">
            <a:avLst/>
          </a:prstGeom>
        </p:spPr>
      </p:pic>
      <p:sp>
        <p:nvSpPr>
          <p:cNvPr id="5" name="TextBox 4">
            <a:extLst>
              <a:ext uri="{FF2B5EF4-FFF2-40B4-BE49-F238E27FC236}">
                <a16:creationId xmlns:a16="http://schemas.microsoft.com/office/drawing/2014/main" id="{5964277F-5046-9F47-A689-8A97532D1E29}"/>
              </a:ext>
            </a:extLst>
          </p:cNvPr>
          <p:cNvSpPr txBox="1"/>
          <p:nvPr/>
        </p:nvSpPr>
        <p:spPr>
          <a:xfrm>
            <a:off x="5867401" y="3401457"/>
            <a:ext cx="2590800" cy="646331"/>
          </a:xfrm>
          <a:prstGeom prst="rect">
            <a:avLst/>
          </a:prstGeom>
          <a:noFill/>
          <a:ln>
            <a:solidFill>
              <a:schemeClr val="tx1"/>
            </a:solidFill>
          </a:ln>
        </p:spPr>
        <p:txBody>
          <a:bodyPr wrap="square" rtlCol="0">
            <a:spAutoFit/>
          </a:bodyPr>
          <a:lstStyle/>
          <a:p>
            <a:r>
              <a:rPr lang="en-US" dirty="0">
                <a:latin typeface="+mn-lt"/>
              </a:rPr>
              <a:t>5,782,622 unserved population</a:t>
            </a:r>
          </a:p>
        </p:txBody>
      </p:sp>
      <p:sp>
        <p:nvSpPr>
          <p:cNvPr id="7" name="TextBox 6">
            <a:extLst>
              <a:ext uri="{FF2B5EF4-FFF2-40B4-BE49-F238E27FC236}">
                <a16:creationId xmlns:a16="http://schemas.microsoft.com/office/drawing/2014/main" id="{0C8FF34A-05ED-8944-826B-073292194899}"/>
              </a:ext>
            </a:extLst>
          </p:cNvPr>
          <p:cNvSpPr txBox="1"/>
          <p:nvPr/>
        </p:nvSpPr>
        <p:spPr>
          <a:xfrm>
            <a:off x="1676400" y="3401457"/>
            <a:ext cx="2590800" cy="646331"/>
          </a:xfrm>
          <a:prstGeom prst="rect">
            <a:avLst/>
          </a:prstGeom>
          <a:noFill/>
          <a:ln>
            <a:solidFill>
              <a:schemeClr val="tx1"/>
            </a:solidFill>
          </a:ln>
        </p:spPr>
        <p:txBody>
          <a:bodyPr wrap="square" rtlCol="0">
            <a:spAutoFit/>
          </a:bodyPr>
          <a:lstStyle/>
          <a:p>
            <a:pPr algn="ctr"/>
            <a:r>
              <a:rPr lang="en-US" dirty="0">
                <a:latin typeface="+mn-lt"/>
              </a:rPr>
              <a:t>11,478,000 non-adopting population (*)</a:t>
            </a:r>
          </a:p>
        </p:txBody>
      </p:sp>
      <p:sp>
        <p:nvSpPr>
          <p:cNvPr id="8" name="TextBox 7">
            <a:extLst>
              <a:ext uri="{FF2B5EF4-FFF2-40B4-BE49-F238E27FC236}">
                <a16:creationId xmlns:a16="http://schemas.microsoft.com/office/drawing/2014/main" id="{2C15093B-4B65-FC40-8555-69C820839E24}"/>
              </a:ext>
            </a:extLst>
          </p:cNvPr>
          <p:cNvSpPr txBox="1"/>
          <p:nvPr/>
        </p:nvSpPr>
        <p:spPr>
          <a:xfrm>
            <a:off x="5867400" y="4315857"/>
            <a:ext cx="2215671" cy="646331"/>
          </a:xfrm>
          <a:prstGeom prst="rect">
            <a:avLst/>
          </a:prstGeom>
          <a:noFill/>
          <a:ln>
            <a:solidFill>
              <a:schemeClr val="tx1"/>
            </a:solidFill>
          </a:ln>
        </p:spPr>
        <p:txBody>
          <a:bodyPr wrap="square" rtlCol="0">
            <a:spAutoFit/>
          </a:bodyPr>
          <a:lstStyle/>
          <a:p>
            <a:pPr algn="ctr"/>
            <a:r>
              <a:rPr lang="en-US" dirty="0">
                <a:latin typeface="+mn-lt"/>
              </a:rPr>
              <a:t>Expected adoption: 58% (Pew Research)</a:t>
            </a:r>
          </a:p>
        </p:txBody>
      </p:sp>
      <p:sp>
        <p:nvSpPr>
          <p:cNvPr id="9" name="TextBox 8">
            <a:extLst>
              <a:ext uri="{FF2B5EF4-FFF2-40B4-BE49-F238E27FC236}">
                <a16:creationId xmlns:a16="http://schemas.microsoft.com/office/drawing/2014/main" id="{0E17E254-F0D4-AA47-9D52-348B391DB085}"/>
              </a:ext>
            </a:extLst>
          </p:cNvPr>
          <p:cNvSpPr txBox="1"/>
          <p:nvPr/>
        </p:nvSpPr>
        <p:spPr>
          <a:xfrm>
            <a:off x="5867400" y="5241925"/>
            <a:ext cx="2231701" cy="369332"/>
          </a:xfrm>
          <a:prstGeom prst="rect">
            <a:avLst/>
          </a:prstGeom>
          <a:noFill/>
          <a:ln>
            <a:solidFill>
              <a:schemeClr val="tx1"/>
            </a:solidFill>
          </a:ln>
        </p:spPr>
        <p:txBody>
          <a:bodyPr wrap="none" rtlCol="0">
            <a:spAutoFit/>
          </a:bodyPr>
          <a:lstStyle/>
          <a:p>
            <a:r>
              <a:rPr lang="en-US" dirty="0">
                <a:latin typeface="+mn-lt"/>
              </a:rPr>
              <a:t>3,354,000 subscribers</a:t>
            </a:r>
          </a:p>
        </p:txBody>
      </p:sp>
      <p:sp>
        <p:nvSpPr>
          <p:cNvPr id="10" name="TextBox 9">
            <a:extLst>
              <a:ext uri="{FF2B5EF4-FFF2-40B4-BE49-F238E27FC236}">
                <a16:creationId xmlns:a16="http://schemas.microsoft.com/office/drawing/2014/main" id="{BE6429DC-C084-624C-AACF-CDF6F950B39F}"/>
              </a:ext>
            </a:extLst>
          </p:cNvPr>
          <p:cNvSpPr txBox="1"/>
          <p:nvPr/>
        </p:nvSpPr>
        <p:spPr>
          <a:xfrm>
            <a:off x="1524000" y="4315857"/>
            <a:ext cx="2743200" cy="646331"/>
          </a:xfrm>
          <a:prstGeom prst="rect">
            <a:avLst/>
          </a:prstGeom>
          <a:noFill/>
          <a:ln>
            <a:solidFill>
              <a:schemeClr val="tx1"/>
            </a:solidFill>
          </a:ln>
        </p:spPr>
        <p:txBody>
          <a:bodyPr wrap="square" rtlCol="0">
            <a:spAutoFit/>
          </a:bodyPr>
          <a:lstStyle/>
          <a:p>
            <a:pPr algn="ctr"/>
            <a:r>
              <a:rPr lang="en-US" dirty="0">
                <a:latin typeface="+mn-lt"/>
              </a:rPr>
              <a:t>Price elasticity of a $15/month plan (**)</a:t>
            </a:r>
          </a:p>
        </p:txBody>
      </p:sp>
      <p:sp>
        <p:nvSpPr>
          <p:cNvPr id="11" name="TextBox 10">
            <a:extLst>
              <a:ext uri="{FF2B5EF4-FFF2-40B4-BE49-F238E27FC236}">
                <a16:creationId xmlns:a16="http://schemas.microsoft.com/office/drawing/2014/main" id="{4AB6415C-6A86-7741-8E63-3FD235F28F1D}"/>
              </a:ext>
            </a:extLst>
          </p:cNvPr>
          <p:cNvSpPr txBox="1"/>
          <p:nvPr/>
        </p:nvSpPr>
        <p:spPr>
          <a:xfrm>
            <a:off x="1990271" y="5230257"/>
            <a:ext cx="2454518" cy="369332"/>
          </a:xfrm>
          <a:prstGeom prst="rect">
            <a:avLst/>
          </a:prstGeom>
          <a:noFill/>
          <a:ln>
            <a:solidFill>
              <a:schemeClr val="tx1"/>
            </a:solidFill>
          </a:ln>
        </p:spPr>
        <p:txBody>
          <a:bodyPr wrap="none" rtlCol="0">
            <a:spAutoFit/>
          </a:bodyPr>
          <a:lstStyle/>
          <a:p>
            <a:r>
              <a:rPr lang="en-US" dirty="0">
                <a:latin typeface="+mn-lt"/>
              </a:rPr>
              <a:t>5,002,000 subscribers</a:t>
            </a:r>
          </a:p>
        </p:txBody>
      </p:sp>
      <p:sp>
        <p:nvSpPr>
          <p:cNvPr id="12" name="Left Brace 11">
            <a:extLst>
              <a:ext uri="{FF2B5EF4-FFF2-40B4-BE49-F238E27FC236}">
                <a16:creationId xmlns:a16="http://schemas.microsoft.com/office/drawing/2014/main" id="{0AF3283E-5357-004C-87BB-38095943DE4C}"/>
              </a:ext>
            </a:extLst>
          </p:cNvPr>
          <p:cNvSpPr/>
          <p:nvPr/>
        </p:nvSpPr>
        <p:spPr>
          <a:xfrm rot="16200000">
            <a:off x="4824798" y="2220358"/>
            <a:ext cx="318701" cy="6948102"/>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 name="TextBox 12">
            <a:extLst>
              <a:ext uri="{FF2B5EF4-FFF2-40B4-BE49-F238E27FC236}">
                <a16:creationId xmlns:a16="http://schemas.microsoft.com/office/drawing/2014/main" id="{D5F7B37E-A0D7-4A45-8290-E96CBC029566}"/>
              </a:ext>
            </a:extLst>
          </p:cNvPr>
          <p:cNvSpPr txBox="1"/>
          <p:nvPr/>
        </p:nvSpPr>
        <p:spPr>
          <a:xfrm>
            <a:off x="1684763" y="5943600"/>
            <a:ext cx="6609502" cy="369332"/>
          </a:xfrm>
          <a:prstGeom prst="rect">
            <a:avLst/>
          </a:prstGeom>
          <a:solidFill>
            <a:schemeClr val="accent1"/>
          </a:solidFill>
          <a:ln>
            <a:solidFill>
              <a:schemeClr val="tx1"/>
            </a:solidFill>
          </a:ln>
        </p:spPr>
        <p:txBody>
          <a:bodyPr wrap="none" rtlCol="0">
            <a:spAutoFit/>
          </a:bodyPr>
          <a:lstStyle/>
          <a:p>
            <a:pPr algn="ctr"/>
            <a:r>
              <a:rPr lang="en-US" dirty="0">
                <a:solidFill>
                  <a:schemeClr val="bg1"/>
                </a:solidFill>
              </a:rPr>
              <a:t>8,356,000 new subscribers (18.28% reduction of digital divide) </a:t>
            </a:r>
          </a:p>
        </p:txBody>
      </p:sp>
      <p:sp>
        <p:nvSpPr>
          <p:cNvPr id="14" name="Curved Right Arrow 13">
            <a:extLst>
              <a:ext uri="{FF2B5EF4-FFF2-40B4-BE49-F238E27FC236}">
                <a16:creationId xmlns:a16="http://schemas.microsoft.com/office/drawing/2014/main" id="{B6DD54DC-6648-0443-ACE6-14BDC76D4EFC}"/>
              </a:ext>
            </a:extLst>
          </p:cNvPr>
          <p:cNvSpPr/>
          <p:nvPr/>
        </p:nvSpPr>
        <p:spPr>
          <a:xfrm>
            <a:off x="914400" y="3782457"/>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Curved Right Arrow 14">
            <a:extLst>
              <a:ext uri="{FF2B5EF4-FFF2-40B4-BE49-F238E27FC236}">
                <a16:creationId xmlns:a16="http://schemas.microsoft.com/office/drawing/2014/main" id="{6FEB32C7-14DC-4C48-AE06-E79D273071CA}"/>
              </a:ext>
            </a:extLst>
          </p:cNvPr>
          <p:cNvSpPr/>
          <p:nvPr/>
        </p:nvSpPr>
        <p:spPr>
          <a:xfrm>
            <a:off x="914400" y="4773057"/>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Curved Right Arrow 15">
            <a:extLst>
              <a:ext uri="{FF2B5EF4-FFF2-40B4-BE49-F238E27FC236}">
                <a16:creationId xmlns:a16="http://schemas.microsoft.com/office/drawing/2014/main" id="{13CE87B3-C799-044B-9BA0-2E0222292982}"/>
              </a:ext>
            </a:extLst>
          </p:cNvPr>
          <p:cNvSpPr/>
          <p:nvPr/>
        </p:nvSpPr>
        <p:spPr>
          <a:xfrm>
            <a:off x="5257800" y="3706257"/>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Curved Right Arrow 16">
            <a:extLst>
              <a:ext uri="{FF2B5EF4-FFF2-40B4-BE49-F238E27FC236}">
                <a16:creationId xmlns:a16="http://schemas.microsoft.com/office/drawing/2014/main" id="{1A422E4A-676B-4B46-A244-4DA11298974B}"/>
              </a:ext>
            </a:extLst>
          </p:cNvPr>
          <p:cNvSpPr/>
          <p:nvPr/>
        </p:nvSpPr>
        <p:spPr>
          <a:xfrm>
            <a:off x="5257800" y="4696857"/>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Down Arrow 17">
            <a:extLst>
              <a:ext uri="{FF2B5EF4-FFF2-40B4-BE49-F238E27FC236}">
                <a16:creationId xmlns:a16="http://schemas.microsoft.com/office/drawing/2014/main" id="{F012DD43-D46F-8E4A-9D62-13EAF428E00F}"/>
              </a:ext>
            </a:extLst>
          </p:cNvPr>
          <p:cNvSpPr/>
          <p:nvPr/>
        </p:nvSpPr>
        <p:spPr>
          <a:xfrm rot="2388003">
            <a:off x="3895872" y="2536539"/>
            <a:ext cx="358275" cy="800367"/>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Down Arrow 18">
            <a:extLst>
              <a:ext uri="{FF2B5EF4-FFF2-40B4-BE49-F238E27FC236}">
                <a16:creationId xmlns:a16="http://schemas.microsoft.com/office/drawing/2014/main" id="{BE439E73-1DCF-E641-9438-D9DD0B51097F}"/>
              </a:ext>
            </a:extLst>
          </p:cNvPr>
          <p:cNvSpPr/>
          <p:nvPr/>
        </p:nvSpPr>
        <p:spPr>
          <a:xfrm rot="19145028">
            <a:off x="6794537" y="2596078"/>
            <a:ext cx="358275" cy="870611"/>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CuadroTexto 19"/>
          <p:cNvSpPr txBox="1"/>
          <p:nvPr/>
        </p:nvSpPr>
        <p:spPr>
          <a:xfrm>
            <a:off x="529615" y="6324600"/>
            <a:ext cx="7764650" cy="523220"/>
          </a:xfrm>
          <a:prstGeom prst="rect">
            <a:avLst/>
          </a:prstGeom>
          <a:noFill/>
        </p:spPr>
        <p:txBody>
          <a:bodyPr wrap="square" rtlCol="0">
            <a:spAutoFit/>
          </a:bodyPr>
          <a:lstStyle/>
          <a:p>
            <a:r>
              <a:rPr lang="en-US" sz="1400" dirty="0">
                <a:latin typeface="+mj-lt"/>
              </a:rPr>
              <a:t>* 15,852,000 population already purchasing service.   (**) </a:t>
            </a:r>
            <a:r>
              <a:rPr lang="en-US" sz="1400" dirty="0">
                <a:latin typeface="+mn-lt"/>
              </a:rPr>
              <a:t>Prorated of price defined in Comments of SHLB on WT Docket No. 18-120, p. 5. and reseller interviews </a:t>
            </a:r>
          </a:p>
        </p:txBody>
      </p:sp>
    </p:spTree>
    <p:extLst>
      <p:ext uri="{BB962C8B-B14F-4D97-AF65-F5344CB8AC3E}">
        <p14:creationId xmlns:p14="http://schemas.microsoft.com/office/powerpoint/2010/main" val="73614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0897AE-973E-CF43-BFC0-882F97487451}"/>
              </a:ext>
            </a:extLst>
          </p:cNvPr>
          <p:cNvSpPr>
            <a:spLocks noGrp="1"/>
          </p:cNvSpPr>
          <p:nvPr>
            <p:ph type="title"/>
          </p:nvPr>
        </p:nvSpPr>
        <p:spPr>
          <a:xfrm>
            <a:off x="0" y="325650"/>
            <a:ext cx="9144000" cy="360150"/>
          </a:xfrm>
        </p:spPr>
        <p:txBody>
          <a:bodyPr/>
          <a:lstStyle/>
          <a:p>
            <a:pPr algn="ctr"/>
            <a:r>
              <a:rPr lang="en-US" cap="none" dirty="0">
                <a:solidFill>
                  <a:schemeClr val="accent2"/>
                </a:solidFill>
              </a:rPr>
              <a:t>REDUCTION OF THE DIGITAL DIVIDE:</a:t>
            </a:r>
            <a:r>
              <a:rPr lang="en-US" cap="none" dirty="0"/>
              <a:t> </a:t>
            </a:r>
            <a:br>
              <a:rPr lang="en-US" cap="none" dirty="0"/>
            </a:br>
            <a:r>
              <a:rPr lang="en-US" cap="none" dirty="0"/>
              <a:t>AUCTIONING UNASSIGNED EBS YIELD 581,562 NEW SUBSCRIBERS</a:t>
            </a:r>
          </a:p>
        </p:txBody>
      </p:sp>
      <p:pic>
        <p:nvPicPr>
          <p:cNvPr id="4" name="Picture 3">
            <a:extLst>
              <a:ext uri="{FF2B5EF4-FFF2-40B4-BE49-F238E27FC236}">
                <a16:creationId xmlns:a16="http://schemas.microsoft.com/office/drawing/2014/main" id="{1DB845E8-A3A0-814C-A1F8-36A28BBA8008}"/>
              </a:ext>
            </a:extLst>
          </p:cNvPr>
          <p:cNvPicPr>
            <a:picLocks noChangeAspect="1"/>
          </p:cNvPicPr>
          <p:nvPr/>
        </p:nvPicPr>
        <p:blipFill>
          <a:blip r:embed="rId2"/>
          <a:stretch>
            <a:fillRect/>
          </a:stretch>
        </p:blipFill>
        <p:spPr>
          <a:xfrm>
            <a:off x="2739802" y="914401"/>
            <a:ext cx="4168997" cy="2743200"/>
          </a:xfrm>
          <a:prstGeom prst="rect">
            <a:avLst/>
          </a:prstGeom>
        </p:spPr>
      </p:pic>
      <p:sp>
        <p:nvSpPr>
          <p:cNvPr id="5" name="TextBox 4">
            <a:extLst>
              <a:ext uri="{FF2B5EF4-FFF2-40B4-BE49-F238E27FC236}">
                <a16:creationId xmlns:a16="http://schemas.microsoft.com/office/drawing/2014/main" id="{5964277F-5046-9F47-A689-8A97532D1E29}"/>
              </a:ext>
            </a:extLst>
          </p:cNvPr>
          <p:cNvSpPr txBox="1"/>
          <p:nvPr/>
        </p:nvSpPr>
        <p:spPr>
          <a:xfrm>
            <a:off x="5867401" y="3733800"/>
            <a:ext cx="2971800" cy="646331"/>
          </a:xfrm>
          <a:prstGeom prst="rect">
            <a:avLst/>
          </a:prstGeom>
          <a:noFill/>
          <a:ln>
            <a:solidFill>
              <a:schemeClr val="tx1"/>
            </a:solidFill>
          </a:ln>
        </p:spPr>
        <p:txBody>
          <a:bodyPr wrap="square" rtlCol="0">
            <a:spAutoFit/>
          </a:bodyPr>
          <a:lstStyle/>
          <a:p>
            <a:pPr algn="ctr"/>
            <a:r>
              <a:rPr lang="en-US" dirty="0">
                <a:latin typeface="+mn-lt"/>
              </a:rPr>
              <a:t>5,782,622 unserved population</a:t>
            </a:r>
          </a:p>
        </p:txBody>
      </p:sp>
      <p:sp>
        <p:nvSpPr>
          <p:cNvPr id="8" name="TextBox 7">
            <a:extLst>
              <a:ext uri="{FF2B5EF4-FFF2-40B4-BE49-F238E27FC236}">
                <a16:creationId xmlns:a16="http://schemas.microsoft.com/office/drawing/2014/main" id="{2C15093B-4B65-FC40-8555-69C820839E24}"/>
              </a:ext>
            </a:extLst>
          </p:cNvPr>
          <p:cNvSpPr txBox="1"/>
          <p:nvPr/>
        </p:nvSpPr>
        <p:spPr>
          <a:xfrm>
            <a:off x="5867400" y="4486870"/>
            <a:ext cx="2971800" cy="923330"/>
          </a:xfrm>
          <a:prstGeom prst="rect">
            <a:avLst/>
          </a:prstGeom>
          <a:noFill/>
          <a:ln>
            <a:solidFill>
              <a:schemeClr val="tx1"/>
            </a:solidFill>
          </a:ln>
        </p:spPr>
        <p:txBody>
          <a:bodyPr wrap="square" rtlCol="0">
            <a:spAutoFit/>
          </a:bodyPr>
          <a:lstStyle/>
          <a:p>
            <a:pPr algn="ctr"/>
            <a:r>
              <a:rPr lang="en-US" dirty="0">
                <a:latin typeface="+mn-lt"/>
              </a:rPr>
              <a:t>24 out of 78 counties present a positive NPV of Wireless deployment</a:t>
            </a:r>
          </a:p>
        </p:txBody>
      </p:sp>
      <p:sp>
        <p:nvSpPr>
          <p:cNvPr id="9" name="TextBox 8">
            <a:extLst>
              <a:ext uri="{FF2B5EF4-FFF2-40B4-BE49-F238E27FC236}">
                <a16:creationId xmlns:a16="http://schemas.microsoft.com/office/drawing/2014/main" id="{0E17E254-F0D4-AA47-9D52-348B391DB085}"/>
              </a:ext>
            </a:extLst>
          </p:cNvPr>
          <p:cNvSpPr txBox="1"/>
          <p:nvPr/>
        </p:nvSpPr>
        <p:spPr>
          <a:xfrm>
            <a:off x="5867400" y="5458599"/>
            <a:ext cx="2053767" cy="369332"/>
          </a:xfrm>
          <a:prstGeom prst="rect">
            <a:avLst/>
          </a:prstGeom>
          <a:noFill/>
          <a:ln>
            <a:solidFill>
              <a:schemeClr val="tx1"/>
            </a:solidFill>
          </a:ln>
        </p:spPr>
        <p:txBody>
          <a:bodyPr wrap="none" rtlCol="0">
            <a:spAutoFit/>
          </a:bodyPr>
          <a:lstStyle/>
          <a:p>
            <a:r>
              <a:rPr lang="en-US" dirty="0">
                <a:latin typeface="+mn-lt"/>
              </a:rPr>
              <a:t>581,562 subscribers</a:t>
            </a:r>
          </a:p>
        </p:txBody>
      </p:sp>
      <p:sp>
        <p:nvSpPr>
          <p:cNvPr id="10" name="TextBox 9">
            <a:extLst>
              <a:ext uri="{FF2B5EF4-FFF2-40B4-BE49-F238E27FC236}">
                <a16:creationId xmlns:a16="http://schemas.microsoft.com/office/drawing/2014/main" id="{BE6429DC-C084-624C-AACF-CDF6F950B39F}"/>
              </a:ext>
            </a:extLst>
          </p:cNvPr>
          <p:cNvSpPr txBox="1"/>
          <p:nvPr/>
        </p:nvSpPr>
        <p:spPr>
          <a:xfrm>
            <a:off x="1524000" y="4532531"/>
            <a:ext cx="3398030" cy="646331"/>
          </a:xfrm>
          <a:prstGeom prst="rect">
            <a:avLst/>
          </a:prstGeom>
          <a:noFill/>
          <a:ln>
            <a:solidFill>
              <a:schemeClr val="tx1"/>
            </a:solidFill>
          </a:ln>
        </p:spPr>
        <p:txBody>
          <a:bodyPr wrap="square" rtlCol="0">
            <a:spAutoFit/>
          </a:bodyPr>
          <a:lstStyle/>
          <a:p>
            <a:pPr algn="ctr"/>
            <a:r>
              <a:rPr lang="en-US" dirty="0">
                <a:latin typeface="+mn-lt"/>
              </a:rPr>
              <a:t>Commercial operators do not need spectrum to offer affordable plans</a:t>
            </a:r>
          </a:p>
        </p:txBody>
      </p:sp>
      <p:sp>
        <p:nvSpPr>
          <p:cNvPr id="11" name="TextBox 10">
            <a:extLst>
              <a:ext uri="{FF2B5EF4-FFF2-40B4-BE49-F238E27FC236}">
                <a16:creationId xmlns:a16="http://schemas.microsoft.com/office/drawing/2014/main" id="{4AB6415C-6A86-7741-8E63-3FD235F28F1D}"/>
              </a:ext>
            </a:extLst>
          </p:cNvPr>
          <p:cNvSpPr txBox="1"/>
          <p:nvPr/>
        </p:nvSpPr>
        <p:spPr>
          <a:xfrm>
            <a:off x="1990271" y="5446931"/>
            <a:ext cx="1369286" cy="369332"/>
          </a:xfrm>
          <a:prstGeom prst="rect">
            <a:avLst/>
          </a:prstGeom>
          <a:noFill/>
          <a:ln>
            <a:solidFill>
              <a:schemeClr val="tx1"/>
            </a:solidFill>
          </a:ln>
        </p:spPr>
        <p:txBody>
          <a:bodyPr wrap="none" rtlCol="0">
            <a:spAutoFit/>
          </a:bodyPr>
          <a:lstStyle/>
          <a:p>
            <a:r>
              <a:rPr lang="en-US" dirty="0">
                <a:latin typeface="+mn-lt"/>
              </a:rPr>
              <a:t>0 subscribers</a:t>
            </a:r>
          </a:p>
        </p:txBody>
      </p:sp>
      <p:sp>
        <p:nvSpPr>
          <p:cNvPr id="12" name="Left Brace 11">
            <a:extLst>
              <a:ext uri="{FF2B5EF4-FFF2-40B4-BE49-F238E27FC236}">
                <a16:creationId xmlns:a16="http://schemas.microsoft.com/office/drawing/2014/main" id="{0AF3283E-5357-004C-87BB-38095943DE4C}"/>
              </a:ext>
            </a:extLst>
          </p:cNvPr>
          <p:cNvSpPr/>
          <p:nvPr/>
        </p:nvSpPr>
        <p:spPr>
          <a:xfrm rot="16200000">
            <a:off x="4824798" y="2462598"/>
            <a:ext cx="318701" cy="6948102"/>
          </a:xfrm>
          <a:prstGeom prst="leftBrace">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3" name="TextBox 12">
            <a:extLst>
              <a:ext uri="{FF2B5EF4-FFF2-40B4-BE49-F238E27FC236}">
                <a16:creationId xmlns:a16="http://schemas.microsoft.com/office/drawing/2014/main" id="{D5F7B37E-A0D7-4A45-8290-E96CBC029566}"/>
              </a:ext>
            </a:extLst>
          </p:cNvPr>
          <p:cNvSpPr txBox="1"/>
          <p:nvPr/>
        </p:nvSpPr>
        <p:spPr>
          <a:xfrm>
            <a:off x="1780954" y="6172200"/>
            <a:ext cx="6417142" cy="369332"/>
          </a:xfrm>
          <a:prstGeom prst="rect">
            <a:avLst/>
          </a:prstGeom>
          <a:solidFill>
            <a:schemeClr val="accent1"/>
          </a:solidFill>
          <a:ln>
            <a:solidFill>
              <a:schemeClr val="tx1"/>
            </a:solidFill>
          </a:ln>
        </p:spPr>
        <p:txBody>
          <a:bodyPr wrap="none" rtlCol="0">
            <a:spAutoFit/>
          </a:bodyPr>
          <a:lstStyle/>
          <a:p>
            <a:pPr algn="ctr"/>
            <a:r>
              <a:rPr lang="en-US" dirty="0">
                <a:solidFill>
                  <a:schemeClr val="bg1"/>
                </a:solidFill>
              </a:rPr>
              <a:t>581,562 new subscribers (1.49% reduction of digital divide) </a:t>
            </a:r>
          </a:p>
        </p:txBody>
      </p:sp>
      <p:sp>
        <p:nvSpPr>
          <p:cNvPr id="14" name="Curved Right Arrow 13">
            <a:extLst>
              <a:ext uri="{FF2B5EF4-FFF2-40B4-BE49-F238E27FC236}">
                <a16:creationId xmlns:a16="http://schemas.microsoft.com/office/drawing/2014/main" id="{B6DD54DC-6648-0443-ACE6-14BDC76D4EFC}"/>
              </a:ext>
            </a:extLst>
          </p:cNvPr>
          <p:cNvSpPr/>
          <p:nvPr/>
        </p:nvSpPr>
        <p:spPr>
          <a:xfrm>
            <a:off x="914400" y="41148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5" name="Curved Right Arrow 14">
            <a:extLst>
              <a:ext uri="{FF2B5EF4-FFF2-40B4-BE49-F238E27FC236}">
                <a16:creationId xmlns:a16="http://schemas.microsoft.com/office/drawing/2014/main" id="{6FEB32C7-14DC-4C48-AE06-E79D273071CA}"/>
              </a:ext>
            </a:extLst>
          </p:cNvPr>
          <p:cNvSpPr/>
          <p:nvPr/>
        </p:nvSpPr>
        <p:spPr>
          <a:xfrm>
            <a:off x="914400" y="4989731"/>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Curved Right Arrow 15">
            <a:extLst>
              <a:ext uri="{FF2B5EF4-FFF2-40B4-BE49-F238E27FC236}">
                <a16:creationId xmlns:a16="http://schemas.microsoft.com/office/drawing/2014/main" id="{13CE87B3-C799-044B-9BA0-2E0222292982}"/>
              </a:ext>
            </a:extLst>
          </p:cNvPr>
          <p:cNvSpPr/>
          <p:nvPr/>
        </p:nvSpPr>
        <p:spPr>
          <a:xfrm>
            <a:off x="5257800" y="4038600"/>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7" name="Curved Right Arrow 16">
            <a:extLst>
              <a:ext uri="{FF2B5EF4-FFF2-40B4-BE49-F238E27FC236}">
                <a16:creationId xmlns:a16="http://schemas.microsoft.com/office/drawing/2014/main" id="{1A422E4A-676B-4B46-A244-4DA11298974B}"/>
              </a:ext>
            </a:extLst>
          </p:cNvPr>
          <p:cNvSpPr/>
          <p:nvPr/>
        </p:nvSpPr>
        <p:spPr>
          <a:xfrm>
            <a:off x="5257800" y="4913531"/>
            <a:ext cx="457200" cy="762000"/>
          </a:xfrm>
          <a:prstGeom prst="curvedRight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8" name="Down Arrow 17">
            <a:extLst>
              <a:ext uri="{FF2B5EF4-FFF2-40B4-BE49-F238E27FC236}">
                <a16:creationId xmlns:a16="http://schemas.microsoft.com/office/drawing/2014/main" id="{F012DD43-D46F-8E4A-9D62-13EAF428E00F}"/>
              </a:ext>
            </a:extLst>
          </p:cNvPr>
          <p:cNvSpPr/>
          <p:nvPr/>
        </p:nvSpPr>
        <p:spPr>
          <a:xfrm rot="2388003">
            <a:off x="3918354" y="2806776"/>
            <a:ext cx="358275" cy="870611"/>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Down Arrow 18">
            <a:extLst>
              <a:ext uri="{FF2B5EF4-FFF2-40B4-BE49-F238E27FC236}">
                <a16:creationId xmlns:a16="http://schemas.microsoft.com/office/drawing/2014/main" id="{BE439E73-1DCF-E641-9438-D9DD0B51097F}"/>
              </a:ext>
            </a:extLst>
          </p:cNvPr>
          <p:cNvSpPr/>
          <p:nvPr/>
        </p:nvSpPr>
        <p:spPr>
          <a:xfrm rot="19145028">
            <a:off x="6794537" y="2928421"/>
            <a:ext cx="358275" cy="870611"/>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6">
            <a:extLst>
              <a:ext uri="{FF2B5EF4-FFF2-40B4-BE49-F238E27FC236}">
                <a16:creationId xmlns:a16="http://schemas.microsoft.com/office/drawing/2014/main" id="{0C8FF34A-05ED-8944-826B-073292194899}"/>
              </a:ext>
            </a:extLst>
          </p:cNvPr>
          <p:cNvSpPr txBox="1"/>
          <p:nvPr/>
        </p:nvSpPr>
        <p:spPr>
          <a:xfrm>
            <a:off x="1676400" y="3733800"/>
            <a:ext cx="2590800" cy="646331"/>
          </a:xfrm>
          <a:prstGeom prst="rect">
            <a:avLst/>
          </a:prstGeom>
          <a:noFill/>
          <a:ln>
            <a:solidFill>
              <a:schemeClr val="tx1"/>
            </a:solidFill>
          </a:ln>
        </p:spPr>
        <p:txBody>
          <a:bodyPr wrap="square" rtlCol="0">
            <a:spAutoFit/>
          </a:bodyPr>
          <a:lstStyle/>
          <a:p>
            <a:pPr algn="ctr"/>
            <a:r>
              <a:rPr lang="en-US" dirty="0">
                <a:latin typeface="+mn-lt"/>
              </a:rPr>
              <a:t>11,478,000 non-adopting population (*)</a:t>
            </a:r>
          </a:p>
        </p:txBody>
      </p:sp>
      <p:sp>
        <p:nvSpPr>
          <p:cNvPr id="22" name="CuadroTexto 19">
            <a:extLst>
              <a:ext uri="{FF2B5EF4-FFF2-40B4-BE49-F238E27FC236}">
                <a16:creationId xmlns:a16="http://schemas.microsoft.com/office/drawing/2014/main" id="{790E3E2D-8805-0144-8C72-A564D223C334}"/>
              </a:ext>
            </a:extLst>
          </p:cNvPr>
          <p:cNvSpPr txBox="1"/>
          <p:nvPr/>
        </p:nvSpPr>
        <p:spPr>
          <a:xfrm>
            <a:off x="529615" y="6553200"/>
            <a:ext cx="7014185" cy="307777"/>
          </a:xfrm>
          <a:prstGeom prst="rect">
            <a:avLst/>
          </a:prstGeom>
          <a:noFill/>
        </p:spPr>
        <p:txBody>
          <a:bodyPr wrap="square" rtlCol="0">
            <a:spAutoFit/>
          </a:bodyPr>
          <a:lstStyle/>
          <a:p>
            <a:r>
              <a:rPr lang="en-US" sz="1400" dirty="0">
                <a:latin typeface="+mj-lt"/>
              </a:rPr>
              <a:t>* 15,852,000 population already purchasing service </a:t>
            </a:r>
            <a:endParaRPr lang="en-US" sz="1400" dirty="0">
              <a:latin typeface="+mn-lt"/>
            </a:endParaRPr>
          </a:p>
        </p:txBody>
      </p:sp>
    </p:spTree>
    <p:extLst>
      <p:ext uri="{BB962C8B-B14F-4D97-AF65-F5344CB8AC3E}">
        <p14:creationId xmlns:p14="http://schemas.microsoft.com/office/powerpoint/2010/main" val="38385792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themeOverride>
</file>

<file path=docProps/app.xml><?xml version="1.0" encoding="utf-8"?>
<Properties xmlns="http://schemas.openxmlformats.org/officeDocument/2006/extended-properties" xmlns:vt="http://schemas.openxmlformats.org/officeDocument/2006/docPropsVTypes">
  <Template>Median</Template>
  <TotalTime>37996</TotalTime>
  <Words>2429</Words>
  <Application>Microsoft Office PowerPoint</Application>
  <PresentationFormat>On-screen Show (4:3)</PresentationFormat>
  <Paragraphs>422</Paragraphs>
  <Slides>28</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Calibri</vt:lpstr>
      <vt:lpstr>Syntax LT Std</vt:lpstr>
      <vt:lpstr>Times</vt:lpstr>
      <vt:lpstr>Tw Cen MT</vt:lpstr>
      <vt:lpstr>Wingdings</vt:lpstr>
      <vt:lpstr>Median</vt:lpstr>
      <vt:lpstr>THE ECONOMIC BENEFITS OF  KEEPING THE “E” IN EBS:  A COMPARISON OF LICENSING UNASSIGNED EBS  TO EDUCATORS AND NONPROFITS VS. COMMERCIAL AUCTIONS     </vt:lpstr>
      <vt:lpstr>APPROXIMATELY 4,000 EBS LICENSES , PRIMARILY IN RURAL PARTS OF THE COUNTRY, HAVE NEVER BEEN ASSIGNED</vt:lpstr>
      <vt:lpstr>PURPOSE OF STUDY:  ASSESS THE ECONOMIC AND SOCIAL VALUE OF EXTENDING THE CURRENT LICENSING REGIME</vt:lpstr>
      <vt:lpstr>EBS LICENSEES OFFER WIRELESS BROADBAND SERVICE TODAY THROUGH SELF-DEPLOYED NETWORKS OR LEASING SPECTRUM TO WIRELESS OPERATORS</vt:lpstr>
      <vt:lpstr>THE STUDY IS BASED ON ESTIMATING SOCIO-ECONOMIC TRADE-OFFS OF ASSIGNING ~4,000  2.5 GHZ LICENSES THROUGH EITHER CURRENT EBS RULES OR AN AUCTION </vt:lpstr>
      <vt:lpstr>SIX SOURCES OF SOCIAL AND ECONOMIC VALUE WERE ASSESSED </vt:lpstr>
      <vt:lpstr>ASSESSMENT OF OF ECONOMIC AND SOCIAL VALUE</vt:lpstr>
      <vt:lpstr>REDUCTION OF THE DIGITAL DIVIDE:  MODERNIZING THE EBS LICENSING MODEL COULD RESULT IN 8,356,000 NEW SUBSCRIBERS</vt:lpstr>
      <vt:lpstr>REDUCTION OF THE DIGITAL DIVIDE:  AUCTIONING UNASSIGNED EBS YIELD 581,562 NEW SUBSCRIBERS</vt:lpstr>
      <vt:lpstr>REDUCTION OF THE DIGITAL DIVIDE:  INVESTMENT BY WIRELESS CARRIERS CAN ONLY MEET THE 10% HURDLE RATE IN 24 COUNTIES</vt:lpstr>
      <vt:lpstr>ASSESSMENT OF OF ECONOMIC AND SOCIAL VALUE</vt:lpstr>
      <vt:lpstr>INCREASE IN GDP:  THE EBS LICENSING MODEL PRODUCES SIGNIFICANTLY GREATER IMPACT ON GDP</vt:lpstr>
      <vt:lpstr>ASSESSMENT OF OF ECONOMIC AND SOCIAL VALUE</vt:lpstr>
      <vt:lpstr>REDUCTION OF THE HOMEWORK GAP:  THE MODERNIZED EBS LICENSING MODEL COULD REDUCE THE RURAL HOMEWORK GAP BY ABOUT 29.6%</vt:lpstr>
      <vt:lpstr>REDUCTION OF THE HOMEWORK GAP:  COMMERCIAL-LED HOMEWORK GAP PROGRAMS WILL REDUCE THE RURAL HOMEWORK GAP BY 1.13%</vt:lpstr>
      <vt:lpstr>ASSESSMENT OF OF ECONOMIC AND SOCIAL VALUE</vt:lpstr>
      <vt:lpstr>REDUCING HIGH SCHOOL ATTRITION: THE EBS LICENSING MODEL COULD INCREASE HIGH SCHOOL GRADUATION FOR 9,475 CHILDREN</vt:lpstr>
      <vt:lpstr>REDUCING HIGH SCHOOL ATTRITION: THE PROVISION OF BROADBAND TO SCHOOLS  COMBINED WITH HOT SPOT LENDING COULD INCREASE GRADUATION FOR 12,970 CHILDREN</vt:lpstr>
      <vt:lpstr>REDUCING HIGH SCHOOL ATTRITION:  COMMERCIAL-LED PROGRAMS WILL INCREASE HIGH SCHOOL GRADUATION FOR 1,394 CHILDREN</vt:lpstr>
      <vt:lpstr>ASSESSMENT OF OF ECONOMIC AND SOCIAL VALUE</vt:lpstr>
      <vt:lpstr>MEASURING ECONOMIC SURPLUS: THE EBS LICENSING MODEL WILL YIELD AN ECONOMIC SURPLUS OF $ 188.14 MILLION</vt:lpstr>
      <vt:lpstr>ASSESSMENT OF OF ECONOMIC AND SOCIAL VALUE</vt:lpstr>
      <vt:lpstr>       CONTRIBUTION TO THE TREASURY: OVERLAY AUCTION PROCEEDS OF THE EBS LICENSES IS ESTIMATED AT $52.25 M (*)</vt:lpstr>
      <vt:lpstr>THE TYPICAL LICENSE WOULD BE HEAVILY ENCUMBERED IN ANY POTENTIAL OVERLAY AUCTION, WHICH RESULTS IN ARTIFICIALLY DEPRESSED PRICES DUE TO BIDDING ADVANTAGES FOR EXISTING INCUMBENT</vt:lpstr>
      <vt:lpstr>CONCLUSION: COMPARATIVE ANALYSIS SHOWS LICENSING EBS TO EDUCATORS AND NONPROFITS YIELDS GREATER BENEFITS THAN AUCTIONS</vt:lpstr>
      <vt:lpstr>CONCLUSION: WHY IS THE DIFFERENCE IN SOCIAL AND ECONOMIC VALUE BETWEEN OPTIONS SO SIGNIFICANT?</vt:lpstr>
      <vt:lpstr>CONCLUSION: EBS LICENSESS HAVE THE ABILITY TO DELIVER ON THE ESTIMATED ECONOMIC AND SOCIAL CONTRIBUTION</vt:lpstr>
      <vt:lpstr>TELECOM ADVISORY SERVICES, LLC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Orville Kiser</dc:creator>
  <cp:lastModifiedBy>John Windhausen</cp:lastModifiedBy>
  <cp:revision>3322</cp:revision>
  <cp:lastPrinted>2019-02-07T15:38:31Z</cp:lastPrinted>
  <dcterms:created xsi:type="dcterms:W3CDTF">2011-02-08T17:29:29Z</dcterms:created>
  <dcterms:modified xsi:type="dcterms:W3CDTF">2019-06-14T12:11:23Z</dcterms:modified>
</cp:coreProperties>
</file>