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omments/comment1.xml" ContentType="application/vnd.openxmlformats-officedocument.presentationml.comments+xml"/>
  <Override PartName="/ppt/notesSlides/notesSlide8.xml" ContentType="application/vnd.openxmlformats-officedocument.presentationml.notesSlide+xml"/>
  <Override PartName="/ppt/comments/comment2.xml" ContentType="application/vnd.openxmlformats-officedocument.presentationml.comments+xml"/>
  <Override PartName="/ppt/notesSlides/notesSlide9.xml" ContentType="application/vnd.openxmlformats-officedocument.presentationml.notesSlide+xml"/>
  <Override PartName="/ppt/comments/comment3.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4.xml" ContentType="application/vnd.openxmlformats-officedocument.presentationml.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handoutMasterIdLst>
    <p:handoutMasterId r:id="rId23"/>
  </p:handoutMasterIdLst>
  <p:sldIdLst>
    <p:sldId id="352" r:id="rId2"/>
    <p:sldId id="348" r:id="rId3"/>
    <p:sldId id="391" r:id="rId4"/>
    <p:sldId id="386" r:id="rId5"/>
    <p:sldId id="387" r:id="rId6"/>
    <p:sldId id="400" r:id="rId7"/>
    <p:sldId id="388" r:id="rId8"/>
    <p:sldId id="385" r:id="rId9"/>
    <p:sldId id="399" r:id="rId10"/>
    <p:sldId id="394" r:id="rId11"/>
    <p:sldId id="397" r:id="rId12"/>
    <p:sldId id="395" r:id="rId13"/>
    <p:sldId id="392" r:id="rId14"/>
    <p:sldId id="396" r:id="rId15"/>
    <p:sldId id="390" r:id="rId16"/>
    <p:sldId id="351" r:id="rId17"/>
    <p:sldId id="401" r:id="rId18"/>
    <p:sldId id="356" r:id="rId19"/>
    <p:sldId id="357" r:id="rId20"/>
    <p:sldId id="363" r:id="rId21"/>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nknown" initials="" lastIdx="7"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6" autoAdjust="0"/>
    <p:restoredTop sz="98246" autoAdjust="0"/>
  </p:normalViewPr>
  <p:slideViewPr>
    <p:cSldViewPr>
      <p:cViewPr varScale="1">
        <p:scale>
          <a:sx n="34" d="100"/>
          <a:sy n="34" d="100"/>
        </p:scale>
        <p:origin x="651" y="2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1900-01-01T00:00:00" idx="1">
    <p:pos x="5003" y="2119"/>
    <p:text>why thousands? why not millions (assuming it is for each platform?)</p:text>
    <p:extLst>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1900-01-01T00:00:00" idx="5">
    <p:pos x="4415" y="4119"/>
    <p:text>Why would that be the case; I can see TraFone needing thousands more to support the application process, but not for verification of eligiblity</p:text>
    <p:extLst>
      <p:ext uri="{C676402C-5697-4E1C-873F-D02D1690AC5C}">
        <p15:threadingInfo xmlns:p15="http://schemas.microsoft.com/office/powerpoint/2012/main" timeZoneBias="24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1900-01-01T00:00:00" idx="4">
    <p:pos x="4415" y="4119"/>
    <p:text>Why would that be the case; I can see TraFone needing thousands more to support the application process, but not for verification of eligiblity</p:text>
    <p:extLst>
      <p:ext uri="{C676402C-5697-4E1C-873F-D02D1690AC5C}">
        <p15:threadingInfo xmlns:p15="http://schemas.microsoft.com/office/powerpoint/2012/main" timeZoneBias="24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1900-01-01T00:00:00" idx="6">
    <p:pos x="10" y="10"/>
    <p:text>Is this process flow confidential and proprietary? If os we shouldn't include them in the presentation</p:text>
    <p:extLst>
      <p:ext uri="{C676402C-5697-4E1C-873F-D02D1690AC5C}">
        <p15:threadingInfo xmlns:p15="http://schemas.microsoft.com/office/powerpoint/2012/main" timeZoneBias="2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490" cy="464662"/>
          </a:xfrm>
          <a:prstGeom prst="rect">
            <a:avLst/>
          </a:prstGeom>
        </p:spPr>
        <p:txBody>
          <a:bodyPr vert="horz" lIns="90992" tIns="45496" rIns="90992" bIns="45496" rtlCol="0"/>
          <a:lstStyle>
            <a:lvl1pPr algn="l">
              <a:defRPr sz="1200"/>
            </a:lvl1pPr>
          </a:lstStyle>
          <a:p>
            <a:pPr>
              <a:defRPr/>
            </a:pPr>
            <a:endParaRPr lang="en-US" dirty="0"/>
          </a:p>
        </p:txBody>
      </p:sp>
      <p:sp>
        <p:nvSpPr>
          <p:cNvPr id="3" name="Date Placeholder 2"/>
          <p:cNvSpPr>
            <a:spLocks noGrp="1"/>
          </p:cNvSpPr>
          <p:nvPr>
            <p:ph type="dt" sz="quarter" idx="1"/>
          </p:nvPr>
        </p:nvSpPr>
        <p:spPr>
          <a:xfrm>
            <a:off x="3884960" y="1"/>
            <a:ext cx="2971490" cy="464662"/>
          </a:xfrm>
          <a:prstGeom prst="rect">
            <a:avLst/>
          </a:prstGeom>
        </p:spPr>
        <p:txBody>
          <a:bodyPr vert="horz" lIns="90992" tIns="45496" rIns="90992" bIns="45496" rtlCol="0"/>
          <a:lstStyle>
            <a:lvl1pPr algn="r">
              <a:defRPr sz="1200"/>
            </a:lvl1pPr>
          </a:lstStyle>
          <a:p>
            <a:pPr>
              <a:defRPr/>
            </a:pPr>
            <a:fld id="{E2B3DA7D-25AF-4F16-954C-EC073513EF2D}" type="datetimeFigureOut">
              <a:rPr lang="en-US"/>
              <a:pPr>
                <a:defRPr/>
              </a:pPr>
              <a:t>7/20/2018</a:t>
            </a:fld>
            <a:endParaRPr lang="en-US" dirty="0"/>
          </a:p>
        </p:txBody>
      </p:sp>
      <p:sp>
        <p:nvSpPr>
          <p:cNvPr id="4" name="Footer Placeholder 3"/>
          <p:cNvSpPr>
            <a:spLocks noGrp="1"/>
          </p:cNvSpPr>
          <p:nvPr>
            <p:ph type="ftr" sz="quarter" idx="2"/>
          </p:nvPr>
        </p:nvSpPr>
        <p:spPr>
          <a:xfrm>
            <a:off x="0" y="8830153"/>
            <a:ext cx="2971490" cy="464662"/>
          </a:xfrm>
          <a:prstGeom prst="rect">
            <a:avLst/>
          </a:prstGeom>
        </p:spPr>
        <p:txBody>
          <a:bodyPr vert="horz" lIns="90992" tIns="45496" rIns="90992" bIns="45496" rtlCol="0" anchor="b"/>
          <a:lstStyle>
            <a:lvl1pPr algn="l">
              <a:defRPr sz="1200"/>
            </a:lvl1pPr>
          </a:lstStyle>
          <a:p>
            <a:pPr>
              <a:defRPr/>
            </a:pPr>
            <a:r>
              <a:rPr lang="en-US" dirty="0"/>
              <a:t>TRACFONE WIRELESS, INC.   PROPRIETARY AND CONFIDENTIAL              </a:t>
            </a:r>
          </a:p>
        </p:txBody>
      </p:sp>
      <p:sp>
        <p:nvSpPr>
          <p:cNvPr id="5" name="Slide Number Placeholder 4"/>
          <p:cNvSpPr>
            <a:spLocks noGrp="1"/>
          </p:cNvSpPr>
          <p:nvPr>
            <p:ph type="sldNum" sz="quarter" idx="3"/>
          </p:nvPr>
        </p:nvSpPr>
        <p:spPr>
          <a:xfrm>
            <a:off x="3884960" y="8830153"/>
            <a:ext cx="2971490" cy="464662"/>
          </a:xfrm>
          <a:prstGeom prst="rect">
            <a:avLst/>
          </a:prstGeom>
        </p:spPr>
        <p:txBody>
          <a:bodyPr vert="horz" lIns="90992" tIns="45496" rIns="90992" bIns="45496" rtlCol="0" anchor="b"/>
          <a:lstStyle>
            <a:lvl1pPr algn="r">
              <a:defRPr sz="1200"/>
            </a:lvl1pPr>
          </a:lstStyle>
          <a:p>
            <a:pPr>
              <a:defRPr/>
            </a:pPr>
            <a:fld id="{AC83A632-2258-478D-8F93-0F289361554E}" type="slidenum">
              <a:rPr lang="en-US"/>
              <a:pPr>
                <a:defRPr/>
              </a:pPr>
              <a:t>‹#›</a:t>
            </a:fld>
            <a:endParaRPr lang="en-US" dirty="0"/>
          </a:p>
        </p:txBody>
      </p:sp>
    </p:spTree>
    <p:extLst>
      <p:ext uri="{BB962C8B-B14F-4D97-AF65-F5344CB8AC3E}">
        <p14:creationId xmlns:p14="http://schemas.microsoft.com/office/powerpoint/2010/main" val="419119150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490" cy="464662"/>
          </a:xfrm>
          <a:prstGeom prst="rect">
            <a:avLst/>
          </a:prstGeom>
        </p:spPr>
        <p:txBody>
          <a:bodyPr vert="horz" wrap="square" lIns="92830" tIns="46415" rIns="92830" bIns="46415" numCol="1" anchor="t" anchorCtr="0" compatLnSpc="1">
            <a:prstTxWarp prst="textNoShape">
              <a:avLst/>
            </a:prstTxWarp>
          </a:bodyPr>
          <a:lstStyle>
            <a:lvl1pPr>
              <a:defRPr sz="1200">
                <a:latin typeface="Calibri" pitchFamily="34" charset="0"/>
                <a:cs typeface="Arial" charset="0"/>
              </a:defRPr>
            </a:lvl1pPr>
          </a:lstStyle>
          <a:p>
            <a:pPr>
              <a:defRPr/>
            </a:pPr>
            <a:endParaRPr lang="en-US" dirty="0"/>
          </a:p>
        </p:txBody>
      </p:sp>
      <p:sp>
        <p:nvSpPr>
          <p:cNvPr id="3" name="Date Placeholder 2"/>
          <p:cNvSpPr>
            <a:spLocks noGrp="1"/>
          </p:cNvSpPr>
          <p:nvPr>
            <p:ph type="dt" idx="1"/>
          </p:nvPr>
        </p:nvSpPr>
        <p:spPr>
          <a:xfrm>
            <a:off x="3884960" y="1"/>
            <a:ext cx="2971490" cy="464662"/>
          </a:xfrm>
          <a:prstGeom prst="rect">
            <a:avLst/>
          </a:prstGeom>
        </p:spPr>
        <p:txBody>
          <a:bodyPr vert="horz" wrap="square" lIns="92830" tIns="46415" rIns="92830" bIns="46415" numCol="1" anchor="t" anchorCtr="0" compatLnSpc="1">
            <a:prstTxWarp prst="textNoShape">
              <a:avLst/>
            </a:prstTxWarp>
          </a:bodyPr>
          <a:lstStyle>
            <a:lvl1pPr algn="r">
              <a:defRPr sz="1200">
                <a:latin typeface="Calibri" pitchFamily="34" charset="0"/>
                <a:cs typeface="Arial" charset="0"/>
              </a:defRPr>
            </a:lvl1pPr>
          </a:lstStyle>
          <a:p>
            <a:pPr>
              <a:defRPr/>
            </a:pPr>
            <a:fld id="{EFD5D95F-73AB-41FD-8572-449F3DF77A8A}" type="datetimeFigureOut">
              <a:rPr lang="en-US"/>
              <a:pPr>
                <a:defRPr/>
              </a:pPr>
              <a:t>7/20/2018</a:t>
            </a:fld>
            <a:endParaRPr lang="en-US" dirty="0"/>
          </a:p>
        </p:txBody>
      </p:sp>
      <p:sp>
        <p:nvSpPr>
          <p:cNvPr id="4" name="Slide Image Placeholder 3"/>
          <p:cNvSpPr>
            <a:spLocks noGrp="1" noRot="1" noChangeAspect="1"/>
          </p:cNvSpPr>
          <p:nvPr>
            <p:ph type="sldImg" idx="2"/>
          </p:nvPr>
        </p:nvSpPr>
        <p:spPr>
          <a:xfrm>
            <a:off x="1106488" y="698500"/>
            <a:ext cx="4645025" cy="3484563"/>
          </a:xfrm>
          <a:prstGeom prst="rect">
            <a:avLst/>
          </a:prstGeom>
          <a:noFill/>
          <a:ln w="12700">
            <a:solidFill>
              <a:prstClr val="black"/>
            </a:solidFill>
          </a:ln>
        </p:spPr>
        <p:txBody>
          <a:bodyPr vert="horz" lIns="92830" tIns="46415" rIns="92830" bIns="46415" rtlCol="0" anchor="ctr"/>
          <a:lstStyle/>
          <a:p>
            <a:pPr lvl="0"/>
            <a:endParaRPr lang="en-US" noProof="0" dirty="0"/>
          </a:p>
        </p:txBody>
      </p:sp>
      <p:sp>
        <p:nvSpPr>
          <p:cNvPr id="5" name="Notes Placeholder 4"/>
          <p:cNvSpPr>
            <a:spLocks noGrp="1"/>
          </p:cNvSpPr>
          <p:nvPr>
            <p:ph type="body" sz="quarter" idx="3"/>
          </p:nvPr>
        </p:nvSpPr>
        <p:spPr>
          <a:xfrm>
            <a:off x="685490" y="4415077"/>
            <a:ext cx="5487020" cy="4183538"/>
          </a:xfrm>
          <a:prstGeom prst="rect">
            <a:avLst/>
          </a:prstGeom>
        </p:spPr>
        <p:txBody>
          <a:bodyPr vert="horz" lIns="92830" tIns="46415" rIns="92830" bIns="46415"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30153"/>
            <a:ext cx="2971490" cy="464662"/>
          </a:xfrm>
          <a:prstGeom prst="rect">
            <a:avLst/>
          </a:prstGeom>
        </p:spPr>
        <p:txBody>
          <a:bodyPr vert="horz" wrap="square" lIns="92830" tIns="46415" rIns="92830" bIns="46415" numCol="1" anchor="b" anchorCtr="0" compatLnSpc="1">
            <a:prstTxWarp prst="textNoShape">
              <a:avLst/>
            </a:prstTxWarp>
          </a:bodyPr>
          <a:lstStyle>
            <a:lvl1pPr>
              <a:defRPr sz="1200">
                <a:latin typeface="Calibri" pitchFamily="34" charset="0"/>
                <a:cs typeface="Arial" charset="0"/>
              </a:defRPr>
            </a:lvl1pPr>
          </a:lstStyle>
          <a:p>
            <a:pPr>
              <a:defRPr/>
            </a:pPr>
            <a:r>
              <a:rPr lang="en-US" dirty="0"/>
              <a:t>TRACFONE WIRELESS, INC.   PROPRIETARY AND CONFIDENTIAL              </a:t>
            </a:r>
          </a:p>
        </p:txBody>
      </p:sp>
      <p:sp>
        <p:nvSpPr>
          <p:cNvPr id="7" name="Slide Number Placeholder 6"/>
          <p:cNvSpPr>
            <a:spLocks noGrp="1"/>
          </p:cNvSpPr>
          <p:nvPr>
            <p:ph type="sldNum" sz="quarter" idx="5"/>
          </p:nvPr>
        </p:nvSpPr>
        <p:spPr>
          <a:xfrm>
            <a:off x="3884960" y="8830153"/>
            <a:ext cx="2971490" cy="464662"/>
          </a:xfrm>
          <a:prstGeom prst="rect">
            <a:avLst/>
          </a:prstGeom>
        </p:spPr>
        <p:txBody>
          <a:bodyPr vert="horz" wrap="square" lIns="92830" tIns="46415" rIns="92830" bIns="46415" numCol="1" anchor="b" anchorCtr="0" compatLnSpc="1">
            <a:prstTxWarp prst="textNoShape">
              <a:avLst/>
            </a:prstTxWarp>
          </a:bodyPr>
          <a:lstStyle>
            <a:lvl1pPr algn="r">
              <a:defRPr sz="1200">
                <a:latin typeface="Calibri" pitchFamily="34" charset="0"/>
                <a:cs typeface="Arial" charset="0"/>
              </a:defRPr>
            </a:lvl1pPr>
          </a:lstStyle>
          <a:p>
            <a:pPr>
              <a:defRPr/>
            </a:pPr>
            <a:fld id="{D9509CDC-1341-4052-90A5-9A2EC4A3BEAC}" type="slidenum">
              <a:rPr lang="en-US"/>
              <a:pPr>
                <a:defRPr/>
              </a:pPr>
              <a:t>‹#›</a:t>
            </a:fld>
            <a:endParaRPr lang="en-US" dirty="0"/>
          </a:p>
        </p:txBody>
      </p:sp>
    </p:spTree>
    <p:extLst>
      <p:ext uri="{BB962C8B-B14F-4D97-AF65-F5344CB8AC3E}">
        <p14:creationId xmlns:p14="http://schemas.microsoft.com/office/powerpoint/2010/main" val="173751779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r>
              <a:rPr lang="en-US" dirty="0"/>
              <a:t>TRACFONE WIRELESS, INC.   PROPRIETARY AND CONFIDENTIAL              </a:t>
            </a:r>
          </a:p>
        </p:txBody>
      </p:sp>
    </p:spTree>
    <p:extLst>
      <p:ext uri="{BB962C8B-B14F-4D97-AF65-F5344CB8AC3E}">
        <p14:creationId xmlns:p14="http://schemas.microsoft.com/office/powerpoint/2010/main" val="30616411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8436" name="Slide Number Placeholder 3"/>
          <p:cNvSpPr>
            <a:spLocks noGrp="1"/>
          </p:cNvSpPr>
          <p:nvPr>
            <p:ph type="sldNum" sz="quarter" idx="5"/>
          </p:nvPr>
        </p:nvSpPr>
        <p:spPr bwMode="auto">
          <a:noFill/>
          <a:ln>
            <a:miter lim="800000"/>
            <a:headEnd/>
            <a:tailEnd/>
          </a:ln>
        </p:spPr>
        <p:txBody>
          <a:bodyPr/>
          <a:lstStyle/>
          <a:p>
            <a:endParaRPr lang="en-US" dirty="0"/>
          </a:p>
        </p:txBody>
      </p:sp>
      <p:sp>
        <p:nvSpPr>
          <p:cNvPr id="2" name="Footer Placeholder 1"/>
          <p:cNvSpPr>
            <a:spLocks noGrp="1"/>
          </p:cNvSpPr>
          <p:nvPr>
            <p:ph type="ftr" sz="quarter" idx="10"/>
          </p:nvPr>
        </p:nvSpPr>
        <p:spPr/>
        <p:txBody>
          <a:bodyPr/>
          <a:lstStyle/>
          <a:p>
            <a:pPr>
              <a:defRPr/>
            </a:pPr>
            <a:r>
              <a:rPr lang="en-US" dirty="0"/>
              <a:t>TRACFONE WIRELESS, INC.   PROPRIETARY AND CONFIDENTIAL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8436" name="Slide Number Placeholder 3"/>
          <p:cNvSpPr>
            <a:spLocks noGrp="1"/>
          </p:cNvSpPr>
          <p:nvPr>
            <p:ph type="sldNum" sz="quarter" idx="5"/>
          </p:nvPr>
        </p:nvSpPr>
        <p:spPr bwMode="auto">
          <a:noFill/>
          <a:ln>
            <a:miter lim="800000"/>
            <a:headEnd/>
            <a:tailEnd/>
          </a:ln>
        </p:spPr>
        <p:txBody>
          <a:bodyPr/>
          <a:lstStyle/>
          <a:p>
            <a:endParaRPr lang="en-US" dirty="0"/>
          </a:p>
        </p:txBody>
      </p:sp>
      <p:sp>
        <p:nvSpPr>
          <p:cNvPr id="2" name="Footer Placeholder 1"/>
          <p:cNvSpPr>
            <a:spLocks noGrp="1"/>
          </p:cNvSpPr>
          <p:nvPr>
            <p:ph type="ftr" sz="quarter" idx="10"/>
          </p:nvPr>
        </p:nvSpPr>
        <p:spPr/>
        <p:txBody>
          <a:bodyPr/>
          <a:lstStyle/>
          <a:p>
            <a:pPr>
              <a:defRPr/>
            </a:pPr>
            <a:r>
              <a:rPr lang="en-US" dirty="0"/>
              <a:t>TRACFONE WIRELESS, INC.   PROPRIETARY AND CONFIDENTIAL              </a:t>
            </a:r>
          </a:p>
        </p:txBody>
      </p:sp>
    </p:spTree>
    <p:extLst>
      <p:ext uri="{BB962C8B-B14F-4D97-AF65-F5344CB8AC3E}">
        <p14:creationId xmlns:p14="http://schemas.microsoft.com/office/powerpoint/2010/main" val="37136095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8436" name="Slide Number Placeholder 3"/>
          <p:cNvSpPr>
            <a:spLocks noGrp="1"/>
          </p:cNvSpPr>
          <p:nvPr>
            <p:ph type="sldNum" sz="quarter" idx="5"/>
          </p:nvPr>
        </p:nvSpPr>
        <p:spPr bwMode="auto">
          <a:noFill/>
          <a:ln>
            <a:miter lim="800000"/>
            <a:headEnd/>
            <a:tailEnd/>
          </a:ln>
        </p:spPr>
        <p:txBody>
          <a:bodyPr/>
          <a:lstStyle/>
          <a:p>
            <a:endParaRPr lang="en-US" dirty="0"/>
          </a:p>
        </p:txBody>
      </p:sp>
      <p:sp>
        <p:nvSpPr>
          <p:cNvPr id="2" name="Footer Placeholder 1"/>
          <p:cNvSpPr>
            <a:spLocks noGrp="1"/>
          </p:cNvSpPr>
          <p:nvPr>
            <p:ph type="ftr" sz="quarter" idx="10"/>
          </p:nvPr>
        </p:nvSpPr>
        <p:spPr/>
        <p:txBody>
          <a:bodyPr/>
          <a:lstStyle/>
          <a:p>
            <a:pPr>
              <a:defRPr/>
            </a:pPr>
            <a:r>
              <a:rPr lang="en-US" dirty="0"/>
              <a:t>TRACFONE WIRELESS, INC.   PROPRIETARY AND CONFIDENTIAL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r>
              <a:rPr lang="en-US" dirty="0"/>
              <a:t>TRACFONE WIRELESS, INC.   PROPRIETARY AND CONFIDENTIAL              </a:t>
            </a:r>
          </a:p>
        </p:txBody>
      </p:sp>
    </p:spTree>
    <p:extLst>
      <p:ext uri="{BB962C8B-B14F-4D97-AF65-F5344CB8AC3E}">
        <p14:creationId xmlns:p14="http://schemas.microsoft.com/office/powerpoint/2010/main" val="23055904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r>
              <a:rPr lang="en-US" dirty="0"/>
              <a:t>TRACFONE WIRELESS, INC.   PROPRIETARY AND CONFIDENTIAL              </a:t>
            </a:r>
          </a:p>
        </p:txBody>
      </p:sp>
    </p:spTree>
    <p:extLst>
      <p:ext uri="{BB962C8B-B14F-4D97-AF65-F5344CB8AC3E}">
        <p14:creationId xmlns:p14="http://schemas.microsoft.com/office/powerpoint/2010/main" val="19802284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r>
              <a:rPr lang="en-US" dirty="0"/>
              <a:t>TRACFONE WIRELESS, INC.   PROPRIETARY AND CONFIDENTIAL              </a:t>
            </a:r>
          </a:p>
        </p:txBody>
      </p:sp>
    </p:spTree>
    <p:extLst>
      <p:ext uri="{BB962C8B-B14F-4D97-AF65-F5344CB8AC3E}">
        <p14:creationId xmlns:p14="http://schemas.microsoft.com/office/powerpoint/2010/main" val="728539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r>
              <a:rPr lang="en-US" dirty="0"/>
              <a:t>TRACFONE WIRELESS, INC.   PROPRIETARY AND CONFIDENTIAL              </a:t>
            </a:r>
          </a:p>
        </p:txBody>
      </p:sp>
    </p:spTree>
    <p:extLst>
      <p:ext uri="{BB962C8B-B14F-4D97-AF65-F5344CB8AC3E}">
        <p14:creationId xmlns:p14="http://schemas.microsoft.com/office/powerpoint/2010/main" val="28867871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r>
              <a:rPr lang="en-US" dirty="0"/>
              <a:t>TRACFONE WIRELESS, INC.   PROPRIETARY AND CONFIDENTIAL              </a:t>
            </a:r>
          </a:p>
        </p:txBody>
      </p:sp>
    </p:spTree>
    <p:extLst>
      <p:ext uri="{BB962C8B-B14F-4D97-AF65-F5344CB8AC3E}">
        <p14:creationId xmlns:p14="http://schemas.microsoft.com/office/powerpoint/2010/main" val="1423103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8436" name="Slide Number Placeholder 3"/>
          <p:cNvSpPr>
            <a:spLocks noGrp="1"/>
          </p:cNvSpPr>
          <p:nvPr>
            <p:ph type="sldNum" sz="quarter" idx="5"/>
          </p:nvPr>
        </p:nvSpPr>
        <p:spPr bwMode="auto">
          <a:noFill/>
          <a:ln>
            <a:miter lim="800000"/>
            <a:headEnd/>
            <a:tailEnd/>
          </a:ln>
        </p:spPr>
        <p:txBody>
          <a:bodyPr/>
          <a:lstStyle/>
          <a:p>
            <a:endParaRPr lang="en-US" dirty="0"/>
          </a:p>
        </p:txBody>
      </p:sp>
      <p:sp>
        <p:nvSpPr>
          <p:cNvPr id="2" name="Footer Placeholder 1"/>
          <p:cNvSpPr>
            <a:spLocks noGrp="1"/>
          </p:cNvSpPr>
          <p:nvPr>
            <p:ph type="ftr" sz="quarter" idx="10"/>
          </p:nvPr>
        </p:nvSpPr>
        <p:spPr/>
        <p:txBody>
          <a:bodyPr/>
          <a:lstStyle/>
          <a:p>
            <a:pPr>
              <a:defRPr/>
            </a:pPr>
            <a:r>
              <a:rPr lang="en-US" dirty="0"/>
              <a:t>TRACFONE WIRELESS, INC.   PROPRIETARY AND CONFIDENTIAL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8436" name="Slide Number Placeholder 3"/>
          <p:cNvSpPr>
            <a:spLocks noGrp="1"/>
          </p:cNvSpPr>
          <p:nvPr>
            <p:ph type="sldNum" sz="quarter" idx="5"/>
          </p:nvPr>
        </p:nvSpPr>
        <p:spPr bwMode="auto">
          <a:noFill/>
          <a:ln>
            <a:miter lim="800000"/>
            <a:headEnd/>
            <a:tailEnd/>
          </a:ln>
        </p:spPr>
        <p:txBody>
          <a:bodyPr/>
          <a:lstStyle/>
          <a:p>
            <a:endParaRPr lang="en-US" dirty="0"/>
          </a:p>
        </p:txBody>
      </p:sp>
      <p:sp>
        <p:nvSpPr>
          <p:cNvPr id="2" name="Footer Placeholder 1"/>
          <p:cNvSpPr>
            <a:spLocks noGrp="1"/>
          </p:cNvSpPr>
          <p:nvPr>
            <p:ph type="ftr" sz="quarter" idx="10"/>
          </p:nvPr>
        </p:nvSpPr>
        <p:spPr/>
        <p:txBody>
          <a:bodyPr/>
          <a:lstStyle/>
          <a:p>
            <a:pPr>
              <a:defRPr/>
            </a:pPr>
            <a:r>
              <a:rPr lang="en-US" dirty="0"/>
              <a:t>TRACFONE WIRELESS, INC.   PROPRIETARY AND CONFIDENTIAL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8436" name="Slide Number Placeholder 3"/>
          <p:cNvSpPr>
            <a:spLocks noGrp="1"/>
          </p:cNvSpPr>
          <p:nvPr>
            <p:ph type="sldNum" sz="quarter" idx="5"/>
          </p:nvPr>
        </p:nvSpPr>
        <p:spPr bwMode="auto">
          <a:noFill/>
          <a:ln>
            <a:miter lim="800000"/>
            <a:headEnd/>
            <a:tailEnd/>
          </a:ln>
        </p:spPr>
        <p:txBody>
          <a:bodyPr/>
          <a:lstStyle/>
          <a:p>
            <a:endParaRPr lang="en-US" dirty="0"/>
          </a:p>
        </p:txBody>
      </p:sp>
      <p:sp>
        <p:nvSpPr>
          <p:cNvPr id="2" name="Footer Placeholder 1"/>
          <p:cNvSpPr>
            <a:spLocks noGrp="1"/>
          </p:cNvSpPr>
          <p:nvPr>
            <p:ph type="ftr" sz="quarter" idx="10"/>
          </p:nvPr>
        </p:nvSpPr>
        <p:spPr/>
        <p:txBody>
          <a:bodyPr/>
          <a:lstStyle/>
          <a:p>
            <a:pPr>
              <a:defRPr/>
            </a:pPr>
            <a:r>
              <a:rPr lang="en-US" dirty="0"/>
              <a:t>TRACFONE WIRELESS, INC.   PROPRIETARY AND CONFIDENTIAL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8436" name="Slide Number Placeholder 3"/>
          <p:cNvSpPr>
            <a:spLocks noGrp="1"/>
          </p:cNvSpPr>
          <p:nvPr>
            <p:ph type="sldNum" sz="quarter" idx="5"/>
          </p:nvPr>
        </p:nvSpPr>
        <p:spPr bwMode="auto">
          <a:noFill/>
          <a:ln>
            <a:miter lim="800000"/>
            <a:headEnd/>
            <a:tailEnd/>
          </a:ln>
        </p:spPr>
        <p:txBody>
          <a:bodyPr/>
          <a:lstStyle/>
          <a:p>
            <a:endParaRPr lang="en-US" dirty="0"/>
          </a:p>
        </p:txBody>
      </p:sp>
      <p:sp>
        <p:nvSpPr>
          <p:cNvPr id="2" name="Footer Placeholder 1"/>
          <p:cNvSpPr>
            <a:spLocks noGrp="1"/>
          </p:cNvSpPr>
          <p:nvPr>
            <p:ph type="ftr" sz="quarter" idx="10"/>
          </p:nvPr>
        </p:nvSpPr>
        <p:spPr/>
        <p:txBody>
          <a:bodyPr/>
          <a:lstStyle/>
          <a:p>
            <a:pPr>
              <a:defRPr/>
            </a:pPr>
            <a:r>
              <a:rPr lang="en-US" dirty="0"/>
              <a:t>TRACFONE WIRELESS, INC.   PROPRIETARY AND CONFIDENTIAL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8436" name="Slide Number Placeholder 3"/>
          <p:cNvSpPr>
            <a:spLocks noGrp="1"/>
          </p:cNvSpPr>
          <p:nvPr>
            <p:ph type="sldNum" sz="quarter" idx="5"/>
          </p:nvPr>
        </p:nvSpPr>
        <p:spPr bwMode="auto">
          <a:noFill/>
          <a:ln>
            <a:miter lim="800000"/>
            <a:headEnd/>
            <a:tailEnd/>
          </a:ln>
        </p:spPr>
        <p:txBody>
          <a:bodyPr/>
          <a:lstStyle/>
          <a:p>
            <a:endParaRPr lang="en-US" dirty="0"/>
          </a:p>
        </p:txBody>
      </p:sp>
      <p:sp>
        <p:nvSpPr>
          <p:cNvPr id="2" name="Footer Placeholder 1"/>
          <p:cNvSpPr>
            <a:spLocks noGrp="1"/>
          </p:cNvSpPr>
          <p:nvPr>
            <p:ph type="ftr" sz="quarter" idx="10"/>
          </p:nvPr>
        </p:nvSpPr>
        <p:spPr/>
        <p:txBody>
          <a:bodyPr/>
          <a:lstStyle/>
          <a:p>
            <a:pPr>
              <a:defRPr/>
            </a:pPr>
            <a:r>
              <a:rPr lang="en-US" dirty="0"/>
              <a:t>TRACFONE WIRELESS, INC.   PROPRIETARY AND CONFIDENTIAL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8436" name="Slide Number Placeholder 3"/>
          <p:cNvSpPr>
            <a:spLocks noGrp="1"/>
          </p:cNvSpPr>
          <p:nvPr>
            <p:ph type="sldNum" sz="quarter" idx="5"/>
          </p:nvPr>
        </p:nvSpPr>
        <p:spPr bwMode="auto">
          <a:noFill/>
          <a:ln>
            <a:miter lim="800000"/>
            <a:headEnd/>
            <a:tailEnd/>
          </a:ln>
        </p:spPr>
        <p:txBody>
          <a:bodyPr/>
          <a:lstStyle/>
          <a:p>
            <a:endParaRPr lang="en-US" dirty="0"/>
          </a:p>
        </p:txBody>
      </p:sp>
      <p:sp>
        <p:nvSpPr>
          <p:cNvPr id="2" name="Footer Placeholder 1"/>
          <p:cNvSpPr>
            <a:spLocks noGrp="1"/>
          </p:cNvSpPr>
          <p:nvPr>
            <p:ph type="ftr" sz="quarter" idx="10"/>
          </p:nvPr>
        </p:nvSpPr>
        <p:spPr/>
        <p:txBody>
          <a:bodyPr/>
          <a:lstStyle/>
          <a:p>
            <a:pPr>
              <a:defRPr/>
            </a:pPr>
            <a:r>
              <a:rPr lang="en-US" dirty="0"/>
              <a:t>TRACFONE WIRELESS, INC.   PROPRIETARY AND CONFIDENTIAL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descr="C:\Users\Randolph\AppData\Local\Microsoft\Windows\Temporary Internet Files\Content.Outlook\YNZZVINZ\SafeLink-PPT-BG-1.jp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Date Placeholder 3"/>
          <p:cNvSpPr>
            <a:spLocks noGrp="1"/>
          </p:cNvSpPr>
          <p:nvPr>
            <p:ph type="dt" sz="half" idx="10"/>
          </p:nvPr>
        </p:nvSpPr>
        <p:spPr/>
        <p:txBody>
          <a:bodyPr/>
          <a:lstStyle>
            <a:lvl1pPr>
              <a:defRPr/>
            </a:lvl1pPr>
          </a:lstStyle>
          <a:p>
            <a:pPr>
              <a:defRPr/>
            </a:pPr>
            <a:fld id="{31B4DD7C-3830-4148-BB9B-743E3832649E}" type="datetime1">
              <a:rPr lang="en-US" smtClean="0"/>
              <a:t>7/20/2018</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a:t>TRACFONE WIRELESS, INC.   PROPRIETARY AND CONFIDENTIAL</a:t>
            </a:r>
          </a:p>
        </p:txBody>
      </p:sp>
      <p:sp>
        <p:nvSpPr>
          <p:cNvPr id="7" name="Slide Number Placeholder 5"/>
          <p:cNvSpPr>
            <a:spLocks noGrp="1"/>
          </p:cNvSpPr>
          <p:nvPr>
            <p:ph type="sldNum" sz="quarter" idx="12"/>
          </p:nvPr>
        </p:nvSpPr>
        <p:spPr/>
        <p:txBody>
          <a:bodyPr/>
          <a:lstStyle>
            <a:lvl1pPr>
              <a:defRPr/>
            </a:lvl1pPr>
          </a:lstStyle>
          <a:p>
            <a:pPr>
              <a:defRPr/>
            </a:pPr>
            <a:fld id="{D9586E1F-D114-4FB6-93A7-453EA6DEED57}" type="slidenum">
              <a:rPr lang="en-US"/>
              <a:pPr>
                <a:defRPr/>
              </a:pPr>
              <a:t>‹#›</a:t>
            </a:fld>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82C3F5A-5DB1-4C3C-8EEA-EAFDD43688FF}" type="datetime1">
              <a:rPr lang="en-US" smtClean="0"/>
              <a:t>7/20/2018</a:t>
            </a:fld>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dirty="0"/>
              <a:t>TRACFONE WIRELESS, INC.   PROPRIETARY AND CONFIDENTIAL</a:t>
            </a:r>
          </a:p>
        </p:txBody>
      </p:sp>
      <p:sp>
        <p:nvSpPr>
          <p:cNvPr id="4" name="Slide Number Placeholder 5"/>
          <p:cNvSpPr>
            <a:spLocks noGrp="1"/>
          </p:cNvSpPr>
          <p:nvPr>
            <p:ph type="sldNum" sz="quarter" idx="12"/>
          </p:nvPr>
        </p:nvSpPr>
        <p:spPr/>
        <p:txBody>
          <a:bodyPr/>
          <a:lstStyle>
            <a:lvl1pPr>
              <a:defRPr/>
            </a:lvl1pPr>
          </a:lstStyle>
          <a:p>
            <a:pPr>
              <a:defRPr/>
            </a:pPr>
            <a:fld id="{8DFF74F7-0E6E-4A6F-AE85-E32E081A9088}" type="slidenum">
              <a:rPr lang="en-US"/>
              <a:pPr>
                <a:defRPr/>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CC148C4-472C-44B6-A9F4-33D46B83B38F}" type="datetime1">
              <a:rPr lang="en-US" smtClean="0"/>
              <a:t>7/20/2018</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a:t>TRACFONE WIRELESS, INC.   PROPRIETARY AND CONFIDENTIAL</a:t>
            </a:r>
          </a:p>
        </p:txBody>
      </p:sp>
      <p:sp>
        <p:nvSpPr>
          <p:cNvPr id="7" name="Slide Number Placeholder 5"/>
          <p:cNvSpPr>
            <a:spLocks noGrp="1"/>
          </p:cNvSpPr>
          <p:nvPr>
            <p:ph type="sldNum" sz="quarter" idx="12"/>
          </p:nvPr>
        </p:nvSpPr>
        <p:spPr/>
        <p:txBody>
          <a:bodyPr/>
          <a:lstStyle>
            <a:lvl1pPr>
              <a:defRPr/>
            </a:lvl1pPr>
          </a:lstStyle>
          <a:p>
            <a:pPr>
              <a:defRPr/>
            </a:pPr>
            <a:fld id="{6F656484-A5D0-491E-A30F-7885778F1D9D}" type="slidenum">
              <a:rPr lang="en-US"/>
              <a:pPr>
                <a:defRPr/>
              </a:pPr>
              <a:t>‹#›</a:t>
            </a:fld>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13BA36F4-4D7E-4BD6-9762-CCB3DB10C31F}" type="datetime1">
              <a:rPr lang="en-US" smtClean="0"/>
              <a:t>7/20/2018</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a:t>TRACFONE WIRELESS, INC.   PROPRIETARY AND CONFIDENTIAL</a:t>
            </a:r>
          </a:p>
        </p:txBody>
      </p:sp>
      <p:sp>
        <p:nvSpPr>
          <p:cNvPr id="7" name="Slide Number Placeholder 5"/>
          <p:cNvSpPr>
            <a:spLocks noGrp="1"/>
          </p:cNvSpPr>
          <p:nvPr>
            <p:ph type="sldNum" sz="quarter" idx="12"/>
          </p:nvPr>
        </p:nvSpPr>
        <p:spPr/>
        <p:txBody>
          <a:bodyPr/>
          <a:lstStyle>
            <a:lvl1pPr>
              <a:defRPr/>
            </a:lvl1pPr>
          </a:lstStyle>
          <a:p>
            <a:pPr>
              <a:defRPr/>
            </a:pPr>
            <a:fld id="{666124B0-E15C-4361-AA6B-ED3154DB8B87}" type="slidenum">
              <a:rPr lang="en-US"/>
              <a:pPr>
                <a:defRPr/>
              </a:pPr>
              <a:t>‹#›</a:t>
            </a:fld>
            <a:endParaRPr lang="en-US" dirty="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ECD9996-5E19-497A-9FDC-66228744DA9C}" type="datetime1">
              <a:rPr lang="en-US" smtClean="0"/>
              <a:t>7/20/2018</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lvl1pPr>
              <a:defRPr/>
            </a:lvl1pPr>
          </a:lstStyle>
          <a:p>
            <a:pPr>
              <a:defRPr/>
            </a:pPr>
            <a:fld id="{0D890D6C-A7F0-4ACA-8AD0-175623420829}" type="slidenum">
              <a:rPr lang="en-US"/>
              <a:pPr>
                <a:defRPr/>
              </a:pPr>
              <a:t>‹#›</a:t>
            </a:fld>
            <a:endParaRPr lang="en-US" dirty="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248A2E7-962C-4326-B635-E34AAEDFD3B0}" type="datetime1">
              <a:rPr lang="en-US" smtClean="0"/>
              <a:t>7/20/2018</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lvl1pPr>
              <a:defRPr/>
            </a:lvl1pPr>
          </a:lstStyle>
          <a:p>
            <a:pPr>
              <a:defRPr/>
            </a:pPr>
            <a:fld id="{915B2EB3-F689-4CC5-A75B-3379FEB5C106}" type="slidenum">
              <a:rPr lang="en-US"/>
              <a:pPr>
                <a:defRPr/>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2" descr="\\192.168.1.3\Creative\CLIENTS\TRACFONE\SafeLink PPT Presentation\SafeLink-PPT-BG-3.jpg"/>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Date Placeholder 3"/>
          <p:cNvSpPr>
            <a:spLocks noGrp="1"/>
          </p:cNvSpPr>
          <p:nvPr>
            <p:ph type="dt" sz="half" idx="10"/>
          </p:nvPr>
        </p:nvSpPr>
        <p:spPr/>
        <p:txBody>
          <a:bodyPr/>
          <a:lstStyle>
            <a:lvl1pPr>
              <a:defRPr/>
            </a:lvl1pPr>
          </a:lstStyle>
          <a:p>
            <a:pPr>
              <a:defRPr/>
            </a:pPr>
            <a:fld id="{DB32DB79-5261-4571-ACAE-A3406F9BBB37}" type="datetime1">
              <a:rPr lang="en-US" smtClean="0"/>
              <a:t>7/20/2018</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a:t>TRACFONE WIRELESS, INC.   PROPRIETARY AND CONFIDENTIAL</a:t>
            </a:r>
          </a:p>
        </p:txBody>
      </p:sp>
      <p:sp>
        <p:nvSpPr>
          <p:cNvPr id="7" name="Slide Number Placeholder 5"/>
          <p:cNvSpPr>
            <a:spLocks noGrp="1"/>
          </p:cNvSpPr>
          <p:nvPr>
            <p:ph type="sldNum" sz="quarter" idx="12"/>
          </p:nvPr>
        </p:nvSpPr>
        <p:spPr/>
        <p:txBody>
          <a:bodyPr/>
          <a:lstStyle>
            <a:lvl1pPr>
              <a:defRPr/>
            </a:lvl1pPr>
          </a:lstStyle>
          <a:p>
            <a:pPr>
              <a:defRPr/>
            </a:pPr>
            <a:fld id="{F027F7B3-A001-4019-BED9-8B93B6269C4F}" type="slidenum">
              <a:rPr lang="en-US"/>
              <a:pPr>
                <a:defRPr/>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182161A9-ACFE-4C08-86C3-710976709E8B}" type="datetime1">
              <a:rPr lang="en-US" smtClean="0"/>
              <a:t>7/20/2018</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lvl1pPr>
              <a:defRPr/>
            </a:lvl1pPr>
          </a:lstStyle>
          <a:p>
            <a:pPr>
              <a:defRPr/>
            </a:pPr>
            <a:fld id="{79685D54-16CC-42A2-9B0A-423EF65BEF83}" type="slidenum">
              <a:rPr lang="en-US"/>
              <a:pPr>
                <a:defRPr/>
              </a:pPr>
              <a:t>‹#›</a:t>
            </a:fld>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D0372932-F96E-4A40-8AF1-3A76D6B9DC1C}" type="datetime1">
              <a:rPr lang="en-US" smtClean="0"/>
              <a:t>7/20/2018</a:t>
            </a:fld>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dirty="0"/>
              <a:t>TRACFONE WIRELESS, INC.   PROPRIETARY AND CONFIDENTIAL</a:t>
            </a:r>
          </a:p>
        </p:txBody>
      </p:sp>
      <p:sp>
        <p:nvSpPr>
          <p:cNvPr id="5" name="Slide Number Placeholder 5"/>
          <p:cNvSpPr>
            <a:spLocks noGrp="1"/>
          </p:cNvSpPr>
          <p:nvPr>
            <p:ph type="sldNum" sz="quarter" idx="12"/>
          </p:nvPr>
        </p:nvSpPr>
        <p:spPr/>
        <p:txBody>
          <a:bodyPr/>
          <a:lstStyle>
            <a:lvl1pPr>
              <a:defRPr/>
            </a:lvl1pPr>
          </a:lstStyle>
          <a:p>
            <a:pPr>
              <a:defRPr/>
            </a:pPr>
            <a:fld id="{55FCD3D4-2D34-4866-8276-51927904AAEF}" type="slidenum">
              <a:rPr lang="en-US"/>
              <a:pPr>
                <a:defRPr/>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C8C6B209-7303-43A2-8BB5-A196F6907FBC}" type="datetime1">
              <a:rPr lang="en-US" smtClean="0"/>
              <a:t>7/20/2018</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lvl1pPr>
              <a:defRPr/>
            </a:lvl1pPr>
          </a:lstStyle>
          <a:p>
            <a:pPr>
              <a:defRPr/>
            </a:pPr>
            <a:fld id="{D436ED9B-97BC-4AC2-B265-5476B68CC022}" type="slidenum">
              <a:rPr lang="en-US"/>
              <a:pPr>
                <a:defRPr/>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E52C9AA-7232-4443-8A4E-EE8812EF2A4B}" type="datetime1">
              <a:rPr lang="en-US" smtClean="0"/>
              <a:t>7/20/2018</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lvl1pPr>
              <a:defRPr/>
            </a:lvl1pPr>
          </a:lstStyle>
          <a:p>
            <a:pPr>
              <a:defRPr/>
            </a:pPr>
            <a:fld id="{F12A6794-A203-49CE-A1EE-18A72F8DEF9B}" type="slidenum">
              <a:rPr lang="en-US"/>
              <a:pPr>
                <a:defRPr/>
              </a:pPr>
              <a:t>‹#›</a:t>
            </a:fld>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7D7A5A30-E00C-4843-8F77-9B220343498B}" type="datetime1">
              <a:rPr lang="en-US" smtClean="0"/>
              <a:t>7/20/2018</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dirty="0"/>
              <a:t>TRACFONE WIRELESS, INC.   PROPRIETARY AND CONFIDENTIAL</a:t>
            </a:r>
          </a:p>
        </p:txBody>
      </p:sp>
      <p:sp>
        <p:nvSpPr>
          <p:cNvPr id="7" name="Slide Number Placeholder 5"/>
          <p:cNvSpPr>
            <a:spLocks noGrp="1"/>
          </p:cNvSpPr>
          <p:nvPr>
            <p:ph type="sldNum" sz="quarter" idx="12"/>
          </p:nvPr>
        </p:nvSpPr>
        <p:spPr/>
        <p:txBody>
          <a:bodyPr/>
          <a:lstStyle>
            <a:lvl1pPr>
              <a:defRPr/>
            </a:lvl1pPr>
          </a:lstStyle>
          <a:p>
            <a:pPr>
              <a:defRPr/>
            </a:pPr>
            <a:fld id="{2C376DBA-F997-40D6-BF0F-AF4B0DDC0216}" type="slidenum">
              <a:rPr lang="en-US"/>
              <a:pPr>
                <a:defRPr/>
              </a:pPr>
              <a:t>‹#›</a:t>
            </a:fld>
            <a:endParaRPr lang="en-US"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33A2399F-75CB-4510-A135-DAF9B1D67DFA}" type="datetime1">
              <a:rPr lang="en-US" smtClean="0"/>
              <a:t>7/20/2018</a:t>
            </a:fld>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dirty="0"/>
              <a:t>TRACFONE WIRELESS, INC.   PROPRIETARY AND CONFIDENTIAL</a:t>
            </a:r>
          </a:p>
        </p:txBody>
      </p:sp>
      <p:sp>
        <p:nvSpPr>
          <p:cNvPr id="9" name="Slide Number Placeholder 5"/>
          <p:cNvSpPr>
            <a:spLocks noGrp="1"/>
          </p:cNvSpPr>
          <p:nvPr>
            <p:ph type="sldNum" sz="quarter" idx="12"/>
          </p:nvPr>
        </p:nvSpPr>
        <p:spPr/>
        <p:txBody>
          <a:bodyPr/>
          <a:lstStyle>
            <a:lvl1pPr>
              <a:defRPr/>
            </a:lvl1pPr>
          </a:lstStyle>
          <a:p>
            <a:pPr>
              <a:defRPr/>
            </a:pPr>
            <a:fld id="{E6D37D3C-17A5-4BCD-8EB7-43EDAF1AF15B}" type="slidenum">
              <a:rPr lang="en-US"/>
              <a:pPr>
                <a:defRPr/>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DD3355AC-6310-4EA8-9D33-70C90DB1C2EC}" type="datetime1">
              <a:rPr lang="en-US" smtClean="0"/>
              <a:t>7/20/2018</a:t>
            </a:fld>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dirty="0"/>
              <a:t>TRACFONE WIRELESS, INC.   PROPRIETARY AND CONFIDENTIAL</a:t>
            </a:r>
          </a:p>
        </p:txBody>
      </p:sp>
      <p:sp>
        <p:nvSpPr>
          <p:cNvPr id="5" name="Slide Number Placeholder 5"/>
          <p:cNvSpPr>
            <a:spLocks noGrp="1"/>
          </p:cNvSpPr>
          <p:nvPr>
            <p:ph type="sldNum" sz="quarter" idx="12"/>
          </p:nvPr>
        </p:nvSpPr>
        <p:spPr/>
        <p:txBody>
          <a:bodyPr/>
          <a:lstStyle>
            <a:lvl1pPr>
              <a:defRPr/>
            </a:lvl1pPr>
          </a:lstStyle>
          <a:p>
            <a:pPr>
              <a:defRPr/>
            </a:pPr>
            <a:fld id="{DEA7A9EC-E668-44DA-B671-44B3D6573F30}" type="slidenum">
              <a:rPr lang="en-US"/>
              <a:pPr>
                <a:defRPr/>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cs typeface="Arial" charset="0"/>
              </a:defRPr>
            </a:lvl1pPr>
          </a:lstStyle>
          <a:p>
            <a:pPr>
              <a:defRPr/>
            </a:pPr>
            <a:fld id="{1739FADD-A47B-4B22-86F2-3AC0D513B264}" type="datetime1">
              <a:rPr lang="en-US" smtClean="0"/>
              <a:t>7/20/2018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cs typeface="Arial" charset="0"/>
              </a:defRPr>
            </a:lvl1pPr>
          </a:lstStyle>
          <a:p>
            <a:pPr>
              <a:defRPr/>
            </a:pPr>
            <a:r>
              <a:rPr lang="en-US" dirty="0"/>
              <a:t>TRACFONE WIRELESS, INC.   PROPRIETARY AND CONFIDENTIAL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cs typeface="Arial" charset="0"/>
              </a:defRPr>
            </a:lvl1pPr>
          </a:lstStyle>
          <a:p>
            <a:pPr>
              <a:defRPr/>
            </a:pPr>
            <a:fld id="{D968944B-7E2C-4A33-B39A-6FC42A248A39}" type="slidenum">
              <a:rPr lang="en-US"/>
              <a:pPr>
                <a:defRPr/>
              </a:pPr>
              <a:t>‹#›</a:t>
            </a:fld>
            <a:endParaRPr lang="en-US" dirty="0"/>
          </a:p>
        </p:txBody>
      </p:sp>
      <p:pic>
        <p:nvPicPr>
          <p:cNvPr id="1031" name="Picture 3" descr="C:\Users\Randolph\AppData\Local\Microsoft\Windows\Temporary Internet Files\Content.Outlook\YNZZVINZ\SafeLink-PPT-BG-2.jpg"/>
          <p:cNvPicPr>
            <a:picLocks noChangeAspect="1" noChangeArrowheads="1"/>
          </p:cNvPicPr>
          <p:nvPr/>
        </p:nvPicPr>
        <p:blipFill>
          <a:blip r:embed="rId16"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69" r:id="rId1"/>
    <p:sldLayoutId id="2147484170" r:id="rId2"/>
    <p:sldLayoutId id="2147484157" r:id="rId3"/>
    <p:sldLayoutId id="2147484158" r:id="rId4"/>
    <p:sldLayoutId id="2147484159" r:id="rId5"/>
    <p:sldLayoutId id="2147484160" r:id="rId6"/>
    <p:sldLayoutId id="2147484161" r:id="rId7"/>
    <p:sldLayoutId id="2147484162" r:id="rId8"/>
    <p:sldLayoutId id="2147484163" r:id="rId9"/>
    <p:sldLayoutId id="2147484164" r:id="rId10"/>
    <p:sldLayoutId id="2147484165" r:id="rId11"/>
    <p:sldLayoutId id="2147484166" r:id="rId12"/>
    <p:sldLayoutId id="2147484167" r:id="rId13"/>
    <p:sldLayoutId id="2147484168" r:id="rId14"/>
  </p:sldLayoutIdLst>
  <p:transition/>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image" Target="../media/image4.wmf"/><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7772400" cy="1470025"/>
          </a:xfrm>
        </p:spPr>
        <p:txBody>
          <a:bodyPr/>
          <a:lstStyle/>
          <a:p>
            <a:r>
              <a:rPr lang="en-US" b="1" dirty="0">
                <a:solidFill>
                  <a:schemeClr val="bg1">
                    <a:lumMod val="50000"/>
                  </a:schemeClr>
                </a:solidFill>
                <a:effectLst>
                  <a:innerShdw blurRad="63500" dist="50800" dir="16200000">
                    <a:prstClr val="black">
                      <a:alpha val="50000"/>
                    </a:prstClr>
                  </a:innerShdw>
                </a:effectLst>
                <a:latin typeface="Cambria Math" pitchFamily="18" charset="0"/>
                <a:ea typeface="Cambria Math" pitchFamily="18" charset="0"/>
              </a:rPr>
              <a:t>SafeLink Proposal for the New National Verifier</a:t>
            </a:r>
            <a:br>
              <a:rPr lang="en-US" b="1" dirty="0">
                <a:solidFill>
                  <a:schemeClr val="bg1">
                    <a:lumMod val="50000"/>
                  </a:schemeClr>
                </a:solidFill>
                <a:effectLst>
                  <a:innerShdw blurRad="63500" dist="50800" dir="16200000">
                    <a:prstClr val="black">
                      <a:alpha val="50000"/>
                    </a:prstClr>
                  </a:innerShdw>
                </a:effectLst>
                <a:latin typeface="Cambria Math" pitchFamily="18" charset="0"/>
                <a:ea typeface="Cambria Math" pitchFamily="18" charset="0"/>
              </a:rPr>
            </a:br>
            <a:br>
              <a:rPr lang="en-US" b="1" dirty="0">
                <a:solidFill>
                  <a:schemeClr val="bg1">
                    <a:lumMod val="50000"/>
                  </a:schemeClr>
                </a:solidFill>
                <a:effectLst>
                  <a:innerShdw blurRad="63500" dist="50800" dir="16200000">
                    <a:prstClr val="black">
                      <a:alpha val="50000"/>
                    </a:prstClr>
                  </a:innerShdw>
                </a:effectLst>
                <a:latin typeface="Cambria Math" pitchFamily="18" charset="0"/>
                <a:ea typeface="Cambria Math" pitchFamily="18" charset="0"/>
              </a:rPr>
            </a:br>
            <a:br>
              <a:rPr lang="en-US" b="1" dirty="0">
                <a:solidFill>
                  <a:schemeClr val="bg1">
                    <a:lumMod val="50000"/>
                  </a:schemeClr>
                </a:solidFill>
                <a:effectLst>
                  <a:innerShdw blurRad="63500" dist="50800" dir="16200000">
                    <a:prstClr val="black">
                      <a:alpha val="50000"/>
                    </a:prstClr>
                  </a:innerShdw>
                </a:effectLst>
                <a:latin typeface="Cambria Math" pitchFamily="18" charset="0"/>
                <a:ea typeface="Cambria Math" pitchFamily="18" charset="0"/>
              </a:rPr>
            </a:br>
            <a:br>
              <a:rPr lang="en-US" b="1" dirty="0">
                <a:solidFill>
                  <a:schemeClr val="bg1">
                    <a:lumMod val="50000"/>
                  </a:schemeClr>
                </a:solidFill>
                <a:effectLst>
                  <a:innerShdw blurRad="63500" dist="50800" dir="16200000">
                    <a:prstClr val="black">
                      <a:alpha val="50000"/>
                    </a:prstClr>
                  </a:innerShdw>
                </a:effectLst>
                <a:latin typeface="Cambria Math" pitchFamily="18" charset="0"/>
                <a:ea typeface="Cambria Math" pitchFamily="18" charset="0"/>
              </a:rPr>
            </a:br>
            <a:r>
              <a:rPr lang="en-US" sz="1400" b="1" dirty="0">
                <a:solidFill>
                  <a:schemeClr val="bg1">
                    <a:lumMod val="50000"/>
                  </a:schemeClr>
                </a:solidFill>
                <a:effectLst>
                  <a:innerShdw blurRad="63500" dist="50800" dir="16200000">
                    <a:prstClr val="black">
                      <a:alpha val="50000"/>
                    </a:prstClr>
                  </a:innerShdw>
                </a:effectLst>
                <a:latin typeface="Cambria Math" pitchFamily="18" charset="0"/>
                <a:ea typeface="Cambria Math" pitchFamily="18" charset="0"/>
              </a:rPr>
              <a:t>Presented by Gina Jasman – 07/03/18</a:t>
            </a:r>
            <a:endParaRPr lang="en-US" sz="1400" dirty="0"/>
          </a:p>
        </p:txBody>
      </p:sp>
    </p:spTree>
    <p:extLst>
      <p:ext uri="{BB962C8B-B14F-4D97-AF65-F5344CB8AC3E}">
        <p14:creationId xmlns:p14="http://schemas.microsoft.com/office/powerpoint/2010/main" val="388913600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p:cNvSpPr txBox="1">
            <a:spLocks noChangeArrowheads="1"/>
          </p:cNvSpPr>
          <p:nvPr/>
        </p:nvSpPr>
        <p:spPr bwMode="auto">
          <a:xfrm>
            <a:off x="457200" y="1752600"/>
            <a:ext cx="8458200" cy="923330"/>
          </a:xfrm>
          <a:prstGeom prst="rect">
            <a:avLst/>
          </a:prstGeom>
          <a:noFill/>
          <a:ln w="9525">
            <a:noFill/>
            <a:miter lim="800000"/>
            <a:headEnd/>
            <a:tailEnd/>
          </a:ln>
        </p:spPr>
        <p:txBody>
          <a:bodyPr>
            <a:spAutoFit/>
          </a:bodyPr>
          <a:lstStyle/>
          <a:p>
            <a:pPr>
              <a:lnSpc>
                <a:spcPct val="150000"/>
              </a:lnSpc>
              <a:buFont typeface="Arial" pitchFamily="34" charset="0"/>
              <a:buChar char="•"/>
            </a:pPr>
            <a:endParaRPr lang="en-US" b="1" dirty="0"/>
          </a:p>
          <a:p>
            <a:pPr>
              <a:lnSpc>
                <a:spcPct val="150000"/>
              </a:lnSpc>
            </a:pPr>
            <a:endParaRPr lang="en-US" b="1" dirty="0"/>
          </a:p>
        </p:txBody>
      </p:sp>
      <p:sp>
        <p:nvSpPr>
          <p:cNvPr id="3" name="TextBox 2"/>
          <p:cNvSpPr txBox="1"/>
          <p:nvPr/>
        </p:nvSpPr>
        <p:spPr>
          <a:xfrm>
            <a:off x="304800" y="1371600"/>
            <a:ext cx="8763000" cy="6678751"/>
          </a:xfrm>
          <a:prstGeom prst="rect">
            <a:avLst/>
          </a:prstGeom>
          <a:noFill/>
        </p:spPr>
        <p:txBody>
          <a:bodyPr wrap="square" rtlCol="0">
            <a:spAutoFit/>
          </a:bodyPr>
          <a:lstStyle/>
          <a:p>
            <a:endParaRPr lang="en-US" b="1" u="sng" dirty="0"/>
          </a:p>
          <a:p>
            <a:r>
              <a:rPr lang="en-US" b="1" u="sng" dirty="0" err="1"/>
              <a:t>SafeLink</a:t>
            </a:r>
            <a:r>
              <a:rPr lang="en-US" b="1" u="sng" dirty="0"/>
              <a:t> Proposed Enrollment Flow</a:t>
            </a:r>
          </a:p>
          <a:p>
            <a:r>
              <a:rPr lang="en-US" dirty="0"/>
              <a:t>One stop process: the consumer will go to their SP of choice and use one of the SP’s channels to create an application</a:t>
            </a:r>
          </a:p>
          <a:p>
            <a:pPr marL="285750" indent="-285750">
              <a:buFont typeface="Wingdings" panose="05000000000000000000" pitchFamily="2" charset="2"/>
              <a:buChar char="ü"/>
            </a:pPr>
            <a:r>
              <a:rPr lang="en-US" dirty="0"/>
              <a:t>The SP will run their internal validations to ensure service availability and detect fraud</a:t>
            </a:r>
          </a:p>
          <a:p>
            <a:pPr marL="285750" indent="-285750">
              <a:buFont typeface="Wingdings" panose="05000000000000000000" pitchFamily="2" charset="2"/>
              <a:buChar char="ü"/>
            </a:pPr>
            <a:r>
              <a:rPr lang="en-US" dirty="0"/>
              <a:t>The SP will generate a unique ID and transmit it along with the Consumer’s collected PII (Personally Identifiable Information) to the NV</a:t>
            </a:r>
          </a:p>
          <a:p>
            <a:pPr marL="285750" indent="-285750">
              <a:buFont typeface="Wingdings" panose="05000000000000000000" pitchFamily="2" charset="2"/>
              <a:buChar char="ü"/>
            </a:pPr>
            <a:r>
              <a:rPr lang="en-US" dirty="0"/>
              <a:t>if proofs are needed, the consumer can upload eligibility documentation to the NV via the SP channels</a:t>
            </a:r>
          </a:p>
          <a:p>
            <a:pPr marL="285750" indent="-285750">
              <a:buFont typeface="Wingdings" panose="05000000000000000000" pitchFamily="2" charset="2"/>
              <a:buChar char="ü"/>
            </a:pPr>
            <a:r>
              <a:rPr lang="en-US" dirty="0"/>
              <a:t>The SP will use the ID to check the eligibility status and enroll the Consumer in NLAD when getting a positive answer from the NV</a:t>
            </a:r>
          </a:p>
          <a:p>
            <a:pPr lvl="1"/>
            <a:endParaRPr lang="en-US" dirty="0"/>
          </a:p>
          <a:p>
            <a:pPr lvl="1"/>
            <a:endParaRPr lang="en-US" dirty="0"/>
          </a:p>
          <a:p>
            <a:pPr lvl="1"/>
            <a:endParaRPr lang="en-US" dirty="0"/>
          </a:p>
          <a:p>
            <a:pPr lvl="1"/>
            <a:endParaRPr lang="en-US" dirty="0"/>
          </a:p>
          <a:p>
            <a:pPr lvl="1"/>
            <a:endParaRPr lang="en-US" dirty="0"/>
          </a:p>
          <a:p>
            <a:pPr marL="742950" lvl="1" indent="-285750">
              <a:buFont typeface="Arial" panose="020B0604020202020204" pitchFamily="34" charset="0"/>
              <a:buChar char="•"/>
            </a:pPr>
            <a:endParaRPr lang="en-US" dirty="0"/>
          </a:p>
          <a:p>
            <a:pPr lvl="1"/>
            <a:r>
              <a:rPr lang="en-US" sz="800" dirty="0"/>
              <a:t>     </a:t>
            </a:r>
            <a:r>
              <a:rPr lang="en-US" dirty="0"/>
              <a:t> </a:t>
            </a:r>
          </a:p>
          <a:p>
            <a:pPr marL="800100" lvl="1" indent="-342900">
              <a:buAutoNum type="alphaLcPeriod" startAt="4"/>
            </a:pPr>
            <a:endParaRPr lang="en-US" dirty="0"/>
          </a:p>
          <a:p>
            <a:pPr marL="800100" lvl="1" indent="-342900">
              <a:buAutoNum type="alphaLcPeriod" startAt="4"/>
            </a:pPr>
            <a:endParaRPr lang="en-US" dirty="0"/>
          </a:p>
          <a:p>
            <a:pPr marL="800100" lvl="1" indent="-342900">
              <a:buAutoNum type="alphaLcPeriod" startAt="4"/>
            </a:pPr>
            <a:endParaRPr lang="en-US" dirty="0"/>
          </a:p>
          <a:p>
            <a:pPr marL="800100" lvl="1" indent="-342900">
              <a:buAutoNum type="alphaLcPeriod" startAt="4"/>
            </a:pPr>
            <a:endParaRPr lang="en-US" dirty="0"/>
          </a:p>
          <a:p>
            <a:pPr algn="just"/>
            <a:endParaRPr lang="en-US" sz="1400" dirty="0"/>
          </a:p>
        </p:txBody>
      </p:sp>
      <p:sp>
        <p:nvSpPr>
          <p:cNvPr id="9" name="Title 1"/>
          <p:cNvSpPr txBox="1">
            <a:spLocks/>
          </p:cNvSpPr>
          <p:nvPr/>
        </p:nvSpPr>
        <p:spPr>
          <a:xfrm>
            <a:off x="200025" y="469900"/>
            <a:ext cx="8029575" cy="12827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Two Step Eligibility Verification &amp; Application Processes – Cont. </a:t>
            </a:r>
          </a:p>
          <a:p>
            <a:endParaRPr lang="en-US" sz="3600" dirty="0"/>
          </a:p>
        </p:txBody>
      </p:sp>
      <p:sp>
        <p:nvSpPr>
          <p:cNvPr id="4" name="Footer Placeholder 3"/>
          <p:cNvSpPr>
            <a:spLocks noGrp="1"/>
          </p:cNvSpPr>
          <p:nvPr>
            <p:ph type="ftr" sz="quarter" idx="11"/>
          </p:nvPr>
        </p:nvSpPr>
        <p:spPr>
          <a:xfrm>
            <a:off x="0" y="6096000"/>
            <a:ext cx="2286000" cy="381000"/>
          </a:xfrm>
        </p:spPr>
        <p:txBody>
          <a:body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p>
            <a:pPr>
              <a:defRPr/>
            </a:pPr>
            <a:fld id="{8DFF74F7-0E6E-4A6F-AE85-E32E081A9088}" type="slidenum">
              <a:rPr lang="en-US" smtClean="0"/>
              <a:pPr>
                <a:defRPr/>
              </a:pPr>
              <a:t>10</a:t>
            </a:fld>
            <a:endParaRPr lang="en-US" dirty="0"/>
          </a:p>
        </p:txBody>
      </p:sp>
    </p:spTree>
    <p:extLst>
      <p:ext uri="{BB962C8B-B14F-4D97-AF65-F5344CB8AC3E}">
        <p14:creationId xmlns:p14="http://schemas.microsoft.com/office/powerpoint/2010/main" val="1656894350"/>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p:cNvSpPr txBox="1">
            <a:spLocks noChangeArrowheads="1"/>
          </p:cNvSpPr>
          <p:nvPr/>
        </p:nvSpPr>
        <p:spPr bwMode="auto">
          <a:xfrm>
            <a:off x="457200" y="1752600"/>
            <a:ext cx="8458200" cy="923330"/>
          </a:xfrm>
          <a:prstGeom prst="rect">
            <a:avLst/>
          </a:prstGeom>
          <a:noFill/>
          <a:ln w="9525">
            <a:noFill/>
            <a:miter lim="800000"/>
            <a:headEnd/>
            <a:tailEnd/>
          </a:ln>
        </p:spPr>
        <p:txBody>
          <a:bodyPr>
            <a:spAutoFit/>
          </a:bodyPr>
          <a:lstStyle/>
          <a:p>
            <a:pPr>
              <a:lnSpc>
                <a:spcPct val="150000"/>
              </a:lnSpc>
              <a:buFont typeface="Arial" pitchFamily="34" charset="0"/>
              <a:buChar char="•"/>
            </a:pPr>
            <a:endParaRPr lang="en-US" b="1" dirty="0"/>
          </a:p>
          <a:p>
            <a:pPr>
              <a:lnSpc>
                <a:spcPct val="150000"/>
              </a:lnSpc>
            </a:pPr>
            <a:endParaRPr lang="en-US" b="1" dirty="0"/>
          </a:p>
        </p:txBody>
      </p:sp>
      <p:sp>
        <p:nvSpPr>
          <p:cNvPr id="3" name="TextBox 2"/>
          <p:cNvSpPr txBox="1"/>
          <p:nvPr/>
        </p:nvSpPr>
        <p:spPr>
          <a:xfrm>
            <a:off x="304800" y="1371600"/>
            <a:ext cx="8763000" cy="8340745"/>
          </a:xfrm>
          <a:prstGeom prst="rect">
            <a:avLst/>
          </a:prstGeom>
          <a:noFill/>
        </p:spPr>
        <p:txBody>
          <a:bodyPr wrap="square" rtlCol="0">
            <a:spAutoFit/>
          </a:bodyPr>
          <a:lstStyle/>
          <a:p>
            <a:endParaRPr lang="en-US" b="1" u="sng" dirty="0"/>
          </a:p>
          <a:p>
            <a:r>
              <a:rPr lang="en-US" b="1" u="sng" dirty="0" err="1"/>
              <a:t>SafeLink</a:t>
            </a:r>
            <a:r>
              <a:rPr lang="en-US" b="1" u="sng" dirty="0"/>
              <a:t> Proposed Enrollment Flow</a:t>
            </a:r>
          </a:p>
          <a:p>
            <a:r>
              <a:rPr lang="en-US" b="1" dirty="0"/>
              <a:t>Advantages</a:t>
            </a:r>
            <a:endParaRPr lang="en-US" b="1" i="1" dirty="0"/>
          </a:p>
          <a:p>
            <a:pPr lvl="1"/>
            <a:r>
              <a:rPr lang="en-US" dirty="0"/>
              <a:t>•</a:t>
            </a:r>
            <a:r>
              <a:rPr lang="en-US" sz="800" dirty="0"/>
              <a:t>        </a:t>
            </a:r>
            <a:r>
              <a:rPr lang="en-US" dirty="0"/>
              <a:t>The Consumer will go to their SP of choice (one stop only) to apply and receive Lifeline service </a:t>
            </a:r>
          </a:p>
          <a:p>
            <a:pPr marL="742950" lvl="1" indent="-285750">
              <a:buFont typeface="Arial" panose="020B0604020202020204" pitchFamily="34" charset="0"/>
              <a:buChar char="•"/>
            </a:pPr>
            <a:r>
              <a:rPr lang="en-US" dirty="0"/>
              <a:t>The Consumer will only need to enter their application information in a single  platform</a:t>
            </a:r>
          </a:p>
          <a:p>
            <a:pPr marL="742950" lvl="1" indent="-285750">
              <a:buFont typeface="Arial" panose="020B0604020202020204" pitchFamily="34" charset="0"/>
              <a:buChar char="•"/>
            </a:pPr>
            <a:r>
              <a:rPr lang="en-US" dirty="0"/>
              <a:t>If eligibility proof is required after the consumer started the enrollment process with SP, it will not be required to start the process all over again after getting the NV Lifeline eligibility approval</a:t>
            </a:r>
          </a:p>
          <a:p>
            <a:pPr lvl="1"/>
            <a:r>
              <a:rPr lang="en-US" dirty="0"/>
              <a:t>•</a:t>
            </a:r>
            <a:r>
              <a:rPr lang="en-US" sz="800" dirty="0"/>
              <a:t>        </a:t>
            </a:r>
            <a:r>
              <a:rPr lang="en-US" dirty="0"/>
              <a:t>By having SPs doing a pre-review of supporting documentation, the NV will significantly reduce the number of documents to review since they will only receive documents with a high chance of being approved</a:t>
            </a:r>
          </a:p>
          <a:p>
            <a:pPr marL="742950" lvl="1" indent="-285750">
              <a:buFont typeface="Arial" panose="020B0604020202020204" pitchFamily="34" charset="0"/>
              <a:buChar char="•"/>
            </a:pPr>
            <a:r>
              <a:rPr lang="en-US" dirty="0"/>
              <a:t>This approach is suitable for omni-channel for the SP, facilitating the process for all consumers to get their Lifeline service</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marL="742950" lvl="1" indent="-285750">
              <a:buFont typeface="Arial" panose="020B0604020202020204" pitchFamily="34" charset="0"/>
              <a:buChar char="•"/>
            </a:pPr>
            <a:endParaRPr lang="en-US" dirty="0"/>
          </a:p>
          <a:p>
            <a:pPr lvl="1"/>
            <a:r>
              <a:rPr lang="en-US" sz="800" dirty="0"/>
              <a:t>     </a:t>
            </a:r>
            <a:r>
              <a:rPr lang="en-US" dirty="0"/>
              <a:t> </a:t>
            </a:r>
          </a:p>
          <a:p>
            <a:pPr marL="800100" lvl="1" indent="-342900">
              <a:buAutoNum type="alphaLcPeriod" startAt="4"/>
            </a:pPr>
            <a:endParaRPr lang="en-US" dirty="0"/>
          </a:p>
          <a:p>
            <a:pPr marL="800100" lvl="1" indent="-342900">
              <a:buAutoNum type="alphaLcPeriod" startAt="4"/>
            </a:pPr>
            <a:endParaRPr lang="en-US" dirty="0"/>
          </a:p>
          <a:p>
            <a:pPr marL="800100" lvl="1" indent="-342900">
              <a:buAutoNum type="alphaLcPeriod" startAt="4"/>
            </a:pPr>
            <a:endParaRPr lang="en-US" dirty="0"/>
          </a:p>
          <a:p>
            <a:pPr marL="800100" lvl="1" indent="-342900">
              <a:buAutoNum type="alphaLcPeriod" startAt="4"/>
            </a:pPr>
            <a:endParaRPr lang="en-US" dirty="0"/>
          </a:p>
          <a:p>
            <a:pPr algn="just"/>
            <a:endParaRPr lang="en-US" sz="1400" dirty="0"/>
          </a:p>
        </p:txBody>
      </p:sp>
      <p:sp>
        <p:nvSpPr>
          <p:cNvPr id="9" name="Title 1"/>
          <p:cNvSpPr txBox="1">
            <a:spLocks/>
          </p:cNvSpPr>
          <p:nvPr/>
        </p:nvSpPr>
        <p:spPr>
          <a:xfrm>
            <a:off x="200025" y="469900"/>
            <a:ext cx="8382000" cy="631826"/>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Two Step Eligibility Verification &amp; Application Processes – Cont. </a:t>
            </a:r>
          </a:p>
        </p:txBody>
      </p:sp>
      <p:sp>
        <p:nvSpPr>
          <p:cNvPr id="4" name="Footer Placeholder 3"/>
          <p:cNvSpPr>
            <a:spLocks noGrp="1"/>
          </p:cNvSpPr>
          <p:nvPr>
            <p:ph type="ftr" sz="quarter" idx="11"/>
          </p:nvPr>
        </p:nvSpPr>
        <p:spPr>
          <a:xfrm>
            <a:off x="0" y="6096000"/>
            <a:ext cx="2286000" cy="381000"/>
          </a:xfrm>
        </p:spPr>
        <p:txBody>
          <a:body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p>
            <a:pPr>
              <a:defRPr/>
            </a:pPr>
            <a:fld id="{8DFF74F7-0E6E-4A6F-AE85-E32E081A9088}" type="slidenum">
              <a:rPr lang="en-US" smtClean="0"/>
              <a:pPr>
                <a:defRPr/>
              </a:pPr>
              <a:t>11</a:t>
            </a:fld>
            <a:endParaRPr lang="en-US" dirty="0"/>
          </a:p>
        </p:txBody>
      </p:sp>
    </p:spTree>
    <p:extLst>
      <p:ext uri="{BB962C8B-B14F-4D97-AF65-F5344CB8AC3E}">
        <p14:creationId xmlns:p14="http://schemas.microsoft.com/office/powerpoint/2010/main" val="1914705943"/>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p:cNvSpPr txBox="1">
            <a:spLocks noChangeArrowheads="1"/>
          </p:cNvSpPr>
          <p:nvPr/>
        </p:nvSpPr>
        <p:spPr bwMode="auto">
          <a:xfrm>
            <a:off x="457200" y="1752600"/>
            <a:ext cx="8458200" cy="923330"/>
          </a:xfrm>
          <a:prstGeom prst="rect">
            <a:avLst/>
          </a:prstGeom>
          <a:noFill/>
          <a:ln w="9525">
            <a:noFill/>
            <a:miter lim="800000"/>
            <a:headEnd/>
            <a:tailEnd/>
          </a:ln>
        </p:spPr>
        <p:txBody>
          <a:bodyPr>
            <a:spAutoFit/>
          </a:bodyPr>
          <a:lstStyle/>
          <a:p>
            <a:pPr>
              <a:lnSpc>
                <a:spcPct val="150000"/>
              </a:lnSpc>
              <a:buFont typeface="Arial" pitchFamily="34" charset="0"/>
              <a:buChar char="•"/>
            </a:pPr>
            <a:endParaRPr lang="en-US" b="1" dirty="0"/>
          </a:p>
          <a:p>
            <a:pPr>
              <a:lnSpc>
                <a:spcPct val="150000"/>
              </a:lnSpc>
            </a:pPr>
            <a:endParaRPr lang="en-US" b="1" dirty="0"/>
          </a:p>
        </p:txBody>
      </p:sp>
      <p:sp>
        <p:nvSpPr>
          <p:cNvPr id="3" name="TextBox 2"/>
          <p:cNvSpPr txBox="1"/>
          <p:nvPr/>
        </p:nvSpPr>
        <p:spPr>
          <a:xfrm>
            <a:off x="304800" y="1371600"/>
            <a:ext cx="8458200" cy="4185761"/>
          </a:xfrm>
          <a:prstGeom prst="rect">
            <a:avLst/>
          </a:prstGeom>
          <a:noFill/>
        </p:spPr>
        <p:txBody>
          <a:bodyPr wrap="square" rtlCol="0">
            <a:spAutoFit/>
          </a:bodyPr>
          <a:lstStyle/>
          <a:p>
            <a:endParaRPr lang="en-US" b="1" i="1" dirty="0"/>
          </a:p>
          <a:p>
            <a:pPr lvl="1"/>
            <a:endParaRPr lang="en-US" dirty="0"/>
          </a:p>
          <a:p>
            <a:r>
              <a:rPr lang="en-US" b="1" i="1" dirty="0"/>
              <a:t>CONS:</a:t>
            </a:r>
          </a:p>
          <a:p>
            <a:pPr lvl="1"/>
            <a:r>
              <a:rPr lang="en-US" dirty="0"/>
              <a:t>•</a:t>
            </a:r>
            <a:r>
              <a:rPr lang="en-US" sz="800" dirty="0"/>
              <a:t>        </a:t>
            </a:r>
            <a:r>
              <a:rPr lang="en-US" dirty="0"/>
              <a:t>SPs still depend on the NV SLA (Service Level Agreement) for reviewing documents, but this can be mitigated by decreasing the volume with the SP pre-review of supporting documentation</a:t>
            </a:r>
          </a:p>
          <a:p>
            <a:pPr lvl="1"/>
            <a:endParaRPr lang="en-US" dirty="0"/>
          </a:p>
          <a:p>
            <a:pPr lvl="1"/>
            <a:endParaRPr lang="en-US" dirty="0"/>
          </a:p>
          <a:p>
            <a:pPr lvl="1"/>
            <a:endParaRPr lang="en-US" dirty="0"/>
          </a:p>
          <a:p>
            <a:r>
              <a:rPr lang="en-US" sz="800" dirty="0"/>
              <a:t>    </a:t>
            </a:r>
            <a:r>
              <a:rPr lang="en-US" dirty="0"/>
              <a:t> </a:t>
            </a:r>
          </a:p>
          <a:p>
            <a:pPr marL="800100" lvl="1" indent="-342900">
              <a:buAutoNum type="alphaLcPeriod" startAt="4"/>
            </a:pPr>
            <a:endParaRPr lang="en-US" dirty="0"/>
          </a:p>
          <a:p>
            <a:pPr marL="800100" lvl="1" indent="-342900">
              <a:buAutoNum type="alphaLcPeriod" startAt="4"/>
            </a:pPr>
            <a:endParaRPr lang="en-US" dirty="0"/>
          </a:p>
          <a:p>
            <a:pPr marL="800100" lvl="1" indent="-342900">
              <a:buAutoNum type="alphaLcPeriod" startAt="4"/>
            </a:pPr>
            <a:endParaRPr lang="en-US" dirty="0"/>
          </a:p>
          <a:p>
            <a:pPr marL="800100" lvl="1" indent="-342900">
              <a:buAutoNum type="alphaLcPeriod" startAt="4"/>
            </a:pPr>
            <a:endParaRPr lang="en-US" dirty="0"/>
          </a:p>
          <a:p>
            <a:pPr algn="just"/>
            <a:endParaRPr lang="en-US" sz="1400" dirty="0"/>
          </a:p>
        </p:txBody>
      </p:sp>
      <p:sp>
        <p:nvSpPr>
          <p:cNvPr id="9" name="Title 1"/>
          <p:cNvSpPr txBox="1">
            <a:spLocks/>
          </p:cNvSpPr>
          <p:nvPr/>
        </p:nvSpPr>
        <p:spPr>
          <a:xfrm>
            <a:off x="200025" y="469900"/>
            <a:ext cx="8382000" cy="631826"/>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err="1"/>
              <a:t>SafeLink</a:t>
            </a:r>
            <a:r>
              <a:rPr lang="en-US" sz="3600" dirty="0"/>
              <a:t> Major Issues with the NV – Cont.</a:t>
            </a:r>
          </a:p>
        </p:txBody>
      </p:sp>
      <p:sp>
        <p:nvSpPr>
          <p:cNvPr id="4" name="Footer Placeholder 3"/>
          <p:cNvSpPr>
            <a:spLocks noGrp="1"/>
          </p:cNvSpPr>
          <p:nvPr>
            <p:ph type="ftr" sz="quarter" idx="11"/>
          </p:nvPr>
        </p:nvSpPr>
        <p:spPr>
          <a:xfrm>
            <a:off x="0" y="6096000"/>
            <a:ext cx="2286000" cy="381000"/>
          </a:xfrm>
        </p:spPr>
        <p:txBody>
          <a:body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p>
            <a:pPr>
              <a:defRPr/>
            </a:pPr>
            <a:fld id="{8DFF74F7-0E6E-4A6F-AE85-E32E081A9088}" type="slidenum">
              <a:rPr lang="en-US" smtClean="0"/>
              <a:pPr>
                <a:defRPr/>
              </a:pPr>
              <a:t>12</a:t>
            </a:fld>
            <a:endParaRPr lang="en-US" dirty="0"/>
          </a:p>
        </p:txBody>
      </p:sp>
    </p:spTree>
    <p:extLst>
      <p:ext uri="{BB962C8B-B14F-4D97-AF65-F5344CB8AC3E}">
        <p14:creationId xmlns:p14="http://schemas.microsoft.com/office/powerpoint/2010/main" val="548466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a:t>TRACFONE WIRELESS, INC.   PROPRIETARY AND CONFIDENTIAL</a:t>
            </a:r>
          </a:p>
        </p:txBody>
      </p:sp>
      <p:sp>
        <p:nvSpPr>
          <p:cNvPr id="3" name="Title 1"/>
          <p:cNvSpPr txBox="1">
            <a:spLocks/>
          </p:cNvSpPr>
          <p:nvPr/>
        </p:nvSpPr>
        <p:spPr>
          <a:xfrm>
            <a:off x="200025" y="469900"/>
            <a:ext cx="8382000" cy="631826"/>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err="1"/>
              <a:t>SafeLink</a:t>
            </a:r>
            <a:r>
              <a:rPr lang="en-US" sz="3600" dirty="0"/>
              <a:t> Major Issues with the NV – Cont.</a:t>
            </a:r>
          </a:p>
          <a:p>
            <a:r>
              <a:rPr lang="en-US" sz="2800" b="1" u="sng" dirty="0" err="1"/>
              <a:t>SafeLink</a:t>
            </a:r>
            <a:r>
              <a:rPr lang="en-US" sz="2800" b="1" u="sng" dirty="0"/>
              <a:t> Proposal Flow</a:t>
            </a:r>
          </a:p>
          <a:p>
            <a:endParaRPr lang="en-US" sz="3600" dirty="0"/>
          </a:p>
          <a:p>
            <a:endParaRPr lang="en-US" sz="3600" dirty="0"/>
          </a:p>
        </p:txBody>
      </p:sp>
      <p:sp>
        <p:nvSpPr>
          <p:cNvPr id="5" name="Rectangle 4"/>
          <p:cNvSpPr/>
          <p:nvPr/>
        </p:nvSpPr>
        <p:spPr>
          <a:xfrm>
            <a:off x="2209800" y="1905000"/>
            <a:ext cx="42672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Click icon to see proposed flow</a:t>
            </a:r>
          </a:p>
        </p:txBody>
      </p:sp>
      <p:sp>
        <p:nvSpPr>
          <p:cNvPr id="7" name="Slide Number Placeholder 6"/>
          <p:cNvSpPr>
            <a:spLocks noGrp="1"/>
          </p:cNvSpPr>
          <p:nvPr>
            <p:ph type="sldNum" sz="quarter" idx="12"/>
          </p:nvPr>
        </p:nvSpPr>
        <p:spPr/>
        <p:txBody>
          <a:bodyPr/>
          <a:lstStyle/>
          <a:p>
            <a:pPr>
              <a:defRPr/>
            </a:pPr>
            <a:fld id="{8DFF74F7-0E6E-4A6F-AE85-E32E081A9088}" type="slidenum">
              <a:rPr lang="en-US" smtClean="0"/>
              <a:pPr>
                <a:defRPr/>
              </a:pPr>
              <a:t>13</a:t>
            </a:fld>
            <a:endParaRPr lang="en-US" dirty="0"/>
          </a:p>
        </p:txBody>
      </p:sp>
      <p:pic>
        <p:nvPicPr>
          <p:cNvPr id="4" name="Picture 3"/>
          <p:cNvPicPr/>
          <p:nvPr/>
        </p:nvPicPr>
        <p:blipFill>
          <a:blip r:embed="rId2"/>
          <a:stretch>
            <a:fillRect/>
          </a:stretch>
        </p:blipFill>
        <p:spPr>
          <a:xfrm>
            <a:off x="4114800" y="3043238"/>
            <a:ext cx="914400" cy="771525"/>
          </a:xfrm>
          <a:prstGeom prst="rect">
            <a:avLst/>
          </a:prstGeom>
        </p:spPr>
      </p:pic>
    </p:spTree>
    <p:extLst>
      <p:ext uri="{BB962C8B-B14F-4D97-AF65-F5344CB8AC3E}">
        <p14:creationId xmlns:p14="http://schemas.microsoft.com/office/powerpoint/2010/main" val="388948443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dirty="0"/>
              <a:t>TRACFONE WIRELESS, INC.   PROPRIETARY AND CONFIDENTIAL</a:t>
            </a:r>
          </a:p>
        </p:txBody>
      </p:sp>
      <p:sp>
        <p:nvSpPr>
          <p:cNvPr id="3" name="Title 1"/>
          <p:cNvSpPr txBox="1">
            <a:spLocks/>
          </p:cNvSpPr>
          <p:nvPr/>
        </p:nvSpPr>
        <p:spPr>
          <a:xfrm>
            <a:off x="200025" y="469900"/>
            <a:ext cx="8382000" cy="631826"/>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err="1"/>
              <a:t>SafeLink</a:t>
            </a:r>
            <a:r>
              <a:rPr lang="en-US" sz="3600" dirty="0"/>
              <a:t> Major Issues with the NV – Cont.</a:t>
            </a:r>
          </a:p>
          <a:p>
            <a:r>
              <a:rPr lang="en-US" sz="2800" b="1" u="sng" dirty="0" err="1"/>
              <a:t>SafeLink</a:t>
            </a:r>
            <a:r>
              <a:rPr lang="en-US" sz="2800" b="1" u="sng" dirty="0"/>
              <a:t> Street Team Proposal Flow</a:t>
            </a:r>
          </a:p>
          <a:p>
            <a:endParaRPr lang="en-US" sz="3600" dirty="0"/>
          </a:p>
        </p:txBody>
      </p:sp>
      <p:sp>
        <p:nvSpPr>
          <p:cNvPr id="5" name="Rectangle 4"/>
          <p:cNvSpPr/>
          <p:nvPr/>
        </p:nvSpPr>
        <p:spPr>
          <a:xfrm>
            <a:off x="2209800" y="1905000"/>
            <a:ext cx="4343400" cy="304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Click icon to see proposed flow</a:t>
            </a:r>
          </a:p>
        </p:txBody>
      </p:sp>
      <p:sp>
        <p:nvSpPr>
          <p:cNvPr id="7" name="Slide Number Placeholder 6"/>
          <p:cNvSpPr>
            <a:spLocks noGrp="1"/>
          </p:cNvSpPr>
          <p:nvPr>
            <p:ph type="sldNum" sz="quarter" idx="12"/>
          </p:nvPr>
        </p:nvSpPr>
        <p:spPr/>
        <p:txBody>
          <a:bodyPr/>
          <a:lstStyle/>
          <a:p>
            <a:pPr>
              <a:defRPr/>
            </a:pPr>
            <a:fld id="{8DFF74F7-0E6E-4A6F-AE85-E32E081A9088}" type="slidenum">
              <a:rPr lang="en-US" smtClean="0"/>
              <a:pPr>
                <a:defRPr/>
              </a:pPr>
              <a:t>14</a:t>
            </a:fld>
            <a:endParaRPr lang="en-US" dirty="0"/>
          </a:p>
        </p:txBody>
      </p:sp>
      <p:pic>
        <p:nvPicPr>
          <p:cNvPr id="4" name="Picture 3"/>
          <p:cNvPicPr/>
          <p:nvPr/>
        </p:nvPicPr>
        <p:blipFill>
          <a:blip r:embed="rId2"/>
          <a:stretch>
            <a:fillRect/>
          </a:stretch>
        </p:blipFill>
        <p:spPr>
          <a:xfrm>
            <a:off x="4114800" y="3043238"/>
            <a:ext cx="914400" cy="771525"/>
          </a:xfrm>
          <a:prstGeom prst="rect">
            <a:avLst/>
          </a:prstGeom>
        </p:spPr>
      </p:pic>
    </p:spTree>
    <p:extLst>
      <p:ext uri="{BB962C8B-B14F-4D97-AF65-F5344CB8AC3E}">
        <p14:creationId xmlns:p14="http://schemas.microsoft.com/office/powerpoint/2010/main" val="242413779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19100" y="1491069"/>
            <a:ext cx="8267700" cy="4416594"/>
          </a:xfrm>
          <a:prstGeom prst="rect">
            <a:avLst/>
          </a:prstGeom>
          <a:noFill/>
        </p:spPr>
        <p:txBody>
          <a:bodyPr wrap="square" rtlCol="0">
            <a:spAutoFit/>
          </a:bodyPr>
          <a:lstStyle/>
          <a:p>
            <a:pPr lvl="0"/>
            <a:r>
              <a:rPr lang="en-US" dirty="0"/>
              <a:t>Our system is reliable while treating customer’s PII:</a:t>
            </a:r>
          </a:p>
          <a:p>
            <a:pPr marL="800100" lvl="1" indent="-342900">
              <a:buAutoNum type="alphaLcPeriod"/>
            </a:pPr>
            <a:r>
              <a:rPr lang="en-US" dirty="0"/>
              <a:t>Lexis Nexis validations (additional to TPIV), that is usually more strict than NLAD, that allows us to validate PII and find:</a:t>
            </a:r>
          </a:p>
          <a:p>
            <a:pPr marL="1314450" lvl="2" indent="-400050">
              <a:buFont typeface="+mj-lt"/>
              <a:buAutoNum type="romanLcPeriod"/>
            </a:pPr>
            <a:r>
              <a:rPr lang="en-US" dirty="0"/>
              <a:t>Duplicates by ADL (even when PII is purposely changed)</a:t>
            </a:r>
          </a:p>
          <a:p>
            <a:pPr marL="1314450" lvl="2" indent="-400050">
              <a:buFont typeface="+mj-lt"/>
              <a:buAutoNum type="romanLcPeriod"/>
            </a:pPr>
            <a:r>
              <a:rPr lang="en-US" dirty="0"/>
              <a:t>Deceased customers</a:t>
            </a:r>
          </a:p>
          <a:p>
            <a:pPr marL="1314450" lvl="2" indent="-400050">
              <a:buFont typeface="+mj-lt"/>
              <a:buAutoNum type="romanLcPeriod"/>
            </a:pPr>
            <a:r>
              <a:rPr lang="en-US" dirty="0"/>
              <a:t>PII wrongly entered</a:t>
            </a:r>
          </a:p>
          <a:p>
            <a:pPr marL="1314450" lvl="2" indent="-400050">
              <a:buFont typeface="+mj-lt"/>
              <a:buAutoNum type="romanLcPeriod"/>
            </a:pPr>
            <a:r>
              <a:rPr lang="en-US" dirty="0"/>
              <a:t> Address that does not belong to the customer</a:t>
            </a:r>
          </a:p>
          <a:p>
            <a:pPr lvl="1"/>
            <a:r>
              <a:rPr lang="en-US" dirty="0"/>
              <a:t>b. CASS and Melissadata Address Validations that allow us to: </a:t>
            </a:r>
          </a:p>
          <a:p>
            <a:pPr marL="1314450" lvl="2" indent="-400050">
              <a:buFont typeface="+mj-lt"/>
              <a:buAutoNum type="romanLcPeriod"/>
            </a:pPr>
            <a:r>
              <a:rPr lang="en-US" dirty="0"/>
              <a:t>have ONLY VALID residential addresses entered and solicit extra documentation when it is not valid </a:t>
            </a:r>
          </a:p>
          <a:p>
            <a:pPr marL="1314450" lvl="2" indent="-400050">
              <a:buFont typeface="+mj-lt"/>
              <a:buAutoNum type="romanLcPeriod"/>
            </a:pPr>
            <a:r>
              <a:rPr lang="en-US" dirty="0"/>
              <a:t>Identify Duplicate addresses even when NLAD might not detect it  </a:t>
            </a:r>
          </a:p>
          <a:p>
            <a:pPr lvl="2"/>
            <a:endParaRPr lang="en-US" sz="1100" b="1" dirty="0"/>
          </a:p>
          <a:p>
            <a:r>
              <a:rPr lang="en-US" b="1" i="1" dirty="0"/>
              <a:t>Having customers enter PII directly into a system that lacks any of these standards will endanger data integrity, duplication check and will delay and hurt the qualification process.</a:t>
            </a:r>
            <a:br>
              <a:rPr lang="en-US" b="1" i="1" dirty="0"/>
            </a:br>
            <a:endParaRPr lang="en-US" b="1" i="1" dirty="0"/>
          </a:p>
        </p:txBody>
      </p:sp>
      <p:sp>
        <p:nvSpPr>
          <p:cNvPr id="8" name="Title 1"/>
          <p:cNvSpPr txBox="1">
            <a:spLocks/>
          </p:cNvSpPr>
          <p:nvPr/>
        </p:nvSpPr>
        <p:spPr>
          <a:xfrm>
            <a:off x="190500" y="482600"/>
            <a:ext cx="8382000" cy="631826"/>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Two Step Eligibility Verification &amp; Application Processes – Cont. </a:t>
            </a:r>
          </a:p>
          <a:p>
            <a:endParaRPr lang="en-US" sz="3600" dirty="0"/>
          </a:p>
        </p:txBody>
      </p:sp>
      <p:sp>
        <p:nvSpPr>
          <p:cNvPr id="3" name="Footer Placeholder 2"/>
          <p:cNvSpPr>
            <a:spLocks noGrp="1"/>
          </p:cNvSpPr>
          <p:nvPr>
            <p:ph type="ftr" sz="quarter" idx="11"/>
          </p:nvPr>
        </p:nvSpPr>
        <p:spPr>
          <a:xfrm>
            <a:off x="-6927" y="6172200"/>
            <a:ext cx="2292927" cy="457200"/>
          </a:xfrm>
        </p:spPr>
        <p:txBody>
          <a:bodyPr/>
          <a:lstStyle/>
          <a:p>
            <a:pPr>
              <a:defRPr/>
            </a:pPr>
            <a:r>
              <a:rPr lang="en-US" dirty="0"/>
              <a:t>TRACFONE WIRELESS, INC.   PROPRIETARY AND CONFIDENTIAL</a:t>
            </a:r>
          </a:p>
        </p:txBody>
      </p:sp>
      <p:sp>
        <p:nvSpPr>
          <p:cNvPr id="4" name="Slide Number Placeholder 3"/>
          <p:cNvSpPr>
            <a:spLocks noGrp="1"/>
          </p:cNvSpPr>
          <p:nvPr>
            <p:ph type="sldNum" sz="quarter" idx="12"/>
          </p:nvPr>
        </p:nvSpPr>
        <p:spPr/>
        <p:txBody>
          <a:bodyPr/>
          <a:lstStyle/>
          <a:p>
            <a:pPr>
              <a:defRPr/>
            </a:pPr>
            <a:fld id="{79685D54-16CC-42A2-9B0A-423EF65BEF83}" type="slidenum">
              <a:rPr lang="en-US" smtClean="0"/>
              <a:pPr>
                <a:defRPr/>
              </a:pPr>
              <a:t>15</a:t>
            </a:fld>
            <a:endParaRPr lang="en-US" dirty="0"/>
          </a:p>
        </p:txBody>
      </p:sp>
    </p:spTree>
    <p:extLst>
      <p:ext uri="{BB962C8B-B14F-4D97-AF65-F5344CB8AC3E}">
        <p14:creationId xmlns:p14="http://schemas.microsoft.com/office/powerpoint/2010/main" val="1480002267"/>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1371600"/>
            <a:ext cx="8610600" cy="3447098"/>
          </a:xfrm>
          <a:prstGeom prst="rect">
            <a:avLst/>
          </a:prstGeom>
          <a:noFill/>
        </p:spPr>
        <p:txBody>
          <a:bodyPr wrap="square" rtlCol="0">
            <a:spAutoFit/>
          </a:bodyPr>
          <a:lstStyle/>
          <a:p>
            <a:pPr lvl="0"/>
            <a:endParaRPr lang="en-US" dirty="0"/>
          </a:p>
          <a:p>
            <a:pPr lvl="0"/>
            <a:r>
              <a:rPr lang="en-US" dirty="0"/>
              <a:t>Service Provider Portal </a:t>
            </a:r>
          </a:p>
          <a:p>
            <a:pPr marL="742950" lvl="1" indent="-285750">
              <a:buFont typeface="Arial" panose="020B0604020202020204" pitchFamily="34" charset="0"/>
              <a:buChar char="•"/>
            </a:pPr>
            <a:r>
              <a:rPr lang="en-US" dirty="0"/>
              <a:t>Mandatory for consumer to be in-person to apply for </a:t>
            </a:r>
            <a:r>
              <a:rPr lang="en-US" dirty="0" err="1"/>
              <a:t>LifeLine</a:t>
            </a:r>
            <a:r>
              <a:rPr lang="en-US" dirty="0"/>
              <a:t> </a:t>
            </a:r>
          </a:p>
          <a:p>
            <a:pPr marL="1314450" lvl="2" indent="-400050">
              <a:buFont typeface="+mj-lt"/>
              <a:buAutoNum type="alphaLcPeriod"/>
            </a:pPr>
            <a:r>
              <a:rPr lang="en-US" dirty="0"/>
              <a:t>Grass Roots channel with the use of the mobile app, that incentivizes SPs to utilize third party grass roots agencies – the venue most prone to waste, fraud, and abuse </a:t>
            </a:r>
          </a:p>
          <a:p>
            <a:pPr marL="1314450" lvl="2" indent="-400050">
              <a:buFont typeface="+mj-lt"/>
              <a:buAutoNum type="alphaLcPeriod"/>
            </a:pPr>
            <a:r>
              <a:rPr lang="en-US" dirty="0"/>
              <a:t>In-person requirement undermines the ability of seniors, disabled, or those living in rural communities from accessing the service</a:t>
            </a:r>
          </a:p>
          <a:p>
            <a:pPr lvl="2"/>
            <a:r>
              <a:rPr lang="en-US" dirty="0"/>
              <a:t> </a:t>
            </a:r>
          </a:p>
          <a:p>
            <a:pPr algn="just"/>
            <a:endParaRPr lang="en-US" sz="1400" dirty="0"/>
          </a:p>
          <a:p>
            <a:pPr algn="just"/>
            <a:endParaRPr lang="en-US" sz="1400" dirty="0"/>
          </a:p>
          <a:p>
            <a:pPr algn="just"/>
            <a:endParaRPr lang="en-US" sz="1400" dirty="0"/>
          </a:p>
          <a:p>
            <a:pPr algn="just"/>
            <a:endParaRPr lang="en-US" sz="1400" dirty="0"/>
          </a:p>
        </p:txBody>
      </p:sp>
      <p:sp>
        <p:nvSpPr>
          <p:cNvPr id="6" name="Title 1"/>
          <p:cNvSpPr txBox="1">
            <a:spLocks/>
          </p:cNvSpPr>
          <p:nvPr/>
        </p:nvSpPr>
        <p:spPr>
          <a:xfrm>
            <a:off x="200025" y="469900"/>
            <a:ext cx="8382000" cy="631826"/>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Two Step Eligibility Verification &amp; Application Processes – Cont. </a:t>
            </a:r>
          </a:p>
          <a:p>
            <a:r>
              <a:rPr lang="en-US" sz="3600" dirty="0"/>
              <a:t>.</a:t>
            </a:r>
          </a:p>
        </p:txBody>
      </p:sp>
      <p:sp>
        <p:nvSpPr>
          <p:cNvPr id="3" name="Footer Placeholder 2"/>
          <p:cNvSpPr>
            <a:spLocks noGrp="1"/>
          </p:cNvSpPr>
          <p:nvPr>
            <p:ph type="ftr" sz="quarter" idx="11"/>
          </p:nvPr>
        </p:nvSpPr>
        <p:spPr>
          <a:xfrm>
            <a:off x="13855" y="6019800"/>
            <a:ext cx="2195945" cy="609600"/>
          </a:xfrm>
        </p:spPr>
        <p:txBody>
          <a:bodyPr/>
          <a:lstStyle/>
          <a:p>
            <a:pPr>
              <a:defRPr/>
            </a:pPr>
            <a:r>
              <a:rPr lang="en-US" dirty="0"/>
              <a:t>TRACFONE WIRELESS, INC.   PROPRIETARY AND CONFIDENTIAL</a:t>
            </a:r>
          </a:p>
        </p:txBody>
      </p:sp>
      <p:sp>
        <p:nvSpPr>
          <p:cNvPr id="5" name="Slide Number Placeholder 4"/>
          <p:cNvSpPr>
            <a:spLocks noGrp="1"/>
          </p:cNvSpPr>
          <p:nvPr>
            <p:ph type="sldNum" sz="quarter" idx="12"/>
          </p:nvPr>
        </p:nvSpPr>
        <p:spPr/>
        <p:txBody>
          <a:bodyPr/>
          <a:lstStyle/>
          <a:p>
            <a:pPr>
              <a:defRPr/>
            </a:pPr>
            <a:fld id="{79685D54-16CC-42A2-9B0A-423EF65BEF83}" type="slidenum">
              <a:rPr lang="en-US" smtClean="0"/>
              <a:pPr>
                <a:defRPr/>
              </a:pPr>
              <a:t>16</a:t>
            </a:fld>
            <a:endParaRPr lang="en-US" dirty="0"/>
          </a:p>
        </p:txBody>
      </p:sp>
    </p:spTree>
    <p:extLst>
      <p:ext uri="{BB962C8B-B14F-4D97-AF65-F5344CB8AC3E}">
        <p14:creationId xmlns:p14="http://schemas.microsoft.com/office/powerpoint/2010/main" val="1229203261"/>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1371600"/>
            <a:ext cx="8610600" cy="4278094"/>
          </a:xfrm>
          <a:prstGeom prst="rect">
            <a:avLst/>
          </a:prstGeom>
          <a:noFill/>
        </p:spPr>
        <p:txBody>
          <a:bodyPr wrap="square" rtlCol="0">
            <a:spAutoFit/>
          </a:bodyPr>
          <a:lstStyle/>
          <a:p>
            <a:pPr lvl="1"/>
            <a:endParaRPr lang="en-US" dirty="0"/>
          </a:p>
          <a:p>
            <a:pPr lvl="1"/>
            <a:r>
              <a:rPr lang="en-US" dirty="0"/>
              <a:t>The following SP channels will no longer be available to the consumer:</a:t>
            </a:r>
          </a:p>
          <a:p>
            <a:pPr marL="1314450" lvl="2" indent="-400050">
              <a:buFont typeface="+mj-lt"/>
              <a:buAutoNum type="romanLcPeriod"/>
            </a:pPr>
            <a:r>
              <a:rPr lang="en-US" b="1" u="sng" dirty="0"/>
              <a:t>SP website: </a:t>
            </a:r>
            <a:r>
              <a:rPr lang="en-US" dirty="0"/>
              <a:t>consumer goes to the website and creates an application, e-signs it and uploads all supporting documentation.</a:t>
            </a:r>
          </a:p>
          <a:p>
            <a:pPr marL="1257300" lvl="2" indent="-342900">
              <a:buFont typeface="+mj-lt"/>
              <a:buAutoNum type="romanLcPeriod"/>
            </a:pPr>
            <a:r>
              <a:rPr lang="en-US" b="1" u="sng" dirty="0"/>
              <a:t>SP CSR</a:t>
            </a:r>
            <a:r>
              <a:rPr lang="en-US" dirty="0"/>
              <a:t>: consumers call the 800# to enroll over the phone with the help of a live agent and recordings from the consumer accepting all certifications. </a:t>
            </a:r>
          </a:p>
          <a:p>
            <a:pPr marL="1257300" lvl="2" indent="-342900">
              <a:buFont typeface="+mj-lt"/>
              <a:buAutoNum type="romanLcPeriod"/>
            </a:pPr>
            <a:r>
              <a:rPr lang="en-US" b="1" u="sng" dirty="0"/>
              <a:t>SP fax channel</a:t>
            </a:r>
            <a:r>
              <a:rPr lang="en-US" dirty="0"/>
              <a:t>: consumer faxes a fully executed application along with copies of supporting documentation.</a:t>
            </a:r>
          </a:p>
          <a:p>
            <a:pPr marL="1257300" lvl="2" indent="-342900">
              <a:buFont typeface="+mj-lt"/>
              <a:buAutoNum type="romanLcPeriod"/>
            </a:pPr>
            <a:r>
              <a:rPr lang="en-US" b="1" u="sng" dirty="0"/>
              <a:t>SP Mail Channel</a:t>
            </a:r>
            <a:r>
              <a:rPr lang="en-US" dirty="0"/>
              <a:t>: consumer mail in a fully executed application along with copies of supporting documentation.</a:t>
            </a:r>
          </a:p>
          <a:p>
            <a:pPr lvl="2"/>
            <a:r>
              <a:rPr lang="en-US" dirty="0"/>
              <a:t> </a:t>
            </a:r>
          </a:p>
          <a:p>
            <a:pPr algn="just"/>
            <a:endParaRPr lang="en-US" sz="1400" dirty="0"/>
          </a:p>
          <a:p>
            <a:pPr algn="just"/>
            <a:endParaRPr lang="en-US" sz="1400" dirty="0"/>
          </a:p>
          <a:p>
            <a:pPr algn="just"/>
            <a:endParaRPr lang="en-US" sz="1400" dirty="0"/>
          </a:p>
          <a:p>
            <a:pPr algn="just"/>
            <a:endParaRPr lang="en-US" sz="1400" dirty="0"/>
          </a:p>
        </p:txBody>
      </p:sp>
      <p:sp>
        <p:nvSpPr>
          <p:cNvPr id="6" name="Title 1"/>
          <p:cNvSpPr txBox="1">
            <a:spLocks/>
          </p:cNvSpPr>
          <p:nvPr/>
        </p:nvSpPr>
        <p:spPr>
          <a:xfrm>
            <a:off x="200025" y="469900"/>
            <a:ext cx="8382000" cy="631826"/>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Two Step Eligibility Verification &amp; Application Processes – Cont. </a:t>
            </a:r>
          </a:p>
          <a:p>
            <a:r>
              <a:rPr lang="en-US" sz="3600" dirty="0"/>
              <a:t>.</a:t>
            </a:r>
          </a:p>
        </p:txBody>
      </p:sp>
      <p:sp>
        <p:nvSpPr>
          <p:cNvPr id="3" name="Footer Placeholder 2"/>
          <p:cNvSpPr>
            <a:spLocks noGrp="1"/>
          </p:cNvSpPr>
          <p:nvPr>
            <p:ph type="ftr" sz="quarter" idx="11"/>
          </p:nvPr>
        </p:nvSpPr>
        <p:spPr>
          <a:xfrm>
            <a:off x="13855" y="6019800"/>
            <a:ext cx="2195945" cy="609600"/>
          </a:xfrm>
        </p:spPr>
        <p:txBody>
          <a:bodyPr/>
          <a:lstStyle/>
          <a:p>
            <a:pPr>
              <a:defRPr/>
            </a:pPr>
            <a:r>
              <a:rPr lang="en-US" dirty="0"/>
              <a:t>TRACFONE WIRELESS, INC.   PROPRIETARY AND CONFIDENTIAL</a:t>
            </a:r>
          </a:p>
        </p:txBody>
      </p:sp>
      <p:sp>
        <p:nvSpPr>
          <p:cNvPr id="5" name="Slide Number Placeholder 4"/>
          <p:cNvSpPr>
            <a:spLocks noGrp="1"/>
          </p:cNvSpPr>
          <p:nvPr>
            <p:ph type="sldNum" sz="quarter" idx="12"/>
          </p:nvPr>
        </p:nvSpPr>
        <p:spPr/>
        <p:txBody>
          <a:bodyPr/>
          <a:lstStyle/>
          <a:p>
            <a:pPr>
              <a:defRPr/>
            </a:pPr>
            <a:fld id="{79685D54-16CC-42A2-9B0A-423EF65BEF83}" type="slidenum">
              <a:rPr lang="en-US" smtClean="0"/>
              <a:pPr>
                <a:defRPr/>
              </a:pPr>
              <a:t>17</a:t>
            </a:fld>
            <a:endParaRPr lang="en-US" dirty="0"/>
          </a:p>
        </p:txBody>
      </p:sp>
    </p:spTree>
    <p:extLst>
      <p:ext uri="{BB962C8B-B14F-4D97-AF65-F5344CB8AC3E}">
        <p14:creationId xmlns:p14="http://schemas.microsoft.com/office/powerpoint/2010/main" val="8583451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1295400"/>
            <a:ext cx="8229600" cy="3139321"/>
          </a:xfrm>
          <a:prstGeom prst="rect">
            <a:avLst/>
          </a:prstGeom>
          <a:noFill/>
        </p:spPr>
        <p:txBody>
          <a:bodyPr wrap="square" rtlCol="0">
            <a:spAutoFit/>
          </a:bodyPr>
          <a:lstStyle/>
          <a:p>
            <a:pPr lvl="0"/>
            <a:r>
              <a:rPr lang="en-US" dirty="0"/>
              <a:t>Carrier Pre-screening: </a:t>
            </a:r>
          </a:p>
          <a:p>
            <a:pPr lvl="0"/>
            <a:endParaRPr lang="en-US" dirty="0"/>
          </a:p>
          <a:p>
            <a:pPr marL="285750" lvl="0" indent="-285750">
              <a:buFont typeface="Arial" panose="020B0604020202020204" pitchFamily="34" charset="0"/>
              <a:buChar char="•"/>
            </a:pPr>
            <a:r>
              <a:rPr lang="en-US" dirty="0"/>
              <a:t>Currently TracFone filters the amount of enrollments sent to NLAD for approval due to our multiple system validations thus eliminating applicants that are not eligible and bad enrollments.</a:t>
            </a:r>
          </a:p>
          <a:p>
            <a:pPr marL="742950" lvl="1" indent="-285750">
              <a:buFont typeface="Arial" panose="020B0604020202020204" pitchFamily="34" charset="0"/>
              <a:buChar char="•"/>
            </a:pPr>
            <a:r>
              <a:rPr lang="en-US" dirty="0"/>
              <a:t>Last year we reduced the number of leads by 95%, without TracFone conducting the pre-screening, the NV would have received 58 million leads instead of the two million records sent from TracFone </a:t>
            </a:r>
            <a:r>
              <a:rPr lang="en-US"/>
              <a:t>in 2017   </a:t>
            </a:r>
            <a:endParaRPr lang="en-US" dirty="0"/>
          </a:p>
          <a:p>
            <a:pPr marL="742950" lvl="1" indent="-285750">
              <a:buFont typeface="Arial" panose="020B0604020202020204" pitchFamily="34" charset="0"/>
              <a:buChar char="•"/>
            </a:pPr>
            <a:r>
              <a:rPr lang="en-US" b="1" i="1" dirty="0"/>
              <a:t>Without the carriers being the first stop, the NV will process about 56 million more records, and that is just for one carrier alone. </a:t>
            </a:r>
          </a:p>
          <a:p>
            <a:endParaRPr lang="en-US" dirty="0"/>
          </a:p>
        </p:txBody>
      </p:sp>
      <p:sp>
        <p:nvSpPr>
          <p:cNvPr id="5"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7" name="Rectangle 3"/>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Calibri" pitchFamily="34" charset="0"/>
                <a:ea typeface="Calibri" pitchFamily="34" charset="0"/>
                <a:cs typeface="Times New Roman" pitchFamily="18" charset="0"/>
              </a:rPr>
            </a:b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sp>
        <p:nvSpPr>
          <p:cNvPr id="8" name="Title 1"/>
          <p:cNvSpPr txBox="1">
            <a:spLocks/>
          </p:cNvSpPr>
          <p:nvPr/>
        </p:nvSpPr>
        <p:spPr>
          <a:xfrm>
            <a:off x="200025" y="469900"/>
            <a:ext cx="8382000" cy="631826"/>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err="1"/>
              <a:t>SafeLink</a:t>
            </a:r>
            <a:r>
              <a:rPr lang="en-US" sz="3600" dirty="0"/>
              <a:t> Major Issues with the NV – Cont.</a:t>
            </a:r>
          </a:p>
        </p:txBody>
      </p:sp>
      <p:sp>
        <p:nvSpPr>
          <p:cNvPr id="3" name="Footer Placeholder 2"/>
          <p:cNvSpPr>
            <a:spLocks noGrp="1"/>
          </p:cNvSpPr>
          <p:nvPr>
            <p:ph type="ftr" sz="quarter" idx="11"/>
          </p:nvPr>
        </p:nvSpPr>
        <p:spPr>
          <a:xfrm>
            <a:off x="20782" y="6172200"/>
            <a:ext cx="2036618" cy="533400"/>
          </a:xfrm>
        </p:spPr>
        <p:txBody>
          <a:body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p>
            <a:pPr>
              <a:defRPr/>
            </a:pPr>
            <a:fld id="{79685D54-16CC-42A2-9B0A-423EF65BEF83}" type="slidenum">
              <a:rPr lang="en-US" smtClean="0"/>
              <a:pPr>
                <a:defRPr/>
              </a:pPr>
              <a:t>18</a:t>
            </a:fld>
            <a:endParaRPr lang="en-US" dirty="0"/>
          </a:p>
        </p:txBody>
      </p:sp>
    </p:spTree>
    <p:extLst>
      <p:ext uri="{BB962C8B-B14F-4D97-AF65-F5344CB8AC3E}">
        <p14:creationId xmlns:p14="http://schemas.microsoft.com/office/powerpoint/2010/main" val="3840163143"/>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0" y="1447800"/>
            <a:ext cx="8850664"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200025" y="469900"/>
            <a:ext cx="8382000" cy="631826"/>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err="1"/>
              <a:t>SafeLink</a:t>
            </a:r>
            <a:r>
              <a:rPr lang="en-US" sz="3600" dirty="0"/>
              <a:t> Major Issues with the NV – Cont.</a:t>
            </a:r>
          </a:p>
        </p:txBody>
      </p:sp>
      <p:sp>
        <p:nvSpPr>
          <p:cNvPr id="3" name="Footer Placeholder 2"/>
          <p:cNvSpPr>
            <a:spLocks noGrp="1"/>
          </p:cNvSpPr>
          <p:nvPr>
            <p:ph type="ftr" sz="quarter" idx="11"/>
          </p:nvPr>
        </p:nvSpPr>
        <p:spPr>
          <a:xfrm>
            <a:off x="0" y="6096000"/>
            <a:ext cx="2133600" cy="533400"/>
          </a:xfrm>
        </p:spPr>
        <p:txBody>
          <a:bodyPr/>
          <a:lstStyle/>
          <a:p>
            <a:pPr>
              <a:defRPr/>
            </a:pPr>
            <a:r>
              <a:rPr lang="en-US" dirty="0"/>
              <a:t>TRACFONE WIRELESS, INC.   PROPRIETARY AND CONFIDENTIAL</a:t>
            </a:r>
          </a:p>
        </p:txBody>
      </p:sp>
      <p:sp>
        <p:nvSpPr>
          <p:cNvPr id="4" name="Slide Number Placeholder 3"/>
          <p:cNvSpPr>
            <a:spLocks noGrp="1"/>
          </p:cNvSpPr>
          <p:nvPr>
            <p:ph type="sldNum" sz="quarter" idx="12"/>
          </p:nvPr>
        </p:nvSpPr>
        <p:spPr/>
        <p:txBody>
          <a:bodyPr/>
          <a:lstStyle/>
          <a:p>
            <a:pPr>
              <a:defRPr/>
            </a:pPr>
            <a:fld id="{55FCD3D4-2D34-4866-8276-51927904AAEF}" type="slidenum">
              <a:rPr lang="en-US" smtClean="0"/>
              <a:pPr>
                <a:defRPr/>
              </a:pPr>
              <a:t>19</a:t>
            </a:fld>
            <a:endParaRPr lang="en-US" dirty="0"/>
          </a:p>
        </p:txBody>
      </p:sp>
    </p:spTree>
    <p:extLst>
      <p:ext uri="{BB962C8B-B14F-4D97-AF65-F5344CB8AC3E}">
        <p14:creationId xmlns:p14="http://schemas.microsoft.com/office/powerpoint/2010/main" val="171688498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p:cNvSpPr txBox="1">
            <a:spLocks noChangeArrowheads="1"/>
          </p:cNvSpPr>
          <p:nvPr/>
        </p:nvSpPr>
        <p:spPr bwMode="auto">
          <a:xfrm>
            <a:off x="457200" y="1752600"/>
            <a:ext cx="8458200" cy="923330"/>
          </a:xfrm>
          <a:prstGeom prst="rect">
            <a:avLst/>
          </a:prstGeom>
          <a:noFill/>
          <a:ln w="9525">
            <a:noFill/>
            <a:miter lim="800000"/>
            <a:headEnd/>
            <a:tailEnd/>
          </a:ln>
        </p:spPr>
        <p:txBody>
          <a:bodyPr>
            <a:spAutoFit/>
          </a:bodyPr>
          <a:lstStyle/>
          <a:p>
            <a:pPr>
              <a:lnSpc>
                <a:spcPct val="150000"/>
              </a:lnSpc>
              <a:buFont typeface="Arial" pitchFamily="34" charset="0"/>
              <a:buChar char="•"/>
            </a:pPr>
            <a:endParaRPr lang="en-US" b="1" dirty="0"/>
          </a:p>
          <a:p>
            <a:pPr>
              <a:lnSpc>
                <a:spcPct val="150000"/>
              </a:lnSpc>
            </a:pPr>
            <a:endParaRPr lang="en-US" b="1" dirty="0"/>
          </a:p>
        </p:txBody>
      </p:sp>
      <p:sp>
        <p:nvSpPr>
          <p:cNvPr id="3" name="TextBox 2"/>
          <p:cNvSpPr txBox="1"/>
          <p:nvPr/>
        </p:nvSpPr>
        <p:spPr>
          <a:xfrm>
            <a:off x="329738" y="1098164"/>
            <a:ext cx="8458200" cy="4801314"/>
          </a:xfrm>
          <a:prstGeom prst="rect">
            <a:avLst/>
          </a:prstGeom>
          <a:noFill/>
        </p:spPr>
        <p:txBody>
          <a:bodyPr wrap="square" rtlCol="0">
            <a:spAutoFit/>
          </a:bodyPr>
          <a:lstStyle/>
          <a:p>
            <a:r>
              <a:rPr lang="en-US" b="1" dirty="0"/>
              <a:t>List of Major Issues with NV (National Verifier):</a:t>
            </a:r>
          </a:p>
          <a:p>
            <a:endParaRPr lang="en-US" b="1" dirty="0"/>
          </a:p>
          <a:p>
            <a:pPr marL="342900" indent="-342900">
              <a:buAutoNum type="arabicParenR"/>
            </a:pPr>
            <a:r>
              <a:rPr lang="en-US" dirty="0"/>
              <a:t>Lack of API (Application Programming Interface) between Service Provider (SP) and NV</a:t>
            </a:r>
          </a:p>
          <a:p>
            <a:pPr marL="800100" lvl="1" indent="-342900">
              <a:buAutoNum type="arabicParenR"/>
            </a:pPr>
            <a:r>
              <a:rPr lang="en-US" dirty="0"/>
              <a:t>Failing to streamline the process and creating waste in the system </a:t>
            </a:r>
          </a:p>
          <a:p>
            <a:pPr marL="800100" lvl="1" indent="-342900">
              <a:buAutoNum type="arabicParenR"/>
            </a:pPr>
            <a:r>
              <a:rPr lang="en-US" dirty="0"/>
              <a:t>Creating artificial barriers for those eligibility to complete the sign-up process</a:t>
            </a:r>
          </a:p>
          <a:p>
            <a:pPr marL="342900" indent="-342900">
              <a:buAutoNum type="arabicParenR"/>
            </a:pPr>
            <a:r>
              <a:rPr lang="en-US" dirty="0"/>
              <a:t>A two step eligibility verification (NV) and application process (carrier) rather than a one-step seamless process  </a:t>
            </a:r>
          </a:p>
          <a:p>
            <a:pPr marL="800100" lvl="1" indent="-342900">
              <a:buAutoNum type="arabicParenR"/>
            </a:pPr>
            <a:r>
              <a:rPr lang="en-US" dirty="0"/>
              <a:t>Manual portal with a SP is the only channel available to the consumer for completing the application, removing website, customer service representative (CSR), fax and mail channels</a:t>
            </a:r>
          </a:p>
          <a:p>
            <a:pPr marL="800100" lvl="1" indent="-342900">
              <a:buAutoNum type="arabicParenR"/>
            </a:pPr>
            <a:r>
              <a:rPr lang="en-US" dirty="0"/>
              <a:t>High volume of incomplete or inadequate transactions will be sent to the NV since the service provider filtering process will be removed</a:t>
            </a:r>
          </a:p>
          <a:p>
            <a:pPr marL="800100" lvl="1" indent="-342900">
              <a:buFontTx/>
              <a:buAutoNum type="arabicParenR"/>
            </a:pPr>
            <a:r>
              <a:rPr lang="en-US" dirty="0"/>
              <a:t>New lengthy and complicated application and IEH (Independent Economic Household)  forms</a:t>
            </a:r>
          </a:p>
          <a:p>
            <a:pPr marL="342900" lvl="0" indent="-342900">
              <a:buFontTx/>
              <a:buAutoNum type="arabicParenR"/>
            </a:pPr>
            <a:endParaRPr lang="en-US" dirty="0"/>
          </a:p>
        </p:txBody>
      </p:sp>
      <p:sp>
        <p:nvSpPr>
          <p:cNvPr id="9" name="Title 1"/>
          <p:cNvSpPr txBox="1">
            <a:spLocks/>
          </p:cNvSpPr>
          <p:nvPr/>
        </p:nvSpPr>
        <p:spPr>
          <a:xfrm>
            <a:off x="200025" y="469900"/>
            <a:ext cx="8382000" cy="631826"/>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Presentation Roadmap </a:t>
            </a:r>
          </a:p>
        </p:txBody>
      </p:sp>
      <p:sp>
        <p:nvSpPr>
          <p:cNvPr id="4" name="Footer Placeholder 3"/>
          <p:cNvSpPr>
            <a:spLocks noGrp="1"/>
          </p:cNvSpPr>
          <p:nvPr>
            <p:ph type="ftr" sz="quarter" idx="11"/>
          </p:nvPr>
        </p:nvSpPr>
        <p:spPr>
          <a:xfrm>
            <a:off x="76200" y="5895915"/>
            <a:ext cx="2438400" cy="885885"/>
          </a:xfrm>
        </p:spPr>
        <p:txBody>
          <a:body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p>
            <a:pPr>
              <a:defRPr/>
            </a:pPr>
            <a:fld id="{8DFF74F7-0E6E-4A6F-AE85-E32E081A9088}" type="slidenum">
              <a:rPr lang="en-US" smtClean="0"/>
              <a:pPr>
                <a:defRPr/>
              </a:pPr>
              <a:t>2</a:t>
            </a:fld>
            <a:endParaRPr 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1092201"/>
            <a:ext cx="8153400" cy="2862322"/>
          </a:xfrm>
          <a:prstGeom prst="rect">
            <a:avLst/>
          </a:prstGeom>
          <a:noFill/>
        </p:spPr>
        <p:txBody>
          <a:bodyPr wrap="square" rtlCol="0">
            <a:spAutoFit/>
          </a:bodyPr>
          <a:lstStyle/>
          <a:p>
            <a:pPr marL="342900" lvl="0" indent="-342900">
              <a:buAutoNum type="arabicPeriod" startAt="5"/>
            </a:pPr>
            <a:r>
              <a:rPr lang="en-US" dirty="0"/>
              <a:t>The new standard official National Verifier Form (FCC form 5629) is 8-pages long and provides lengthy information with multiple blank spaces; as  opposed to have an application by state which can be only 2-pages long.  The new standard Recertification Form (FCC form 5630) is 7-pages long as opposed to 2-pages long and the IEH (Independent Economic Household) worksheet (FCC form 5631) is now 3-pages long instead of one page.</a:t>
            </a:r>
          </a:p>
          <a:p>
            <a:pPr marL="742950" lvl="1" indent="-285750">
              <a:buFont typeface="Arial" panose="020B0604020202020204" pitchFamily="34" charset="0"/>
              <a:buChar char="•"/>
            </a:pPr>
            <a:r>
              <a:rPr lang="en-US" dirty="0"/>
              <a:t>No reason given as to why the spacing cannot be reduced to present the same identical information in a more </a:t>
            </a:r>
            <a:r>
              <a:rPr lang="en-US"/>
              <a:t>streamlined fashion. </a:t>
            </a:r>
            <a:endParaRPr lang="en-US" dirty="0"/>
          </a:p>
          <a:p>
            <a:pPr lvl="1"/>
            <a:endParaRPr lang="en-US" dirty="0"/>
          </a:p>
        </p:txBody>
      </p:sp>
      <p:sp>
        <p:nvSpPr>
          <p:cNvPr id="3" name="Title 1"/>
          <p:cNvSpPr txBox="1">
            <a:spLocks/>
          </p:cNvSpPr>
          <p:nvPr/>
        </p:nvSpPr>
        <p:spPr>
          <a:xfrm>
            <a:off x="200025" y="469900"/>
            <a:ext cx="8382000" cy="631826"/>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err="1"/>
              <a:t>SafeLink</a:t>
            </a:r>
            <a:r>
              <a:rPr lang="en-US" sz="3600" dirty="0"/>
              <a:t> Major Issues with the NV – Cont.</a:t>
            </a:r>
          </a:p>
        </p:txBody>
      </p:sp>
      <p:sp>
        <p:nvSpPr>
          <p:cNvPr id="5" name="Footer Placeholder 4"/>
          <p:cNvSpPr>
            <a:spLocks noGrp="1"/>
          </p:cNvSpPr>
          <p:nvPr>
            <p:ph type="ftr" sz="quarter" idx="11"/>
          </p:nvPr>
        </p:nvSpPr>
        <p:spPr>
          <a:xfrm>
            <a:off x="0" y="6172200"/>
            <a:ext cx="2362200" cy="457200"/>
          </a:xfrm>
        </p:spPr>
        <p:txBody>
          <a:body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p>
            <a:pPr>
              <a:defRPr/>
            </a:pPr>
            <a:fld id="{55FCD3D4-2D34-4866-8276-51927904AAEF}" type="slidenum">
              <a:rPr lang="en-US" smtClean="0"/>
              <a:pPr>
                <a:defRPr/>
              </a:pPr>
              <a:t>20</a:t>
            </a:fld>
            <a:endParaRPr lang="en-US" dirty="0"/>
          </a:p>
        </p:txBody>
      </p:sp>
    </p:spTree>
    <p:extLst>
      <p:ext uri="{BB962C8B-B14F-4D97-AF65-F5344CB8AC3E}">
        <p14:creationId xmlns:p14="http://schemas.microsoft.com/office/powerpoint/2010/main" val="246019030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p:cNvSpPr txBox="1">
            <a:spLocks noChangeArrowheads="1"/>
          </p:cNvSpPr>
          <p:nvPr/>
        </p:nvSpPr>
        <p:spPr bwMode="auto">
          <a:xfrm>
            <a:off x="457200" y="1752600"/>
            <a:ext cx="8458200" cy="923330"/>
          </a:xfrm>
          <a:prstGeom prst="rect">
            <a:avLst/>
          </a:prstGeom>
          <a:noFill/>
          <a:ln w="9525">
            <a:noFill/>
            <a:miter lim="800000"/>
            <a:headEnd/>
            <a:tailEnd/>
          </a:ln>
        </p:spPr>
        <p:txBody>
          <a:bodyPr>
            <a:spAutoFit/>
          </a:bodyPr>
          <a:lstStyle/>
          <a:p>
            <a:pPr>
              <a:lnSpc>
                <a:spcPct val="150000"/>
              </a:lnSpc>
              <a:buFont typeface="Arial" pitchFamily="34" charset="0"/>
              <a:buChar char="•"/>
            </a:pPr>
            <a:endParaRPr lang="en-US" b="1" dirty="0"/>
          </a:p>
          <a:p>
            <a:pPr>
              <a:lnSpc>
                <a:spcPct val="150000"/>
              </a:lnSpc>
            </a:pPr>
            <a:endParaRPr lang="en-US" b="1" dirty="0"/>
          </a:p>
        </p:txBody>
      </p:sp>
      <p:sp>
        <p:nvSpPr>
          <p:cNvPr id="3" name="TextBox 2"/>
          <p:cNvSpPr txBox="1"/>
          <p:nvPr/>
        </p:nvSpPr>
        <p:spPr>
          <a:xfrm>
            <a:off x="304800" y="1371600"/>
            <a:ext cx="8458200" cy="3416320"/>
          </a:xfrm>
          <a:prstGeom prst="rect">
            <a:avLst/>
          </a:prstGeom>
          <a:noFill/>
        </p:spPr>
        <p:txBody>
          <a:bodyPr wrap="square" rtlCol="0">
            <a:spAutoFit/>
          </a:bodyPr>
          <a:lstStyle/>
          <a:p>
            <a:r>
              <a:rPr lang="en-US" dirty="0"/>
              <a:t>Key Points we will address for our recommendation, detailed in this presentation:</a:t>
            </a:r>
          </a:p>
          <a:p>
            <a:endParaRPr lang="en-US" dirty="0"/>
          </a:p>
          <a:p>
            <a:pPr marL="342900" lvl="0" indent="-342900">
              <a:buFont typeface="Arial"/>
              <a:buChar char="•"/>
            </a:pPr>
            <a:r>
              <a:rPr lang="en-US" b="1" dirty="0"/>
              <a:t>Falling Short of Goals </a:t>
            </a:r>
          </a:p>
          <a:p>
            <a:pPr marL="800100" lvl="1" indent="-342900">
              <a:buFont typeface="Arial"/>
              <a:buChar char="•"/>
            </a:pPr>
            <a:r>
              <a:rPr lang="en-US" dirty="0"/>
              <a:t>How the current implementation without an API falls short of the goals of the National Verifier  </a:t>
            </a:r>
          </a:p>
          <a:p>
            <a:pPr marL="342900" indent="-342900">
              <a:buFont typeface="Arial"/>
              <a:buChar char="•"/>
            </a:pPr>
            <a:r>
              <a:rPr lang="en-US" b="1" dirty="0"/>
              <a:t>Enacting New Barriers </a:t>
            </a:r>
          </a:p>
          <a:p>
            <a:pPr marL="800100" lvl="1" indent="-342900">
              <a:buFont typeface="Arial"/>
              <a:buChar char="•"/>
            </a:pPr>
            <a:r>
              <a:rPr lang="en-US" dirty="0"/>
              <a:t>The lack of API creates new barriers for low-income individuals, especially those who are disabled or living in more insular communities, to obtain lifeline services </a:t>
            </a:r>
          </a:p>
          <a:p>
            <a:pPr marL="342900" lvl="0" indent="-342900">
              <a:buFont typeface="Arial"/>
              <a:buChar char="•"/>
            </a:pPr>
            <a:r>
              <a:rPr lang="en-US" b="1" dirty="0"/>
              <a:t>Simple Changes will Help advance the Goals of the National Verifier </a:t>
            </a:r>
          </a:p>
          <a:p>
            <a:pPr marL="800100" lvl="1" indent="-342900">
              <a:buFont typeface="Arial"/>
              <a:buChar char="•"/>
            </a:pPr>
            <a:r>
              <a:rPr lang="en-US" dirty="0"/>
              <a:t>How a small change to the Implementation can save significant administrative costs to the Universal Service Fund</a:t>
            </a:r>
          </a:p>
        </p:txBody>
      </p:sp>
      <p:sp>
        <p:nvSpPr>
          <p:cNvPr id="9" name="Title 1"/>
          <p:cNvSpPr txBox="1">
            <a:spLocks/>
          </p:cNvSpPr>
          <p:nvPr/>
        </p:nvSpPr>
        <p:spPr>
          <a:xfrm>
            <a:off x="200025" y="469900"/>
            <a:ext cx="8382000" cy="631826"/>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Lack of API - Executive Summary</a:t>
            </a:r>
          </a:p>
        </p:txBody>
      </p:sp>
      <p:sp>
        <p:nvSpPr>
          <p:cNvPr id="4" name="Footer Placeholder 3"/>
          <p:cNvSpPr>
            <a:spLocks noGrp="1"/>
          </p:cNvSpPr>
          <p:nvPr>
            <p:ph type="ftr" sz="quarter" idx="11"/>
          </p:nvPr>
        </p:nvSpPr>
        <p:spPr>
          <a:xfrm>
            <a:off x="76200" y="6096000"/>
            <a:ext cx="2286000" cy="625475"/>
          </a:xfrm>
        </p:spPr>
        <p:txBody>
          <a:body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p>
            <a:pPr>
              <a:defRPr/>
            </a:pPr>
            <a:fld id="{8DFF74F7-0E6E-4A6F-AE85-E32E081A9088}" type="slidenum">
              <a:rPr lang="en-US" smtClean="0"/>
              <a:pPr>
                <a:defRPr/>
              </a:pPr>
              <a:t>3</a:t>
            </a:fld>
            <a:endParaRPr lang="en-US" dirty="0"/>
          </a:p>
        </p:txBody>
      </p:sp>
    </p:spTree>
    <p:extLst>
      <p:ext uri="{BB962C8B-B14F-4D97-AF65-F5344CB8AC3E}">
        <p14:creationId xmlns:p14="http://schemas.microsoft.com/office/powerpoint/2010/main" val="9279562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p:cNvSpPr txBox="1">
            <a:spLocks noChangeArrowheads="1"/>
          </p:cNvSpPr>
          <p:nvPr/>
        </p:nvSpPr>
        <p:spPr bwMode="auto">
          <a:xfrm>
            <a:off x="457200" y="1752600"/>
            <a:ext cx="8458200" cy="923330"/>
          </a:xfrm>
          <a:prstGeom prst="rect">
            <a:avLst/>
          </a:prstGeom>
          <a:noFill/>
          <a:ln w="9525">
            <a:noFill/>
            <a:miter lim="800000"/>
            <a:headEnd/>
            <a:tailEnd/>
          </a:ln>
        </p:spPr>
        <p:txBody>
          <a:bodyPr>
            <a:spAutoFit/>
          </a:bodyPr>
          <a:lstStyle/>
          <a:p>
            <a:pPr>
              <a:lnSpc>
                <a:spcPct val="150000"/>
              </a:lnSpc>
              <a:buFont typeface="Arial" pitchFamily="34" charset="0"/>
              <a:buChar char="•"/>
            </a:pPr>
            <a:endParaRPr lang="en-US" b="1" dirty="0"/>
          </a:p>
          <a:p>
            <a:pPr>
              <a:lnSpc>
                <a:spcPct val="150000"/>
              </a:lnSpc>
            </a:pPr>
            <a:endParaRPr lang="en-US" b="1" dirty="0"/>
          </a:p>
        </p:txBody>
      </p:sp>
      <p:sp>
        <p:nvSpPr>
          <p:cNvPr id="3" name="TextBox 2"/>
          <p:cNvSpPr txBox="1"/>
          <p:nvPr/>
        </p:nvSpPr>
        <p:spPr>
          <a:xfrm>
            <a:off x="304800" y="1371600"/>
            <a:ext cx="8458200" cy="3139321"/>
          </a:xfrm>
          <a:prstGeom prst="rect">
            <a:avLst/>
          </a:prstGeom>
          <a:noFill/>
        </p:spPr>
        <p:txBody>
          <a:bodyPr wrap="square" rtlCol="0">
            <a:spAutoFit/>
          </a:bodyPr>
          <a:lstStyle/>
          <a:p>
            <a:r>
              <a:rPr lang="en-US" dirty="0"/>
              <a:t>From the 2017 USAC Annual Report:</a:t>
            </a:r>
          </a:p>
          <a:p>
            <a:pPr lvl="1"/>
            <a:r>
              <a:rPr lang="en-US" i="1" dirty="0"/>
              <a:t>“Looking forward, the Lifeline Program anticipates launching the National Verifier, which will deliver a streamlined, consistent verification process for potential Lifeline subscribers and will enable greater protection against program waste, fraud, and abuse.”</a:t>
            </a:r>
          </a:p>
          <a:p>
            <a:endParaRPr lang="en-US" i="1" dirty="0"/>
          </a:p>
          <a:p>
            <a:r>
              <a:rPr lang="en-US" dirty="0"/>
              <a:t>The current process without a real time API for carriers to request verification will not be meeting this objective by </a:t>
            </a:r>
          </a:p>
          <a:p>
            <a:pPr marL="800100" lvl="1" indent="-342900">
              <a:buFont typeface="+mj-lt"/>
              <a:buAutoNum type="arabicPeriod"/>
            </a:pPr>
            <a:r>
              <a:rPr lang="en-US" dirty="0"/>
              <a:t>Failing to achieve a more “streamlined” process, and</a:t>
            </a:r>
          </a:p>
          <a:p>
            <a:pPr marL="800100" lvl="1" indent="-342900">
              <a:buFont typeface="+mj-lt"/>
              <a:buAutoNum type="arabicPeriod"/>
            </a:pPr>
            <a:r>
              <a:rPr lang="en-US" dirty="0"/>
              <a:t>Incurring unnecessary waste due to dramatically increased administrative costs resulting from high volumes of manual checks</a:t>
            </a:r>
          </a:p>
        </p:txBody>
      </p:sp>
      <p:sp>
        <p:nvSpPr>
          <p:cNvPr id="9" name="Title 1"/>
          <p:cNvSpPr txBox="1">
            <a:spLocks/>
          </p:cNvSpPr>
          <p:nvPr/>
        </p:nvSpPr>
        <p:spPr>
          <a:xfrm>
            <a:off x="200025" y="469900"/>
            <a:ext cx="8382000" cy="631826"/>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Falling Short of Goals</a:t>
            </a:r>
          </a:p>
        </p:txBody>
      </p:sp>
      <p:sp>
        <p:nvSpPr>
          <p:cNvPr id="4" name="Footer Placeholder 3"/>
          <p:cNvSpPr>
            <a:spLocks noGrp="1"/>
          </p:cNvSpPr>
          <p:nvPr>
            <p:ph type="ftr" sz="quarter" idx="11"/>
          </p:nvPr>
        </p:nvSpPr>
        <p:spPr>
          <a:xfrm>
            <a:off x="76200" y="6096000"/>
            <a:ext cx="2286000" cy="625475"/>
          </a:xfrm>
        </p:spPr>
        <p:txBody>
          <a:body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p>
            <a:pPr>
              <a:defRPr/>
            </a:pPr>
            <a:fld id="{8DFF74F7-0E6E-4A6F-AE85-E32E081A9088}" type="slidenum">
              <a:rPr lang="en-US" smtClean="0"/>
              <a:pPr>
                <a:defRPr/>
              </a:pPr>
              <a:t>4</a:t>
            </a:fld>
            <a:endParaRPr lang="en-US" dirty="0"/>
          </a:p>
        </p:txBody>
      </p:sp>
    </p:spTree>
    <p:extLst>
      <p:ext uri="{BB962C8B-B14F-4D97-AF65-F5344CB8AC3E}">
        <p14:creationId xmlns:p14="http://schemas.microsoft.com/office/powerpoint/2010/main" val="87369459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p:cNvSpPr txBox="1">
            <a:spLocks noChangeArrowheads="1"/>
          </p:cNvSpPr>
          <p:nvPr/>
        </p:nvSpPr>
        <p:spPr bwMode="auto">
          <a:xfrm>
            <a:off x="457200" y="1752600"/>
            <a:ext cx="8458200" cy="923330"/>
          </a:xfrm>
          <a:prstGeom prst="rect">
            <a:avLst/>
          </a:prstGeom>
          <a:noFill/>
          <a:ln w="9525">
            <a:noFill/>
            <a:miter lim="800000"/>
            <a:headEnd/>
            <a:tailEnd/>
          </a:ln>
        </p:spPr>
        <p:txBody>
          <a:bodyPr>
            <a:spAutoFit/>
          </a:bodyPr>
          <a:lstStyle/>
          <a:p>
            <a:pPr>
              <a:lnSpc>
                <a:spcPct val="150000"/>
              </a:lnSpc>
              <a:buFont typeface="Arial" pitchFamily="34" charset="0"/>
              <a:buChar char="•"/>
            </a:pPr>
            <a:endParaRPr lang="en-US" b="1" dirty="0"/>
          </a:p>
          <a:p>
            <a:pPr>
              <a:lnSpc>
                <a:spcPct val="150000"/>
              </a:lnSpc>
            </a:pPr>
            <a:endParaRPr lang="en-US" b="1" dirty="0"/>
          </a:p>
        </p:txBody>
      </p:sp>
      <p:sp>
        <p:nvSpPr>
          <p:cNvPr id="3" name="TextBox 2"/>
          <p:cNvSpPr txBox="1"/>
          <p:nvPr/>
        </p:nvSpPr>
        <p:spPr>
          <a:xfrm>
            <a:off x="259080" y="906601"/>
            <a:ext cx="8458200" cy="4524315"/>
          </a:xfrm>
          <a:prstGeom prst="rect">
            <a:avLst/>
          </a:prstGeom>
          <a:noFill/>
        </p:spPr>
        <p:txBody>
          <a:bodyPr wrap="square" rtlCol="0">
            <a:spAutoFit/>
          </a:bodyPr>
          <a:lstStyle/>
          <a:p>
            <a:r>
              <a:rPr lang="en-US" b="1" i="1" dirty="0"/>
              <a:t>Having duplicate entry of an application creates artificial barriers to obtaining the service while increasing the administrative cost</a:t>
            </a:r>
            <a:r>
              <a:rPr lang="en-US" dirty="0"/>
              <a:t>:</a:t>
            </a:r>
          </a:p>
          <a:p>
            <a:pPr marL="742950" lvl="1" indent="-285750">
              <a:buFont typeface="Courier New" panose="02070309020205020404" pitchFamily="49" charset="0"/>
              <a:buChar char="o"/>
            </a:pPr>
            <a:r>
              <a:rPr lang="en-US" dirty="0"/>
              <a:t>Additional manual data entry for all parties involved since it requires the need to login to a manual NV Portal to validate Lifeline </a:t>
            </a:r>
            <a:r>
              <a:rPr lang="en-US" dirty="0" err="1"/>
              <a:t>eligibity</a:t>
            </a:r>
            <a:r>
              <a:rPr lang="en-US" dirty="0"/>
              <a:t>, with the additional administrative cost of maintaining thousands of credentials for each.</a:t>
            </a:r>
          </a:p>
          <a:p>
            <a:pPr marL="742950" lvl="1" indent="-285750">
              <a:buFont typeface="Courier New" panose="02070309020205020404" pitchFamily="49" charset="0"/>
              <a:buChar char="o"/>
            </a:pPr>
            <a:r>
              <a:rPr lang="en-US" dirty="0"/>
              <a:t>Mismatched data entries between records maintained by the NV and records maintained by SP for the service provision will lead to errors in NLAD</a:t>
            </a:r>
          </a:p>
          <a:p>
            <a:pPr marL="742950" lvl="1" indent="-285750">
              <a:buFont typeface="Courier New" panose="02070309020205020404" pitchFamily="49" charset="0"/>
              <a:buChar char="o"/>
            </a:pPr>
            <a:r>
              <a:rPr lang="en-US" dirty="0"/>
              <a:t>Longer and higher amount of paper applications as opposed to automated submissions, with significantly higher costs for the National Verifier to process applications.</a:t>
            </a:r>
          </a:p>
          <a:p>
            <a:r>
              <a:rPr lang="en-US" dirty="0"/>
              <a:t>Applicant’s experience will be cumbersome since they will need to manually enter their PII (Personally Identifiable Information) multiple times: in the NV system and the SP’s enrollment system which will cause data entry errors. </a:t>
            </a:r>
          </a:p>
          <a:p>
            <a:pPr marL="285750" indent="-285750">
              <a:buFont typeface="Arial"/>
              <a:buChar char="•"/>
            </a:pPr>
            <a:endParaRPr lang="en-US" dirty="0"/>
          </a:p>
        </p:txBody>
      </p:sp>
      <p:sp>
        <p:nvSpPr>
          <p:cNvPr id="9" name="Title 1"/>
          <p:cNvSpPr txBox="1">
            <a:spLocks/>
          </p:cNvSpPr>
          <p:nvPr/>
        </p:nvSpPr>
        <p:spPr>
          <a:xfrm>
            <a:off x="200025" y="469900"/>
            <a:ext cx="8382000" cy="631826"/>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lvl="0"/>
            <a:r>
              <a:rPr lang="en-US" sz="3600" dirty="0"/>
              <a:t>Enacting New Barriers </a:t>
            </a:r>
          </a:p>
        </p:txBody>
      </p:sp>
      <p:sp>
        <p:nvSpPr>
          <p:cNvPr id="4" name="Footer Placeholder 3"/>
          <p:cNvSpPr>
            <a:spLocks noGrp="1"/>
          </p:cNvSpPr>
          <p:nvPr>
            <p:ph type="ftr" sz="quarter" idx="11"/>
          </p:nvPr>
        </p:nvSpPr>
        <p:spPr>
          <a:xfrm>
            <a:off x="0" y="6019800"/>
            <a:ext cx="2286000" cy="609600"/>
          </a:xfrm>
        </p:spPr>
        <p:txBody>
          <a:body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p>
            <a:pPr>
              <a:defRPr/>
            </a:pPr>
            <a:fld id="{8DFF74F7-0E6E-4A6F-AE85-E32E081A9088}" type="slidenum">
              <a:rPr lang="en-US" smtClean="0"/>
              <a:pPr>
                <a:defRPr/>
              </a:pPr>
              <a:t>5</a:t>
            </a:fld>
            <a:endParaRPr lang="en-US" dirty="0"/>
          </a:p>
        </p:txBody>
      </p:sp>
    </p:spTree>
    <p:extLst>
      <p:ext uri="{BB962C8B-B14F-4D97-AF65-F5344CB8AC3E}">
        <p14:creationId xmlns:p14="http://schemas.microsoft.com/office/powerpoint/2010/main" val="322496556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p:cNvSpPr txBox="1">
            <a:spLocks noChangeArrowheads="1"/>
          </p:cNvSpPr>
          <p:nvPr/>
        </p:nvSpPr>
        <p:spPr bwMode="auto">
          <a:xfrm>
            <a:off x="457200" y="1752600"/>
            <a:ext cx="8458200" cy="923330"/>
          </a:xfrm>
          <a:prstGeom prst="rect">
            <a:avLst/>
          </a:prstGeom>
          <a:noFill/>
          <a:ln w="9525">
            <a:noFill/>
            <a:miter lim="800000"/>
            <a:headEnd/>
            <a:tailEnd/>
          </a:ln>
        </p:spPr>
        <p:txBody>
          <a:bodyPr>
            <a:spAutoFit/>
          </a:bodyPr>
          <a:lstStyle/>
          <a:p>
            <a:pPr>
              <a:lnSpc>
                <a:spcPct val="150000"/>
              </a:lnSpc>
              <a:buFont typeface="Arial" pitchFamily="34" charset="0"/>
              <a:buChar char="•"/>
            </a:pPr>
            <a:endParaRPr lang="en-US" b="1" dirty="0"/>
          </a:p>
          <a:p>
            <a:pPr>
              <a:lnSpc>
                <a:spcPct val="150000"/>
              </a:lnSpc>
            </a:pPr>
            <a:endParaRPr lang="en-US" b="1" dirty="0"/>
          </a:p>
        </p:txBody>
      </p:sp>
      <p:sp>
        <p:nvSpPr>
          <p:cNvPr id="3" name="TextBox 2"/>
          <p:cNvSpPr txBox="1"/>
          <p:nvPr/>
        </p:nvSpPr>
        <p:spPr>
          <a:xfrm>
            <a:off x="304800" y="969288"/>
            <a:ext cx="8458200" cy="4524315"/>
          </a:xfrm>
          <a:prstGeom prst="rect">
            <a:avLst/>
          </a:prstGeom>
          <a:noFill/>
        </p:spPr>
        <p:txBody>
          <a:bodyPr wrap="square" rtlCol="0">
            <a:spAutoFit/>
          </a:bodyPr>
          <a:lstStyle/>
          <a:p>
            <a:pPr lvl="0"/>
            <a:r>
              <a:rPr lang="en-US" dirty="0"/>
              <a:t>Lack of API or “Real Time” connection with SPs increase costs and decrease efficiency:</a:t>
            </a:r>
          </a:p>
          <a:p>
            <a:pPr marL="800100" lvl="1" indent="-342900">
              <a:buAutoNum type="alphaLcPeriod"/>
            </a:pPr>
            <a:r>
              <a:rPr lang="en-US" dirty="0"/>
              <a:t>SPs need API interfaces with the NV to allow us to integrate with our system the same way we need to do it by using the SP Portal, nothing more.  Only a faster and reliable way to process data and avoid duplication.  </a:t>
            </a:r>
          </a:p>
          <a:p>
            <a:pPr marL="800100" lvl="1" indent="-342900">
              <a:buAutoNum type="alphaLcPeriod" startAt="2"/>
            </a:pPr>
            <a:r>
              <a:rPr lang="en-US" dirty="0"/>
              <a:t>API process will also allow SPs to submit personal information from the subscriber, similar to the SP Portal.   </a:t>
            </a:r>
          </a:p>
          <a:p>
            <a:pPr marL="800100" lvl="1" indent="-342900">
              <a:buAutoNum type="alphaLcPeriod" startAt="2"/>
            </a:pPr>
            <a:r>
              <a:rPr lang="en-US" dirty="0"/>
              <a:t>SPs will need thousands of employee credentials for live agents to support consumer with the National Verifier to validate applicant’s eligibility.</a:t>
            </a:r>
          </a:p>
          <a:p>
            <a:pPr marL="800100" lvl="1" indent="-342900">
              <a:buAutoNum type="alphaLcPeriod" startAt="2"/>
            </a:pPr>
            <a:r>
              <a:rPr lang="en-US" dirty="0"/>
              <a:t>The NV team will be using internal API interfaces to communicate with the federal and state databases to check eligibility, they need to expose these APIs and make them public to the SPs.</a:t>
            </a:r>
          </a:p>
          <a:p>
            <a:pPr marL="742950" lvl="1" indent="-285750">
              <a:buFont typeface="Courier New" panose="02070309020205020404" pitchFamily="49" charset="0"/>
              <a:buChar char="o"/>
            </a:pPr>
            <a:endParaRPr lang="en-US" dirty="0"/>
          </a:p>
          <a:p>
            <a:pPr marL="285750" indent="-285750">
              <a:buFont typeface="Arial"/>
              <a:buChar char="•"/>
            </a:pPr>
            <a:endParaRPr lang="en-US" dirty="0"/>
          </a:p>
        </p:txBody>
      </p:sp>
      <p:sp>
        <p:nvSpPr>
          <p:cNvPr id="9" name="Title 1"/>
          <p:cNvSpPr txBox="1">
            <a:spLocks/>
          </p:cNvSpPr>
          <p:nvPr/>
        </p:nvSpPr>
        <p:spPr>
          <a:xfrm>
            <a:off x="200025" y="469900"/>
            <a:ext cx="8382000" cy="631826"/>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lvl="0"/>
            <a:r>
              <a:rPr lang="en-US" sz="3600" dirty="0"/>
              <a:t>Enacting New Barriers </a:t>
            </a:r>
          </a:p>
        </p:txBody>
      </p:sp>
      <p:sp>
        <p:nvSpPr>
          <p:cNvPr id="4" name="Footer Placeholder 3"/>
          <p:cNvSpPr>
            <a:spLocks noGrp="1"/>
          </p:cNvSpPr>
          <p:nvPr>
            <p:ph type="ftr" sz="quarter" idx="11"/>
          </p:nvPr>
        </p:nvSpPr>
        <p:spPr>
          <a:xfrm>
            <a:off x="0" y="6019800"/>
            <a:ext cx="2286000" cy="609600"/>
          </a:xfrm>
        </p:spPr>
        <p:txBody>
          <a:body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p>
            <a:pPr>
              <a:defRPr/>
            </a:pPr>
            <a:fld id="{8DFF74F7-0E6E-4A6F-AE85-E32E081A9088}" type="slidenum">
              <a:rPr lang="en-US" smtClean="0"/>
              <a:pPr>
                <a:defRPr/>
              </a:pPr>
              <a:t>6</a:t>
            </a:fld>
            <a:endParaRPr lang="en-US" dirty="0"/>
          </a:p>
        </p:txBody>
      </p:sp>
    </p:spTree>
    <p:extLst>
      <p:ext uri="{BB962C8B-B14F-4D97-AF65-F5344CB8AC3E}">
        <p14:creationId xmlns:p14="http://schemas.microsoft.com/office/powerpoint/2010/main" val="164347648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p:cNvSpPr txBox="1">
            <a:spLocks noChangeArrowheads="1"/>
          </p:cNvSpPr>
          <p:nvPr/>
        </p:nvSpPr>
        <p:spPr bwMode="auto">
          <a:xfrm>
            <a:off x="457200" y="1752600"/>
            <a:ext cx="8458200" cy="923330"/>
          </a:xfrm>
          <a:prstGeom prst="rect">
            <a:avLst/>
          </a:prstGeom>
          <a:noFill/>
          <a:ln w="9525">
            <a:noFill/>
            <a:miter lim="800000"/>
            <a:headEnd/>
            <a:tailEnd/>
          </a:ln>
        </p:spPr>
        <p:txBody>
          <a:bodyPr>
            <a:spAutoFit/>
          </a:bodyPr>
          <a:lstStyle/>
          <a:p>
            <a:pPr>
              <a:lnSpc>
                <a:spcPct val="150000"/>
              </a:lnSpc>
              <a:buFont typeface="Arial" pitchFamily="34" charset="0"/>
              <a:buChar char="•"/>
            </a:pPr>
            <a:endParaRPr lang="en-US" b="1" dirty="0"/>
          </a:p>
          <a:p>
            <a:pPr>
              <a:lnSpc>
                <a:spcPct val="150000"/>
              </a:lnSpc>
            </a:pPr>
            <a:endParaRPr lang="en-US" b="1" dirty="0"/>
          </a:p>
        </p:txBody>
      </p:sp>
      <p:sp>
        <p:nvSpPr>
          <p:cNvPr id="3" name="TextBox 2"/>
          <p:cNvSpPr txBox="1"/>
          <p:nvPr/>
        </p:nvSpPr>
        <p:spPr>
          <a:xfrm>
            <a:off x="304800" y="1676400"/>
            <a:ext cx="8458200" cy="2862322"/>
          </a:xfrm>
          <a:prstGeom prst="rect">
            <a:avLst/>
          </a:prstGeom>
          <a:noFill/>
        </p:spPr>
        <p:txBody>
          <a:bodyPr wrap="square" rtlCol="0">
            <a:spAutoFit/>
          </a:bodyPr>
          <a:lstStyle/>
          <a:p>
            <a:r>
              <a:rPr lang="en-US" dirty="0"/>
              <a:t>Service Providers need to have API to avoid duplication. </a:t>
            </a:r>
          </a:p>
          <a:p>
            <a:pPr marL="285750" indent="-285750">
              <a:buFont typeface="Arial"/>
              <a:buChar char="•"/>
            </a:pPr>
            <a:r>
              <a:rPr lang="en-US" dirty="0"/>
              <a:t>Through API call, a SP can receive the applicant’s information from the NV portal in real time, the SP can create an enrollment in their own enrollment platform, instead of applicant entering the same information for the second time.  The SP can send the “Enrolled” transaction to NLAD for enrollment into NLAD after NV has approved the applicant for </a:t>
            </a:r>
            <a:r>
              <a:rPr lang="en-US" dirty="0" err="1"/>
              <a:t>LifeLine</a:t>
            </a:r>
            <a:r>
              <a:rPr lang="en-US" dirty="0"/>
              <a:t> eligibility. </a:t>
            </a:r>
          </a:p>
          <a:p>
            <a:endParaRPr lang="en-US" dirty="0"/>
          </a:p>
          <a:p>
            <a:r>
              <a:rPr lang="en-US" dirty="0"/>
              <a:t>Such a process would be truly streamlined, allowing applicants to apply one time without the need to re-enter all of their information on two different systems, creating unnecessary delay and potential for mismatched duplications</a:t>
            </a:r>
          </a:p>
        </p:txBody>
      </p:sp>
      <p:sp>
        <p:nvSpPr>
          <p:cNvPr id="9" name="Title 1"/>
          <p:cNvSpPr txBox="1">
            <a:spLocks/>
          </p:cNvSpPr>
          <p:nvPr/>
        </p:nvSpPr>
        <p:spPr>
          <a:xfrm>
            <a:off x="200025" y="469900"/>
            <a:ext cx="8382000" cy="631826"/>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lvl="0"/>
            <a:r>
              <a:rPr lang="en-US" sz="3600" dirty="0"/>
              <a:t>Simple Changes will Help Advance the Goals of National Verifier </a:t>
            </a:r>
          </a:p>
        </p:txBody>
      </p:sp>
      <p:sp>
        <p:nvSpPr>
          <p:cNvPr id="4" name="Footer Placeholder 3"/>
          <p:cNvSpPr>
            <a:spLocks noGrp="1"/>
          </p:cNvSpPr>
          <p:nvPr>
            <p:ph type="ftr" sz="quarter" idx="11"/>
          </p:nvPr>
        </p:nvSpPr>
        <p:spPr>
          <a:xfrm>
            <a:off x="6927" y="6096000"/>
            <a:ext cx="2279073" cy="533400"/>
          </a:xfrm>
        </p:spPr>
        <p:txBody>
          <a:body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p>
            <a:pPr>
              <a:defRPr/>
            </a:pPr>
            <a:fld id="{8DFF74F7-0E6E-4A6F-AE85-E32E081A9088}" type="slidenum">
              <a:rPr lang="en-US" smtClean="0"/>
              <a:pPr>
                <a:defRPr/>
              </a:pPr>
              <a:t>7</a:t>
            </a:fld>
            <a:endParaRPr lang="en-US" dirty="0"/>
          </a:p>
        </p:txBody>
      </p:sp>
    </p:spTree>
    <p:extLst>
      <p:ext uri="{BB962C8B-B14F-4D97-AF65-F5344CB8AC3E}">
        <p14:creationId xmlns:p14="http://schemas.microsoft.com/office/powerpoint/2010/main" val="244820466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p:cNvSpPr txBox="1">
            <a:spLocks noChangeArrowheads="1"/>
          </p:cNvSpPr>
          <p:nvPr/>
        </p:nvSpPr>
        <p:spPr bwMode="auto">
          <a:xfrm>
            <a:off x="457200" y="1752600"/>
            <a:ext cx="8458200" cy="923330"/>
          </a:xfrm>
          <a:prstGeom prst="rect">
            <a:avLst/>
          </a:prstGeom>
          <a:noFill/>
          <a:ln w="9525">
            <a:noFill/>
            <a:miter lim="800000"/>
            <a:headEnd/>
            <a:tailEnd/>
          </a:ln>
        </p:spPr>
        <p:txBody>
          <a:bodyPr>
            <a:spAutoFit/>
          </a:bodyPr>
          <a:lstStyle/>
          <a:p>
            <a:pPr>
              <a:lnSpc>
                <a:spcPct val="150000"/>
              </a:lnSpc>
              <a:buFont typeface="Arial" pitchFamily="34" charset="0"/>
              <a:buChar char="•"/>
            </a:pPr>
            <a:endParaRPr lang="en-US" b="1" dirty="0"/>
          </a:p>
          <a:p>
            <a:pPr>
              <a:lnSpc>
                <a:spcPct val="150000"/>
              </a:lnSpc>
            </a:pPr>
            <a:endParaRPr lang="en-US" b="1" dirty="0"/>
          </a:p>
        </p:txBody>
      </p:sp>
      <p:sp>
        <p:nvSpPr>
          <p:cNvPr id="3" name="TextBox 2"/>
          <p:cNvSpPr txBox="1"/>
          <p:nvPr/>
        </p:nvSpPr>
        <p:spPr>
          <a:xfrm>
            <a:off x="304800" y="1600200"/>
            <a:ext cx="8686800" cy="4739759"/>
          </a:xfrm>
          <a:prstGeom prst="rect">
            <a:avLst/>
          </a:prstGeom>
          <a:noFill/>
        </p:spPr>
        <p:txBody>
          <a:bodyPr wrap="square" rtlCol="0">
            <a:spAutoFit/>
          </a:bodyPr>
          <a:lstStyle/>
          <a:p>
            <a:pPr lvl="0"/>
            <a:r>
              <a:rPr lang="en-US" dirty="0"/>
              <a:t>Under USAC’s current plan, an applicant only has 3 ways to verify eligibility with the NV:</a:t>
            </a:r>
          </a:p>
          <a:p>
            <a:pPr marL="800100" lvl="1" indent="-342900">
              <a:buFont typeface="+mj-lt"/>
              <a:buAutoNum type="arabicPeriod"/>
            </a:pPr>
            <a:r>
              <a:rPr lang="en-US" dirty="0"/>
              <a:t>Online using the “checklifeline.org” web portal </a:t>
            </a:r>
          </a:p>
          <a:p>
            <a:pPr marL="800100" lvl="1" indent="-342900">
              <a:buFont typeface="+mj-lt"/>
              <a:buAutoNum type="arabicPeriod"/>
            </a:pPr>
            <a:r>
              <a:rPr lang="en-US" dirty="0"/>
              <a:t>In-person by going to a service provider and using the service provider portal though live interview</a:t>
            </a:r>
          </a:p>
          <a:p>
            <a:pPr marL="800100" lvl="1" indent="-342900">
              <a:buFont typeface="+mj-lt"/>
              <a:buAutoNum type="arabicPeriod"/>
            </a:pPr>
            <a:r>
              <a:rPr lang="en-US" dirty="0"/>
              <a:t>Snail mail that requires an applicant to print, affix stamp, mail then wait for a response from NV for eligibility determination</a:t>
            </a:r>
          </a:p>
          <a:p>
            <a:pPr lvl="0"/>
            <a:endParaRPr lang="en-US" dirty="0"/>
          </a:p>
          <a:p>
            <a:pPr lvl="0"/>
            <a:r>
              <a:rPr lang="en-US" dirty="0"/>
              <a:t>Except for in-person interview with a live agent, USAC’s plan inexplicably removes carriers from the eligibility verification process, even though applicants must still go to a carrier to finish the application process after their eligibility is verified. </a:t>
            </a:r>
          </a:p>
          <a:p>
            <a:pPr marL="800100" lvl="1" indent="-342900">
              <a:buAutoNum type="alphaLcPeriod" startAt="4"/>
            </a:pPr>
            <a:endParaRPr lang="en-US" dirty="0"/>
          </a:p>
          <a:p>
            <a:pPr marL="800100" lvl="1" indent="-342900">
              <a:buAutoNum type="alphaLcPeriod" startAt="4"/>
            </a:pPr>
            <a:endParaRPr lang="en-US" dirty="0"/>
          </a:p>
          <a:p>
            <a:pPr marL="800100" lvl="1" indent="-342900">
              <a:buAutoNum type="alphaLcPeriod" startAt="4"/>
            </a:pPr>
            <a:endParaRPr lang="en-US" dirty="0"/>
          </a:p>
          <a:p>
            <a:pPr marL="800100" lvl="1" indent="-342900">
              <a:buAutoNum type="alphaLcPeriod" startAt="4"/>
            </a:pPr>
            <a:endParaRPr lang="en-US" dirty="0"/>
          </a:p>
          <a:p>
            <a:pPr marL="800100" lvl="1" indent="-342900">
              <a:buAutoNum type="alphaLcPeriod" startAt="4"/>
            </a:pPr>
            <a:endParaRPr lang="en-US" dirty="0"/>
          </a:p>
          <a:p>
            <a:pPr algn="just"/>
            <a:endParaRPr lang="en-US" sz="1400" dirty="0"/>
          </a:p>
        </p:txBody>
      </p:sp>
      <p:sp>
        <p:nvSpPr>
          <p:cNvPr id="9" name="Title 1"/>
          <p:cNvSpPr txBox="1">
            <a:spLocks/>
          </p:cNvSpPr>
          <p:nvPr/>
        </p:nvSpPr>
        <p:spPr>
          <a:xfrm>
            <a:off x="200025" y="469900"/>
            <a:ext cx="8382000" cy="10541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Two Step Eligibility Verification &amp; Application Processes  </a:t>
            </a:r>
          </a:p>
        </p:txBody>
      </p:sp>
      <p:sp>
        <p:nvSpPr>
          <p:cNvPr id="4" name="Footer Placeholder 3"/>
          <p:cNvSpPr>
            <a:spLocks noGrp="1"/>
          </p:cNvSpPr>
          <p:nvPr>
            <p:ph type="ftr" sz="quarter" idx="11"/>
          </p:nvPr>
        </p:nvSpPr>
        <p:spPr>
          <a:xfrm>
            <a:off x="0" y="6096000"/>
            <a:ext cx="2133600" cy="533400"/>
          </a:xfrm>
        </p:spPr>
        <p:txBody>
          <a:body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p>
            <a:pPr>
              <a:defRPr/>
            </a:pPr>
            <a:fld id="{8DFF74F7-0E6E-4A6F-AE85-E32E081A9088}" type="slidenum">
              <a:rPr lang="en-US" smtClean="0"/>
              <a:pPr>
                <a:defRPr/>
              </a:pPr>
              <a:t>8</a:t>
            </a:fld>
            <a:endParaRPr lang="en-US" dirty="0"/>
          </a:p>
        </p:txBody>
      </p:sp>
    </p:spTree>
    <p:extLst>
      <p:ext uri="{BB962C8B-B14F-4D97-AF65-F5344CB8AC3E}">
        <p14:creationId xmlns:p14="http://schemas.microsoft.com/office/powerpoint/2010/main" val="231371496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7"/>
          <p:cNvSpPr txBox="1">
            <a:spLocks noChangeArrowheads="1"/>
          </p:cNvSpPr>
          <p:nvPr/>
        </p:nvSpPr>
        <p:spPr bwMode="auto">
          <a:xfrm>
            <a:off x="457200" y="1752600"/>
            <a:ext cx="8458200" cy="923330"/>
          </a:xfrm>
          <a:prstGeom prst="rect">
            <a:avLst/>
          </a:prstGeom>
          <a:noFill/>
          <a:ln w="9525">
            <a:noFill/>
            <a:miter lim="800000"/>
            <a:headEnd/>
            <a:tailEnd/>
          </a:ln>
        </p:spPr>
        <p:txBody>
          <a:bodyPr>
            <a:spAutoFit/>
          </a:bodyPr>
          <a:lstStyle/>
          <a:p>
            <a:pPr>
              <a:lnSpc>
                <a:spcPct val="150000"/>
              </a:lnSpc>
              <a:buFont typeface="Arial" pitchFamily="34" charset="0"/>
              <a:buChar char="•"/>
            </a:pPr>
            <a:endParaRPr lang="en-US" b="1" dirty="0"/>
          </a:p>
          <a:p>
            <a:pPr>
              <a:lnSpc>
                <a:spcPct val="150000"/>
              </a:lnSpc>
            </a:pPr>
            <a:endParaRPr lang="en-US" b="1" dirty="0"/>
          </a:p>
        </p:txBody>
      </p:sp>
      <p:sp>
        <p:nvSpPr>
          <p:cNvPr id="3" name="TextBox 2"/>
          <p:cNvSpPr txBox="1"/>
          <p:nvPr/>
        </p:nvSpPr>
        <p:spPr>
          <a:xfrm>
            <a:off x="304800" y="1600200"/>
            <a:ext cx="8686800" cy="4739759"/>
          </a:xfrm>
          <a:prstGeom prst="rect">
            <a:avLst/>
          </a:prstGeom>
          <a:noFill/>
        </p:spPr>
        <p:txBody>
          <a:bodyPr wrap="square" rtlCol="0">
            <a:spAutoFit/>
          </a:bodyPr>
          <a:lstStyle/>
          <a:p>
            <a:pPr lvl="0"/>
            <a:r>
              <a:rPr lang="en-US" dirty="0"/>
              <a:t>This system is</a:t>
            </a:r>
          </a:p>
          <a:p>
            <a:pPr marL="800100" lvl="1" indent="-342900">
              <a:buFont typeface="+mj-lt"/>
              <a:buAutoNum type="arabicPeriod"/>
            </a:pPr>
            <a:r>
              <a:rPr lang="en-US" dirty="0"/>
              <a:t>Highly inefficient and requires duplicative entry from an applicant without NV’s API </a:t>
            </a:r>
          </a:p>
          <a:p>
            <a:pPr marL="800100" lvl="1" indent="-342900">
              <a:buFont typeface="+mj-lt"/>
              <a:buAutoNum type="arabicPeriod"/>
            </a:pPr>
            <a:r>
              <a:rPr lang="en-US" dirty="0"/>
              <a:t>Prevents carriers from aggressively marketing their services and products </a:t>
            </a:r>
          </a:p>
          <a:p>
            <a:pPr marL="1257300" lvl="2" indent="-342900">
              <a:buFont typeface="+mj-lt"/>
              <a:buAutoNum type="arabicPeriod"/>
            </a:pPr>
            <a:r>
              <a:rPr lang="en-US" dirty="0"/>
              <a:t>No assurance that a SP’s marketing effort with lead to enrollment </a:t>
            </a:r>
          </a:p>
          <a:p>
            <a:pPr marL="800100" lvl="1" indent="-342900">
              <a:buFont typeface="+mj-lt"/>
              <a:buAutoNum type="arabicPeriod"/>
            </a:pPr>
            <a:r>
              <a:rPr lang="en-US" dirty="0"/>
              <a:t>Undermine partnerships between SPs and other organizations to facilitate Lifeline enrollment  </a:t>
            </a:r>
          </a:p>
          <a:p>
            <a:pPr marL="1257300" lvl="2" indent="-342900">
              <a:buFont typeface="+mj-lt"/>
              <a:buAutoNum type="arabicPeriod"/>
            </a:pPr>
            <a:r>
              <a:rPr lang="en-US" dirty="0"/>
              <a:t>MCOs and Medicaid-eligible applicants </a:t>
            </a:r>
          </a:p>
          <a:p>
            <a:pPr marL="1257300" lvl="2" indent="-342900">
              <a:buFont typeface="+mj-lt"/>
              <a:buAutoNum type="arabicPeriod"/>
            </a:pPr>
            <a:r>
              <a:rPr lang="en-US" dirty="0"/>
              <a:t>Social services organizations such as the Salvation Army</a:t>
            </a:r>
          </a:p>
          <a:p>
            <a:pPr marL="800100" lvl="1" indent="-342900">
              <a:buFont typeface="+mj-lt"/>
              <a:buAutoNum type="arabicPeriod"/>
            </a:pPr>
            <a:r>
              <a:rPr lang="en-US" dirty="0"/>
              <a:t>Removes carriers from the pre-screening process it currently undertakes to reduce USAC’s administrative burden </a:t>
            </a:r>
          </a:p>
          <a:p>
            <a:pPr lvl="0"/>
            <a:endParaRPr lang="en-US" dirty="0"/>
          </a:p>
          <a:p>
            <a:pPr marL="800100" lvl="1" indent="-342900">
              <a:buAutoNum type="alphaLcPeriod" startAt="4"/>
            </a:pPr>
            <a:endParaRPr lang="en-US" dirty="0"/>
          </a:p>
          <a:p>
            <a:pPr marL="800100" lvl="1" indent="-342900">
              <a:buAutoNum type="alphaLcPeriod" startAt="4"/>
            </a:pPr>
            <a:endParaRPr lang="en-US" dirty="0"/>
          </a:p>
          <a:p>
            <a:pPr marL="800100" lvl="1" indent="-342900">
              <a:buAutoNum type="alphaLcPeriod" startAt="4"/>
            </a:pPr>
            <a:endParaRPr lang="en-US" dirty="0"/>
          </a:p>
          <a:p>
            <a:pPr marL="800100" lvl="1" indent="-342900">
              <a:buAutoNum type="alphaLcPeriod" startAt="4"/>
            </a:pPr>
            <a:endParaRPr lang="en-US" dirty="0"/>
          </a:p>
          <a:p>
            <a:pPr algn="just"/>
            <a:endParaRPr lang="en-US" sz="1400" dirty="0"/>
          </a:p>
        </p:txBody>
      </p:sp>
      <p:sp>
        <p:nvSpPr>
          <p:cNvPr id="9" name="Title 1"/>
          <p:cNvSpPr txBox="1">
            <a:spLocks/>
          </p:cNvSpPr>
          <p:nvPr/>
        </p:nvSpPr>
        <p:spPr>
          <a:xfrm>
            <a:off x="200025" y="469900"/>
            <a:ext cx="8382000" cy="1054100"/>
          </a:xfrm>
          <a:prstGeom prst="rect">
            <a:avLst/>
          </a:prstGeom>
        </p:spPr>
        <p:txBody>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dirty="0"/>
              <a:t>Two Step Eligibility Verification &amp; Application Processes  </a:t>
            </a:r>
          </a:p>
        </p:txBody>
      </p:sp>
      <p:sp>
        <p:nvSpPr>
          <p:cNvPr id="4" name="Footer Placeholder 3"/>
          <p:cNvSpPr>
            <a:spLocks noGrp="1"/>
          </p:cNvSpPr>
          <p:nvPr>
            <p:ph type="ftr" sz="quarter" idx="11"/>
          </p:nvPr>
        </p:nvSpPr>
        <p:spPr>
          <a:xfrm>
            <a:off x="0" y="6096000"/>
            <a:ext cx="2133600" cy="533400"/>
          </a:xfrm>
        </p:spPr>
        <p:txBody>
          <a:bodyPr/>
          <a:lstStyle/>
          <a:p>
            <a:pPr>
              <a:defRPr/>
            </a:pPr>
            <a:r>
              <a:rPr lang="en-US" dirty="0"/>
              <a:t>TRACFONE WIRELESS, INC.   PROPRIETARY AND CONFIDENTIAL</a:t>
            </a:r>
          </a:p>
        </p:txBody>
      </p:sp>
      <p:sp>
        <p:nvSpPr>
          <p:cNvPr id="6" name="Slide Number Placeholder 5"/>
          <p:cNvSpPr>
            <a:spLocks noGrp="1"/>
          </p:cNvSpPr>
          <p:nvPr>
            <p:ph type="sldNum" sz="quarter" idx="12"/>
          </p:nvPr>
        </p:nvSpPr>
        <p:spPr/>
        <p:txBody>
          <a:bodyPr/>
          <a:lstStyle/>
          <a:p>
            <a:pPr>
              <a:defRPr/>
            </a:pPr>
            <a:fld id="{8DFF74F7-0E6E-4A6F-AE85-E32E081A9088}" type="slidenum">
              <a:rPr lang="en-US" smtClean="0"/>
              <a:pPr>
                <a:defRPr/>
              </a:pPr>
              <a:t>9</a:t>
            </a:fld>
            <a:endParaRPr lang="en-US" dirty="0"/>
          </a:p>
        </p:txBody>
      </p:sp>
    </p:spTree>
    <p:extLst>
      <p:ext uri="{BB962C8B-B14F-4D97-AF65-F5344CB8AC3E}">
        <p14:creationId xmlns:p14="http://schemas.microsoft.com/office/powerpoint/2010/main" val="518209726"/>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1940</Words>
  <Application>Microsoft Office PowerPoint</Application>
  <PresentationFormat>On-screen Show (4:3)</PresentationFormat>
  <Paragraphs>222</Paragraphs>
  <Slides>20</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Cambria Math</vt:lpstr>
      <vt:lpstr>Courier New</vt:lpstr>
      <vt:lpstr>Times New Roman</vt:lpstr>
      <vt:lpstr>Wingdings</vt:lpstr>
      <vt:lpstr>Office Theme</vt:lpstr>
      <vt:lpstr>SafeLink Proposal for the New National Verifier    Presented by Gina Jasman – 07/03/18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
  </dc:creator>
  <cp:lastModifiedBy>Shawn Chang</cp:lastModifiedBy>
  <cp:revision>2</cp:revision>
  <dcterms:modified xsi:type="dcterms:W3CDTF">2018-07-21T03:58:33Z</dcterms:modified>
</cp:coreProperties>
</file>