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68" r:id="rId2"/>
    <p:sldId id="270" r:id="rId3"/>
    <p:sldId id="257" r:id="rId4"/>
    <p:sldId id="258" r:id="rId5"/>
    <p:sldId id="260" r:id="rId6"/>
    <p:sldId id="259" r:id="rId7"/>
    <p:sldId id="266" r:id="rId8"/>
    <p:sldId id="267" r:id="rId9"/>
    <p:sldId id="269" r:id="rId10"/>
    <p:sldId id="271" r:id="rId11"/>
    <p:sldId id="272" r:id="rId12"/>
  </p:sldIdLst>
  <p:sldSz cx="9144000" cy="6858000" type="screen4x3"/>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94" autoAdjust="0"/>
    <p:restoredTop sz="92609" autoAdjust="0"/>
  </p:normalViewPr>
  <p:slideViewPr>
    <p:cSldViewPr>
      <p:cViewPr>
        <p:scale>
          <a:sx n="97" d="100"/>
          <a:sy n="97" d="100"/>
        </p:scale>
        <p:origin x="-720" y="162"/>
      </p:cViewPr>
      <p:guideLst>
        <p:guide orient="horz" pos="2160"/>
        <p:guide pos="2880"/>
      </p:guideLst>
    </p:cSldViewPr>
  </p:slideViewPr>
  <p:outlineViewPr>
    <p:cViewPr>
      <p:scale>
        <a:sx n="33" d="100"/>
        <a:sy n="33" d="100"/>
      </p:scale>
      <p:origin x="42" y="0"/>
    </p:cViewPr>
  </p:outlineViewPr>
  <p:notesTextViewPr>
    <p:cViewPr>
      <p:scale>
        <a:sx n="100" d="100"/>
        <a:sy n="100" d="100"/>
      </p:scale>
      <p:origin x="0" y="0"/>
    </p:cViewPr>
  </p:notesTextViewPr>
  <p:notesViewPr>
    <p:cSldViewPr>
      <p:cViewPr varScale="1">
        <p:scale>
          <a:sx n="69" d="100"/>
          <a:sy n="69" d="100"/>
        </p:scale>
        <p:origin x="-2838" y="-108"/>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FF4D5BA7-50C0-4E63-B64D-7A9AE633D7DD}" type="datetimeFigureOut">
              <a:rPr lang="en-US" smtClean="0"/>
              <a:pPr/>
              <a:t>07/27/2018</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D78A036E-D2AA-4D4F-893E-1B56E16C4BC7}" type="slidenum">
              <a:rPr lang="en-US" smtClean="0"/>
              <a:pPr/>
              <a:t>‹#›</a:t>
            </a:fld>
            <a:endParaRPr lang="en-US"/>
          </a:p>
        </p:txBody>
      </p:sp>
    </p:spTree>
    <p:extLst>
      <p:ext uri="{BB962C8B-B14F-4D97-AF65-F5344CB8AC3E}">
        <p14:creationId xmlns:p14="http://schemas.microsoft.com/office/powerpoint/2010/main" val="313269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78A036E-D2AA-4D4F-893E-1B56E16C4BC7}"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8A036E-D2AA-4D4F-893E-1B56E16C4BC7}"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8A036E-D2AA-4D4F-893E-1B56E16C4BC7}"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picture of the cables properly</a:t>
            </a:r>
            <a:r>
              <a:rPr lang="en-US" baseline="0" dirty="0" smtClean="0"/>
              <a:t> attached to the pole. You will notice that the big side of the hanger is now holding the weight of the corner. The other issue that is of great concern is that when we were moved by the LG&amp;E contractor they did not bond us to the pole (Refer to blue arrows).  This presents a huge danger to our technicians in the way of being electrocuted. We are required to bond our strand to every MGNV to allow for the electric to run to ground in the event that the power was to energize the strand down the route from a technician who may be working on it.</a:t>
            </a:r>
            <a:endParaRPr lang="en-US" dirty="0"/>
          </a:p>
        </p:txBody>
      </p:sp>
      <p:sp>
        <p:nvSpPr>
          <p:cNvPr id="4" name="Slide Number Placeholder 3"/>
          <p:cNvSpPr>
            <a:spLocks noGrp="1"/>
          </p:cNvSpPr>
          <p:nvPr>
            <p:ph type="sldNum" sz="quarter" idx="10"/>
          </p:nvPr>
        </p:nvSpPr>
        <p:spPr/>
        <p:txBody>
          <a:bodyPr/>
          <a:lstStyle/>
          <a:p>
            <a:fld id="{D78A036E-D2AA-4D4F-893E-1B56E16C4BC7}"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8D30752-97DD-43DD-A029-8CD0B526405E}" type="datetime1">
              <a:rPr lang="en-US" smtClean="0"/>
              <a:t>07/27/2018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2D15E4-7E03-42A1-A831-6647F8D79D60}" type="datetime1">
              <a:rPr lang="en-US" smtClean="0"/>
              <a:t>07/27/2018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6E3A26-1053-464A-89FB-68045A42E1D2}" type="datetime1">
              <a:rPr lang="en-US" smtClean="0"/>
              <a:t>07/27/2018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AFB262-1E59-4FCC-9169-1C26B30E7DC1}" type="datetime1">
              <a:rPr lang="en-US" smtClean="0"/>
              <a:t>07/27/2018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258997-C7D8-47B2-808C-6A1C4C349EBD}" type="datetime1">
              <a:rPr lang="en-US" smtClean="0"/>
              <a:t>07/27/2018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3285E64-5AB5-4CE2-9CE9-0B6C84E77699}" type="datetime1">
              <a:rPr lang="en-US" smtClean="0"/>
              <a:t>07/27/2018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78A996E-70ED-4C77-BA69-5A829DB07F60}" type="datetime1">
              <a:rPr lang="en-US" smtClean="0"/>
              <a:t>07/27/2018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C126C4-CB0A-408B-B71F-C03E6F04AEC8}" type="datetime1">
              <a:rPr lang="en-US" smtClean="0"/>
              <a:t>07/27/2018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748A39-7126-416A-AE06-501EDCF15E42}" type="datetime1">
              <a:rPr lang="en-US" smtClean="0"/>
              <a:t>07/27/2018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A9CCDE-5B00-45A2-8AA4-CDEB102FC4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DF9178-05A3-48F3-B177-654446DAEE48}" type="datetime1">
              <a:rPr lang="en-US" smtClean="0"/>
              <a:t>07/27/2018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A9CCDE-5B00-45A2-8AA4-CDEB102FC4A1}"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6BE8545-CC5C-4E4A-A9D9-D2C1C18EE0F6}" type="datetime1">
              <a:rPr lang="en-US" smtClean="0"/>
              <a:t>07/27/2018</a:t>
            </a:fld>
            <a:endParaRPr lang="en-US"/>
          </a:p>
        </p:txBody>
      </p:sp>
      <p:sp>
        <p:nvSpPr>
          <p:cNvPr id="9" name="Slide Number Placeholder 8"/>
          <p:cNvSpPr>
            <a:spLocks noGrp="1"/>
          </p:cNvSpPr>
          <p:nvPr>
            <p:ph type="sldNum" sz="quarter" idx="11"/>
          </p:nvPr>
        </p:nvSpPr>
        <p:spPr/>
        <p:txBody>
          <a:bodyPr/>
          <a:lstStyle/>
          <a:p>
            <a:fld id="{6DA9CCDE-5B00-45A2-8AA4-CDEB102FC4A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DA9CCDE-5B00-45A2-8AA4-CDEB102FC4A1}"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51B47898-CA22-460F-BE0C-C256F3D1E8F5}" type="datetime1">
              <a:rPr lang="en-US" smtClean="0"/>
              <a:t>07/27/2018</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676400"/>
            <a:ext cx="7543800" cy="2593975"/>
          </a:xfrm>
        </p:spPr>
        <p:txBody>
          <a:bodyPr/>
          <a:lstStyle/>
          <a:p>
            <a:r>
              <a:rPr lang="en-US" sz="2800" dirty="0" smtClean="0"/>
              <a:t/>
            </a:r>
            <a:br>
              <a:rPr lang="en-US" sz="2800" dirty="0" smtClean="0"/>
            </a:br>
            <a:r>
              <a:rPr lang="en-US" sz="2800" dirty="0"/>
              <a:t/>
            </a:r>
            <a:br>
              <a:rPr lang="en-US" sz="2800" dirty="0"/>
            </a:br>
            <a:r>
              <a:rPr lang="en-US" sz="2800" dirty="0" smtClean="0"/>
              <a:t>Protecting Network Reliability, Public and Worker Safety, Promoting Good Telecom Worker Jobs, and  Streamlining Pole Attachment “Make Ready” Rules to Facilitate Broadband Investment</a:t>
            </a:r>
            <a:br>
              <a:rPr lang="en-US" sz="2800" dirty="0" smtClean="0"/>
            </a:br>
            <a:r>
              <a:rPr lang="en-US" sz="2800" dirty="0" smtClean="0"/>
              <a:t/>
            </a:r>
            <a:br>
              <a:rPr lang="en-US" sz="2800" dirty="0" smtClean="0"/>
            </a:br>
            <a:r>
              <a:rPr lang="en-US" sz="2000" dirty="0" smtClean="0"/>
              <a:t>WC Docket No. 17-84</a:t>
            </a:r>
            <a:r>
              <a:rPr lang="en-US" sz="2800" dirty="0" smtClean="0"/>
              <a:t>	</a:t>
            </a:r>
            <a:endParaRPr lang="en-US" sz="2800" dirty="0"/>
          </a:p>
        </p:txBody>
      </p:sp>
      <p:sp>
        <p:nvSpPr>
          <p:cNvPr id="3" name="Subtitle 2"/>
          <p:cNvSpPr>
            <a:spLocks noGrp="1"/>
          </p:cNvSpPr>
          <p:nvPr>
            <p:ph type="subTitle" idx="1"/>
          </p:nvPr>
        </p:nvSpPr>
        <p:spPr/>
        <p:txBody>
          <a:bodyPr/>
          <a:lstStyle/>
          <a:p>
            <a:pPr algn="r"/>
            <a:r>
              <a:rPr lang="en-US" dirty="0" smtClean="0"/>
              <a:t>Communications Workers of America</a:t>
            </a:r>
          </a:p>
          <a:p>
            <a:pPr algn="r"/>
            <a:r>
              <a:rPr lang="en-US" dirty="0" smtClean="0"/>
              <a:t>July </a:t>
            </a:r>
            <a:r>
              <a:rPr lang="en-US" dirty="0" smtClean="0"/>
              <a:t>26, </a:t>
            </a:r>
            <a:r>
              <a:rPr lang="en-US" dirty="0" smtClean="0"/>
              <a:t>2018</a:t>
            </a:r>
            <a:endParaRPr lang="en-US" dirty="0"/>
          </a:p>
        </p:txBody>
      </p:sp>
      <p:sp>
        <p:nvSpPr>
          <p:cNvPr id="4" name="Slide Number Placeholder 3"/>
          <p:cNvSpPr>
            <a:spLocks noGrp="1"/>
          </p:cNvSpPr>
          <p:nvPr>
            <p:ph type="sldNum" sz="quarter" idx="12"/>
          </p:nvPr>
        </p:nvSpPr>
        <p:spPr/>
        <p:txBody>
          <a:bodyPr/>
          <a:lstStyle/>
          <a:p>
            <a:fld id="{6DA9CCDE-5B00-45A2-8AA4-CDEB102FC4A1}" type="slidenum">
              <a:rPr lang="en-US" smtClean="0"/>
              <a:pPr/>
              <a:t>1</a:t>
            </a:fld>
            <a:endParaRPr lang="en-US"/>
          </a:p>
        </p:txBody>
      </p:sp>
    </p:spTree>
    <p:extLst>
      <p:ext uri="{BB962C8B-B14F-4D97-AF65-F5344CB8AC3E}">
        <p14:creationId xmlns:p14="http://schemas.microsoft.com/office/powerpoint/2010/main" val="2475502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Revisions to OTMR Draft Order to Protect Network Reliability, Public and Worker Safety, and Good Jobs (1)</a:t>
            </a:r>
            <a:endParaRPr lang="en-US" sz="2400" dirty="0"/>
          </a:p>
        </p:txBody>
      </p:sp>
      <p:sp>
        <p:nvSpPr>
          <p:cNvPr id="3" name="Content Placeholder 2"/>
          <p:cNvSpPr>
            <a:spLocks noGrp="1"/>
          </p:cNvSpPr>
          <p:nvPr>
            <p:ph idx="1"/>
          </p:nvPr>
        </p:nvSpPr>
        <p:spPr/>
        <p:txBody>
          <a:bodyPr>
            <a:normAutofit lnSpcReduction="10000"/>
          </a:bodyPr>
          <a:lstStyle/>
          <a:p>
            <a:pPr marL="114300" indent="0">
              <a:buNone/>
            </a:pPr>
            <a:r>
              <a:rPr lang="en-US" dirty="0" smtClean="0"/>
              <a:t>For “simple” make-ready work</a:t>
            </a:r>
          </a:p>
          <a:p>
            <a:r>
              <a:rPr lang="en-US" dirty="0" smtClean="0"/>
              <a:t>Best approach: Give existing </a:t>
            </a:r>
            <a:r>
              <a:rPr lang="en-US" dirty="0" err="1" smtClean="0"/>
              <a:t>attachers</a:t>
            </a:r>
            <a:r>
              <a:rPr lang="en-US" dirty="0" smtClean="0"/>
              <a:t> the opportunity to move and protect their own network in an expedited timeline before “self help”</a:t>
            </a:r>
          </a:p>
          <a:p>
            <a:pPr lvl="1"/>
            <a:r>
              <a:rPr lang="en-US" dirty="0" smtClean="0"/>
              <a:t>15 days application review and survey (per draft order)</a:t>
            </a:r>
          </a:p>
          <a:p>
            <a:pPr lvl="1"/>
            <a:r>
              <a:rPr lang="en-US" dirty="0" smtClean="0"/>
              <a:t>25 days make ready (per BDAC recommendation)</a:t>
            </a:r>
          </a:p>
          <a:p>
            <a:pPr lvl="1"/>
            <a:r>
              <a:rPr lang="en-US" dirty="0" smtClean="0"/>
              <a:t>Time periods are not concurrent </a:t>
            </a:r>
          </a:p>
          <a:p>
            <a:r>
              <a:rPr lang="en-US" dirty="0" smtClean="0"/>
              <a:t>This approach </a:t>
            </a:r>
          </a:p>
          <a:p>
            <a:pPr lvl="1"/>
            <a:r>
              <a:rPr lang="en-US" dirty="0" smtClean="0"/>
              <a:t>Streamlines broadband deployment </a:t>
            </a:r>
          </a:p>
          <a:p>
            <a:pPr lvl="1"/>
            <a:r>
              <a:rPr lang="en-US" dirty="0" smtClean="0"/>
              <a:t>Creates the right incentives to protect network reliability, public and worker safety</a:t>
            </a:r>
          </a:p>
          <a:p>
            <a:pPr lvl="1"/>
            <a:r>
              <a:rPr lang="en-US" dirty="0" smtClean="0"/>
              <a:t>Protects  good jobs</a:t>
            </a:r>
          </a:p>
          <a:p>
            <a:pPr lvl="1"/>
            <a:r>
              <a:rPr lang="en-US" dirty="0" smtClean="0"/>
              <a:t>Does not violate private contracts between carriers and the union that represents their employees</a:t>
            </a:r>
          </a:p>
        </p:txBody>
      </p:sp>
      <p:sp>
        <p:nvSpPr>
          <p:cNvPr id="4" name="Slide Number Placeholder 3"/>
          <p:cNvSpPr>
            <a:spLocks noGrp="1"/>
          </p:cNvSpPr>
          <p:nvPr>
            <p:ph type="sldNum" sz="quarter" idx="12"/>
          </p:nvPr>
        </p:nvSpPr>
        <p:spPr/>
        <p:txBody>
          <a:bodyPr/>
          <a:lstStyle/>
          <a:p>
            <a:fld id="{6DA9CCDE-5B00-45A2-8AA4-CDEB102FC4A1}" type="slidenum">
              <a:rPr lang="en-US" smtClean="0"/>
              <a:pPr/>
              <a:t>10</a:t>
            </a:fld>
            <a:endParaRPr lang="en-US"/>
          </a:p>
        </p:txBody>
      </p:sp>
    </p:spTree>
    <p:extLst>
      <p:ext uri="{BB962C8B-B14F-4D97-AF65-F5344CB8AC3E}">
        <p14:creationId xmlns:p14="http://schemas.microsoft.com/office/powerpoint/2010/main" val="3057176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Revisions to OTMR Draft Order to Protect Network Reliability, Public and Worker Safety, and Good Jobs </a:t>
            </a:r>
            <a:r>
              <a:rPr lang="en-US" sz="2400" dirty="0" smtClean="0"/>
              <a:t>(2)</a:t>
            </a:r>
            <a:endParaRPr lang="en-US" sz="2400" dirty="0"/>
          </a:p>
        </p:txBody>
      </p:sp>
      <p:sp>
        <p:nvSpPr>
          <p:cNvPr id="3" name="Content Placeholder 2"/>
          <p:cNvSpPr>
            <a:spLocks noGrp="1"/>
          </p:cNvSpPr>
          <p:nvPr>
            <p:ph idx="1"/>
          </p:nvPr>
        </p:nvSpPr>
        <p:spPr/>
        <p:txBody>
          <a:bodyPr>
            <a:normAutofit fontScale="92500" lnSpcReduction="10000"/>
          </a:bodyPr>
          <a:lstStyle/>
          <a:p>
            <a:r>
              <a:rPr lang="en-US" dirty="0"/>
              <a:t>Provide existing </a:t>
            </a:r>
            <a:r>
              <a:rPr lang="en-US" dirty="0" err="1"/>
              <a:t>attacher</a:t>
            </a:r>
            <a:r>
              <a:rPr lang="en-US" dirty="0"/>
              <a:t> right to object during survey period to determination that make-ready work is “simple”</a:t>
            </a:r>
          </a:p>
          <a:p>
            <a:r>
              <a:rPr lang="en-US" dirty="0"/>
              <a:t>Provide existing </a:t>
            </a:r>
            <a:r>
              <a:rPr lang="en-US" dirty="0" err="1"/>
              <a:t>attacher</a:t>
            </a:r>
            <a:r>
              <a:rPr lang="en-US" dirty="0"/>
              <a:t> right to disqualify a contractor who has been previously terminated for poor performance or violations of local, state, or federal regulations, including labor law violations</a:t>
            </a:r>
          </a:p>
          <a:p>
            <a:r>
              <a:rPr lang="en-US" dirty="0" smtClean="0"/>
              <a:t>Reimbursement of “any of the costs” incurred by an existing </a:t>
            </a:r>
            <a:r>
              <a:rPr lang="en-US" dirty="0" err="1" smtClean="0"/>
              <a:t>attacher</a:t>
            </a:r>
            <a:r>
              <a:rPr lang="en-US" dirty="0" smtClean="0"/>
              <a:t> that are attributable to make-ready by a new </a:t>
            </a:r>
            <a:r>
              <a:rPr lang="en-US" dirty="0" err="1" smtClean="0"/>
              <a:t>attacher</a:t>
            </a:r>
            <a:r>
              <a:rPr lang="en-US" dirty="0" smtClean="0"/>
              <a:t>, including cost of being present at any field inspection conducted as part of the new </a:t>
            </a:r>
            <a:r>
              <a:rPr lang="en-US" dirty="0" err="1" smtClean="0"/>
              <a:t>attacher’s</a:t>
            </a:r>
            <a:r>
              <a:rPr lang="en-US" dirty="0" smtClean="0"/>
              <a:t> surveys and OTMR work</a:t>
            </a:r>
          </a:p>
          <a:p>
            <a:r>
              <a:rPr lang="en-US" dirty="0" smtClean="0"/>
              <a:t>Require new </a:t>
            </a:r>
            <a:r>
              <a:rPr lang="en-US" dirty="0" err="1" smtClean="0"/>
              <a:t>attachers</a:t>
            </a:r>
            <a:r>
              <a:rPr lang="en-US" dirty="0" smtClean="0"/>
              <a:t> to </a:t>
            </a:r>
            <a:r>
              <a:rPr lang="en-US" dirty="0" err="1" smtClean="0"/>
              <a:t>idemnify</a:t>
            </a:r>
            <a:r>
              <a:rPr lang="en-US" dirty="0" smtClean="0"/>
              <a:t> existing </a:t>
            </a:r>
            <a:r>
              <a:rPr lang="en-US" dirty="0" err="1" smtClean="0"/>
              <a:t>attachers</a:t>
            </a:r>
            <a:r>
              <a:rPr lang="en-US" dirty="0" smtClean="0"/>
              <a:t> for liability attributable to outages caused by a new </a:t>
            </a:r>
            <a:r>
              <a:rPr lang="en-US" dirty="0" err="1" smtClean="0"/>
              <a:t>attacher</a:t>
            </a:r>
            <a:r>
              <a:rPr lang="en-US" dirty="0" smtClean="0"/>
              <a:t> that chooses OTMR</a:t>
            </a:r>
          </a:p>
          <a:p>
            <a:r>
              <a:rPr lang="en-US" dirty="0" smtClean="0"/>
              <a:t>Right of an existing </a:t>
            </a:r>
            <a:r>
              <a:rPr lang="en-US" dirty="0" err="1" smtClean="0"/>
              <a:t>attacher</a:t>
            </a:r>
            <a:r>
              <a:rPr lang="en-US" dirty="0" smtClean="0"/>
              <a:t> or the union representing employees of the existing </a:t>
            </a:r>
            <a:r>
              <a:rPr lang="en-US" dirty="0" err="1" smtClean="0"/>
              <a:t>attacher</a:t>
            </a:r>
            <a:r>
              <a:rPr lang="en-US" dirty="0" smtClean="0"/>
              <a:t> to file a complaint against a new </a:t>
            </a:r>
            <a:r>
              <a:rPr lang="en-US" dirty="0" err="1" smtClean="0"/>
              <a:t>attacher</a:t>
            </a:r>
            <a:r>
              <a:rPr lang="en-US" dirty="0" smtClean="0"/>
              <a:t> for failure to meet its obligations under the Commission’s rules</a:t>
            </a:r>
            <a:endParaRPr lang="en-US" dirty="0"/>
          </a:p>
        </p:txBody>
      </p:sp>
      <p:sp>
        <p:nvSpPr>
          <p:cNvPr id="4" name="Slide Number Placeholder 3"/>
          <p:cNvSpPr>
            <a:spLocks noGrp="1"/>
          </p:cNvSpPr>
          <p:nvPr>
            <p:ph type="sldNum" sz="quarter" idx="12"/>
          </p:nvPr>
        </p:nvSpPr>
        <p:spPr/>
        <p:txBody>
          <a:bodyPr/>
          <a:lstStyle/>
          <a:p>
            <a:fld id="{6DA9CCDE-5B00-45A2-8AA4-CDEB102FC4A1}" type="slidenum">
              <a:rPr lang="en-US" smtClean="0"/>
              <a:pPr/>
              <a:t>11</a:t>
            </a:fld>
            <a:endParaRPr lang="en-US"/>
          </a:p>
        </p:txBody>
      </p:sp>
    </p:spTree>
    <p:extLst>
      <p:ext uri="{BB962C8B-B14F-4D97-AF65-F5344CB8AC3E}">
        <p14:creationId xmlns:p14="http://schemas.microsoft.com/office/powerpoint/2010/main" val="1734427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OTMR Risks for “simple” work</a:t>
            </a:r>
            <a:endParaRPr lang="en-US" dirty="0"/>
          </a:p>
        </p:txBody>
      </p:sp>
      <p:sp>
        <p:nvSpPr>
          <p:cNvPr id="3" name="Content Placeholder 2"/>
          <p:cNvSpPr>
            <a:spLocks noGrp="1"/>
          </p:cNvSpPr>
          <p:nvPr>
            <p:ph idx="1"/>
          </p:nvPr>
        </p:nvSpPr>
        <p:spPr/>
        <p:txBody>
          <a:bodyPr/>
          <a:lstStyle/>
          <a:p>
            <a:r>
              <a:rPr lang="en-US" dirty="0" smtClean="0"/>
              <a:t>Network reliability </a:t>
            </a:r>
          </a:p>
          <a:p>
            <a:r>
              <a:rPr lang="en-US" dirty="0" smtClean="0"/>
              <a:t>Public and worker safety</a:t>
            </a:r>
          </a:p>
          <a:p>
            <a:r>
              <a:rPr lang="en-US" dirty="0" smtClean="0"/>
              <a:t>Good jobs</a:t>
            </a:r>
          </a:p>
          <a:p>
            <a:r>
              <a:rPr lang="en-US" dirty="0" smtClean="0"/>
              <a:t>Violation of private contracts negotiated between telecom companies and the union that represents their employees</a:t>
            </a:r>
          </a:p>
          <a:p>
            <a:endParaRPr lang="en-US" dirty="0"/>
          </a:p>
          <a:p>
            <a:endParaRPr lang="en-US" dirty="0" smtClean="0"/>
          </a:p>
          <a:p>
            <a:pPr marL="114300" indent="0">
              <a:buNone/>
            </a:pPr>
            <a:r>
              <a:rPr lang="en-US" dirty="0" smtClean="0"/>
              <a:t>“Simple” make ready work is not so simple.</a:t>
            </a:r>
            <a:endParaRPr lang="en-US" dirty="0"/>
          </a:p>
        </p:txBody>
      </p:sp>
      <p:sp>
        <p:nvSpPr>
          <p:cNvPr id="4" name="Slide Number Placeholder 3"/>
          <p:cNvSpPr>
            <a:spLocks noGrp="1"/>
          </p:cNvSpPr>
          <p:nvPr>
            <p:ph type="sldNum" sz="quarter" idx="12"/>
          </p:nvPr>
        </p:nvSpPr>
        <p:spPr/>
        <p:txBody>
          <a:bodyPr/>
          <a:lstStyle/>
          <a:p>
            <a:fld id="{6DA9CCDE-5B00-45A2-8AA4-CDEB102FC4A1}" type="slidenum">
              <a:rPr lang="en-US" smtClean="0"/>
              <a:pPr/>
              <a:t>2</a:t>
            </a:fld>
            <a:endParaRPr lang="en-US"/>
          </a:p>
        </p:txBody>
      </p:sp>
    </p:spTree>
    <p:extLst>
      <p:ext uri="{BB962C8B-B14F-4D97-AF65-F5344CB8AC3E}">
        <p14:creationId xmlns:p14="http://schemas.microsoft.com/office/powerpoint/2010/main" val="2989400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OTMR Risks Network Reliability , Public and Worker Safety </a:t>
            </a:r>
            <a:br>
              <a:rPr lang="en-US" sz="2400" dirty="0" smtClean="0"/>
            </a:br>
            <a:r>
              <a:rPr lang="en-US" sz="2400" dirty="0"/>
              <a:t/>
            </a:r>
            <a:br>
              <a:rPr lang="en-US" sz="2400" dirty="0"/>
            </a:br>
            <a:r>
              <a:rPr lang="en-US" sz="2400" dirty="0" smtClean="0"/>
              <a:t>The results of shoddy pole attachment work by a contractor. This is what we found…</a:t>
            </a:r>
            <a:endParaRPr lang="en-US" sz="2400" dirty="0"/>
          </a:p>
        </p:txBody>
      </p:sp>
      <p:pic>
        <p:nvPicPr>
          <p:cNvPr id="4" name="Content Placeholder 3" descr="IMG_3752.JPG"/>
          <p:cNvPicPr>
            <a:picLocks noGrp="1" noChangeAspect="1"/>
          </p:cNvPicPr>
          <p:nvPr>
            <p:ph idx="1"/>
          </p:nvPr>
        </p:nvPicPr>
        <p:blipFill>
          <a:blip r:embed="rId3" cstate="print"/>
          <a:stretch>
            <a:fillRect/>
          </a:stretch>
        </p:blipFill>
        <p:spPr>
          <a:xfrm>
            <a:off x="2569325" y="1737360"/>
            <a:ext cx="3395749" cy="4526280"/>
          </a:xfrm>
        </p:spPr>
      </p:pic>
      <p:cxnSp>
        <p:nvCxnSpPr>
          <p:cNvPr id="6" name="Straight Arrow Connector 5"/>
          <p:cNvCxnSpPr/>
          <p:nvPr/>
        </p:nvCxnSpPr>
        <p:spPr>
          <a:xfrm flipV="1">
            <a:off x="4419600" y="3886200"/>
            <a:ext cx="609600" cy="3048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 name="Slide Number Placeholder 2"/>
          <p:cNvSpPr>
            <a:spLocks noGrp="1"/>
          </p:cNvSpPr>
          <p:nvPr>
            <p:ph type="sldNum" sz="quarter" idx="12"/>
          </p:nvPr>
        </p:nvSpPr>
        <p:spPr/>
        <p:txBody>
          <a:bodyPr/>
          <a:lstStyle/>
          <a:p>
            <a:fld id="{6DA9CCDE-5B00-45A2-8AA4-CDEB102FC4A1}"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sz="2700" dirty="0" smtClean="0"/>
              <a:t>This is a corner hanger that was backwards due to contractor moving it.</a:t>
            </a:r>
            <a:r>
              <a:rPr lang="en-US" dirty="0" smtClean="0"/>
              <a:t/>
            </a:r>
            <a:br>
              <a:rPr lang="en-US" dirty="0" smtClean="0"/>
            </a:br>
            <a:endParaRPr lang="en-US" dirty="0"/>
          </a:p>
        </p:txBody>
      </p:sp>
      <p:pic>
        <p:nvPicPr>
          <p:cNvPr id="4" name="Content Placeholder 3" descr="IMG_3749.JPG"/>
          <p:cNvPicPr>
            <a:picLocks noGrp="1" noChangeAspect="1"/>
          </p:cNvPicPr>
          <p:nvPr>
            <p:ph idx="1"/>
          </p:nvPr>
        </p:nvPicPr>
        <p:blipFill>
          <a:blip r:embed="rId3" cstate="print"/>
          <a:stretch>
            <a:fillRect/>
          </a:stretch>
        </p:blipFill>
        <p:spPr>
          <a:xfrm>
            <a:off x="2819400" y="2133600"/>
            <a:ext cx="3394472" cy="4525963"/>
          </a:xfrm>
        </p:spPr>
      </p:pic>
      <p:cxnSp>
        <p:nvCxnSpPr>
          <p:cNvPr id="6" name="Straight Arrow Connector 5"/>
          <p:cNvCxnSpPr/>
          <p:nvPr/>
        </p:nvCxnSpPr>
        <p:spPr>
          <a:xfrm flipH="1" flipV="1">
            <a:off x="5410200" y="4876800"/>
            <a:ext cx="533400" cy="533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 name="Slide Number Placeholder 2"/>
          <p:cNvSpPr>
            <a:spLocks noGrp="1"/>
          </p:cNvSpPr>
          <p:nvPr>
            <p:ph type="sldNum" sz="quarter" idx="12"/>
          </p:nvPr>
        </p:nvSpPr>
        <p:spPr/>
        <p:txBody>
          <a:bodyPr/>
          <a:lstStyle/>
          <a:p>
            <a:fld id="{6DA9CCDE-5B00-45A2-8AA4-CDEB102FC4A1}"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This is improper use of a 3-Bolt hanger</a:t>
            </a:r>
            <a:endParaRPr lang="en-US" sz="2400" dirty="0"/>
          </a:p>
        </p:txBody>
      </p:sp>
      <p:pic>
        <p:nvPicPr>
          <p:cNvPr id="4" name="Content Placeholder 3" descr="IMG_3748.JPG"/>
          <p:cNvPicPr>
            <a:picLocks noGrp="1" noChangeAspect="1"/>
          </p:cNvPicPr>
          <p:nvPr>
            <p:ph idx="1"/>
          </p:nvPr>
        </p:nvPicPr>
        <p:blipFill>
          <a:blip r:embed="rId3" cstate="print"/>
          <a:stretch>
            <a:fillRect/>
          </a:stretch>
        </p:blipFill>
        <p:spPr>
          <a:xfrm>
            <a:off x="2569325" y="1737360"/>
            <a:ext cx="3395749" cy="4526280"/>
          </a:xfrm>
        </p:spPr>
      </p:pic>
      <p:cxnSp>
        <p:nvCxnSpPr>
          <p:cNvPr id="6" name="Straight Arrow Connector 5"/>
          <p:cNvCxnSpPr/>
          <p:nvPr/>
        </p:nvCxnSpPr>
        <p:spPr>
          <a:xfrm flipH="1">
            <a:off x="4876800" y="3886200"/>
            <a:ext cx="762000"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3" name="Slide Number Placeholder 2"/>
          <p:cNvSpPr>
            <a:spLocks noGrp="1"/>
          </p:cNvSpPr>
          <p:nvPr>
            <p:ph type="sldNum" sz="quarter" idx="12"/>
          </p:nvPr>
        </p:nvSpPr>
        <p:spPr/>
        <p:txBody>
          <a:bodyPr/>
          <a:lstStyle/>
          <a:p>
            <a:fld id="{6DA9CCDE-5B00-45A2-8AA4-CDEB102FC4A1}"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r>
              <a:rPr lang="en-US" sz="2400" dirty="0" smtClean="0"/>
              <a:t>This is after it was fixed. </a:t>
            </a:r>
            <a:br>
              <a:rPr lang="en-US" sz="2400" dirty="0" smtClean="0"/>
            </a:br>
            <a:r>
              <a:rPr lang="en-US" sz="2400" dirty="0" smtClean="0"/>
              <a:t>Notice the hanger is holding the pressure of the corner now.</a:t>
            </a:r>
            <a:endParaRPr lang="en-US" sz="2400" dirty="0"/>
          </a:p>
        </p:txBody>
      </p:sp>
      <p:pic>
        <p:nvPicPr>
          <p:cNvPr id="4" name="Content Placeholder 3" descr="IMG_3758.JPG"/>
          <p:cNvPicPr>
            <a:picLocks noGrp="1" noChangeAspect="1"/>
          </p:cNvPicPr>
          <p:nvPr>
            <p:ph idx="1"/>
          </p:nvPr>
        </p:nvPicPr>
        <p:blipFill>
          <a:blip r:embed="rId3" cstate="print"/>
          <a:stretch>
            <a:fillRect/>
          </a:stretch>
        </p:blipFill>
        <p:spPr>
          <a:xfrm>
            <a:off x="2819400" y="2133600"/>
            <a:ext cx="3394472" cy="4525963"/>
          </a:xfrm>
        </p:spPr>
      </p:pic>
      <p:cxnSp>
        <p:nvCxnSpPr>
          <p:cNvPr id="6" name="Straight Arrow Connector 5"/>
          <p:cNvCxnSpPr/>
          <p:nvPr/>
        </p:nvCxnSpPr>
        <p:spPr>
          <a:xfrm flipV="1">
            <a:off x="4191000" y="5410200"/>
            <a:ext cx="76200"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8" name="Straight Arrow Connector 7"/>
          <p:cNvCxnSpPr/>
          <p:nvPr/>
        </p:nvCxnSpPr>
        <p:spPr>
          <a:xfrm flipV="1">
            <a:off x="4267200" y="3429000"/>
            <a:ext cx="76200" cy="4572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Straight Arrow Connector 9"/>
          <p:cNvCxnSpPr/>
          <p:nvPr/>
        </p:nvCxnSpPr>
        <p:spPr>
          <a:xfrm flipH="1">
            <a:off x="4800600" y="2362200"/>
            <a:ext cx="152400" cy="6858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2" name="Straight Arrow Connector 11"/>
          <p:cNvCxnSpPr/>
          <p:nvPr/>
        </p:nvCxnSpPr>
        <p:spPr>
          <a:xfrm flipH="1">
            <a:off x="4572000" y="4495800"/>
            <a:ext cx="457200" cy="152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3" name="Slide Number Placeholder 2"/>
          <p:cNvSpPr>
            <a:spLocks noGrp="1"/>
          </p:cNvSpPr>
          <p:nvPr>
            <p:ph type="sldNum" sz="quarter" idx="12"/>
          </p:nvPr>
        </p:nvSpPr>
        <p:spPr/>
        <p:txBody>
          <a:bodyPr/>
          <a:lstStyle/>
          <a:p>
            <a:fld id="{6DA9CCDE-5B00-45A2-8AA4-CDEB102FC4A1}"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Left: Properly attached pole equipment</a:t>
            </a:r>
            <a:br>
              <a:rPr lang="en-US" sz="2400" dirty="0" smtClean="0"/>
            </a:br>
            <a:r>
              <a:rPr lang="en-US" sz="2400" dirty="0" smtClean="0"/>
              <a:t>Right: Dangerous contractor work</a:t>
            </a:r>
            <a:endParaRPr lang="en-US" sz="2400" dirty="0"/>
          </a:p>
        </p:txBody>
      </p:sp>
      <p:pic>
        <p:nvPicPr>
          <p:cNvPr id="4" name="Content Placeholder 3" descr="C:\Users\Bthorne\Desktop\unnamed.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09600" y="1575617"/>
            <a:ext cx="3429000" cy="4558665"/>
          </a:xfrm>
          <a:prstGeom prst="rect">
            <a:avLst/>
          </a:prstGeom>
          <a:ln w="127000" cap="sq">
            <a:solidFill>
              <a:srgbClr val="000000"/>
            </a:solidFill>
            <a:miter lim="800000"/>
          </a:ln>
          <a:effectLst/>
        </p:spPr>
      </p:pic>
      <p:pic>
        <p:nvPicPr>
          <p:cNvPr id="5" name="Picture 4" descr="C:\Users\Bthorne\Desktop\unnamed.jpg"/>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00197"/>
            <a:ext cx="3429000" cy="4558665"/>
          </a:xfrm>
          <a:prstGeom prst="rect">
            <a:avLst/>
          </a:prstGeom>
          <a:ln w="127000" cap="sq">
            <a:solidFill>
              <a:srgbClr val="000000"/>
            </a:solidFill>
            <a:miter lim="800000"/>
          </a:ln>
          <a:effectLst/>
        </p:spPr>
      </p:pic>
      <p:sp>
        <p:nvSpPr>
          <p:cNvPr id="3" name="Slide Number Placeholder 2"/>
          <p:cNvSpPr>
            <a:spLocks noGrp="1"/>
          </p:cNvSpPr>
          <p:nvPr>
            <p:ph type="sldNum" sz="quarter" idx="12"/>
          </p:nvPr>
        </p:nvSpPr>
        <p:spPr/>
        <p:txBody>
          <a:bodyPr/>
          <a:lstStyle/>
          <a:p>
            <a:fld id="{6DA9CCDE-5B00-45A2-8AA4-CDEB102FC4A1}" type="slidenum">
              <a:rPr lang="en-US" smtClean="0"/>
              <a:pPr/>
              <a:t>7</a:t>
            </a:fld>
            <a:endParaRPr lang="en-US"/>
          </a:p>
        </p:txBody>
      </p:sp>
    </p:spTree>
    <p:extLst>
      <p:ext uri="{BB962C8B-B14F-4D97-AF65-F5344CB8AC3E}">
        <p14:creationId xmlns:p14="http://schemas.microsoft.com/office/powerpoint/2010/main" val="33307262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Shoddy make-ready work poses risks to worker and public safety</a:t>
            </a:r>
            <a:endParaRPr lang="en-US" sz="2400" dirty="0"/>
          </a:p>
        </p:txBody>
      </p:sp>
      <p:pic>
        <p:nvPicPr>
          <p:cNvPr id="5" name="Content Placeholder 4" descr="C:\Users\Bthorne\Downloads\Contractor-2.jpeg"/>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4724400" y="1524000"/>
            <a:ext cx="3424844" cy="4626033"/>
          </a:xfrm>
          <a:prstGeom prst="rect">
            <a:avLst/>
          </a:prstGeom>
          <a:ln w="127000" cap="sq">
            <a:solidFill>
              <a:srgbClr val="000000"/>
            </a:solidFill>
            <a:miter lim="800000"/>
          </a:ln>
          <a:effectLst/>
        </p:spPr>
      </p:pic>
      <p:pic>
        <p:nvPicPr>
          <p:cNvPr id="4" name="Picture 3" descr="C:\Users\Bthorne\Downloads\Contractor-1.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 y="1524000"/>
            <a:ext cx="3429000" cy="4648199"/>
          </a:xfrm>
          <a:prstGeom prst="rect">
            <a:avLst/>
          </a:prstGeom>
          <a:ln w="127000" cap="sq">
            <a:solidFill>
              <a:srgbClr val="000000"/>
            </a:solidFill>
            <a:miter lim="800000"/>
          </a:ln>
          <a:effectLst/>
        </p:spPr>
      </p:pic>
      <p:sp>
        <p:nvSpPr>
          <p:cNvPr id="3" name="Slide Number Placeholder 2"/>
          <p:cNvSpPr>
            <a:spLocks noGrp="1"/>
          </p:cNvSpPr>
          <p:nvPr>
            <p:ph type="sldNum" sz="quarter" idx="12"/>
          </p:nvPr>
        </p:nvSpPr>
        <p:spPr/>
        <p:txBody>
          <a:bodyPr/>
          <a:lstStyle/>
          <a:p>
            <a:fld id="{6DA9CCDE-5B00-45A2-8AA4-CDEB102FC4A1}" type="slidenum">
              <a:rPr lang="en-US" smtClean="0"/>
              <a:pPr/>
              <a:t>8</a:t>
            </a:fld>
            <a:endParaRPr lang="en-US"/>
          </a:p>
        </p:txBody>
      </p:sp>
    </p:spTree>
    <p:extLst>
      <p:ext uri="{BB962C8B-B14F-4D97-AF65-F5344CB8AC3E}">
        <p14:creationId xmlns:p14="http://schemas.microsoft.com/office/powerpoint/2010/main" val="20810837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OMTR Puts Good Jobs at Risk</a:t>
            </a:r>
            <a:br>
              <a:rPr lang="en-US" sz="2400" dirty="0" smtClean="0"/>
            </a:br>
            <a:r>
              <a:rPr lang="en-US" sz="2400" dirty="0" smtClean="0"/>
              <a:t>Don’t Turn Good Middle-Class Jobs into Low-Wage Jobs</a:t>
            </a:r>
            <a:endParaRPr lang="en-US" sz="24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0564046"/>
              </p:ext>
            </p:extLst>
          </p:nvPr>
        </p:nvGraphicFramePr>
        <p:xfrm>
          <a:off x="457200" y="1600200"/>
          <a:ext cx="7620000" cy="3754120"/>
        </p:xfrm>
        <a:graphic>
          <a:graphicData uri="http://schemas.openxmlformats.org/drawingml/2006/table">
            <a:tbl>
              <a:tblPr firstRow="1" bandRow="1">
                <a:tableStyleId>{5C22544A-7EE6-4342-B048-85BDC9FD1C3A}</a:tableStyleId>
              </a:tblPr>
              <a:tblGrid>
                <a:gridCol w="3429000"/>
                <a:gridCol w="1143000"/>
                <a:gridCol w="1371600"/>
                <a:gridCol w="1676400"/>
              </a:tblGrid>
              <a:tr h="370840">
                <a:tc>
                  <a:txBody>
                    <a:bodyPr/>
                    <a:lstStyle/>
                    <a:p>
                      <a:endParaRPr lang="en-US" dirty="0"/>
                    </a:p>
                  </a:txBody>
                  <a:tcPr/>
                </a:tc>
                <a:tc>
                  <a:txBody>
                    <a:bodyPr/>
                    <a:lstStyle/>
                    <a:p>
                      <a:r>
                        <a:rPr lang="en-US" dirty="0" smtClean="0"/>
                        <a:t>Hourly Wage</a:t>
                      </a:r>
                      <a:endParaRPr lang="en-US" dirty="0"/>
                    </a:p>
                  </a:txBody>
                  <a:tcPr/>
                </a:tc>
                <a:tc>
                  <a:txBody>
                    <a:bodyPr/>
                    <a:lstStyle/>
                    <a:p>
                      <a:r>
                        <a:rPr lang="en-US" dirty="0" smtClean="0"/>
                        <a:t>Annual Wage</a:t>
                      </a:r>
                      <a:endParaRPr lang="en-US" dirty="0"/>
                    </a:p>
                  </a:txBody>
                  <a:tcPr/>
                </a:tc>
                <a:tc>
                  <a:txBody>
                    <a:bodyPr/>
                    <a:lstStyle/>
                    <a:p>
                      <a:r>
                        <a:rPr lang="en-US" dirty="0" smtClean="0"/>
                        <a:t>Benefits</a:t>
                      </a:r>
                      <a:endParaRPr lang="en-US" dirty="0"/>
                    </a:p>
                  </a:txBody>
                  <a:tcPr/>
                </a:tc>
              </a:tr>
              <a:tr h="370840">
                <a:tc>
                  <a:txBody>
                    <a:bodyPr/>
                    <a:lstStyle/>
                    <a:p>
                      <a:r>
                        <a:rPr lang="en-US" dirty="0" smtClean="0"/>
                        <a:t>CWA-Represented</a:t>
                      </a:r>
                      <a:r>
                        <a:rPr lang="en-US" baseline="0" dirty="0" smtClean="0"/>
                        <a:t> AT&amp;T Field Technician/Lineman (Louisville KY)</a:t>
                      </a:r>
                      <a:endParaRPr lang="en-US" dirty="0"/>
                    </a:p>
                  </a:txBody>
                  <a:tcPr/>
                </a:tc>
                <a:tc>
                  <a:txBody>
                    <a:bodyPr/>
                    <a:lstStyle/>
                    <a:p>
                      <a:endParaRPr lang="en-US" dirty="0" smtClean="0"/>
                    </a:p>
                    <a:p>
                      <a:r>
                        <a:rPr lang="en-US" dirty="0" smtClean="0"/>
                        <a:t>$37</a:t>
                      </a:r>
                      <a:endParaRPr lang="en-US" dirty="0"/>
                    </a:p>
                  </a:txBody>
                  <a:tcPr/>
                </a:tc>
                <a:tc>
                  <a:txBody>
                    <a:bodyPr/>
                    <a:lstStyle/>
                    <a:p>
                      <a:endParaRPr lang="en-US" dirty="0" smtClean="0"/>
                    </a:p>
                    <a:p>
                      <a:r>
                        <a:rPr lang="en-US" dirty="0" smtClean="0"/>
                        <a:t>$78,822</a:t>
                      </a:r>
                      <a:endParaRPr lang="en-US" dirty="0"/>
                    </a:p>
                  </a:txBody>
                  <a:tcPr/>
                </a:tc>
                <a:tc>
                  <a:txBody>
                    <a:bodyPr/>
                    <a:lstStyle/>
                    <a:p>
                      <a:r>
                        <a:rPr lang="en-US" dirty="0" smtClean="0"/>
                        <a:t>Medical, dental, vision, pensions, disability, vacations</a:t>
                      </a:r>
                      <a:endParaRPr lang="en-US" dirty="0"/>
                    </a:p>
                  </a:txBody>
                  <a:tcPr/>
                </a:tc>
              </a:tr>
              <a:tr h="370840">
                <a:tc>
                  <a:txBody>
                    <a:bodyPr/>
                    <a:lstStyle/>
                    <a:p>
                      <a:r>
                        <a:rPr lang="en-US" dirty="0" smtClean="0"/>
                        <a:t>Contractor – Class C Lineman</a:t>
                      </a:r>
                      <a:endParaRPr lang="en-US" dirty="0"/>
                    </a:p>
                  </a:txBody>
                  <a:tcPr/>
                </a:tc>
                <a:tc>
                  <a:txBody>
                    <a:bodyPr/>
                    <a:lstStyle/>
                    <a:p>
                      <a:r>
                        <a:rPr lang="en-US" dirty="0" smtClean="0"/>
                        <a:t>$15-$19</a:t>
                      </a:r>
                      <a:endParaRPr lang="en-US" dirty="0"/>
                    </a:p>
                  </a:txBody>
                  <a:tcPr/>
                </a:tc>
                <a:tc>
                  <a:txBody>
                    <a:bodyPr/>
                    <a:lstStyle/>
                    <a:p>
                      <a:r>
                        <a:rPr lang="en-US" dirty="0" smtClean="0"/>
                        <a:t>$30,300 - $38,800</a:t>
                      </a:r>
                      <a:endParaRPr lang="en-US" dirty="0"/>
                    </a:p>
                  </a:txBody>
                  <a:tcPr/>
                </a:tc>
                <a:tc>
                  <a:txBody>
                    <a:bodyPr/>
                    <a:lstStyle/>
                    <a:p>
                      <a:endParaRPr lang="en-US"/>
                    </a:p>
                  </a:txBody>
                  <a:tcPr/>
                </a:tc>
              </a:tr>
              <a:tr h="370840">
                <a:tc>
                  <a:txBody>
                    <a:bodyPr/>
                    <a:lstStyle/>
                    <a:p>
                      <a:r>
                        <a:rPr lang="en-US" dirty="0" smtClean="0"/>
                        <a:t>Difference</a:t>
                      </a:r>
                      <a:endParaRPr lang="en-US" dirty="0"/>
                    </a:p>
                  </a:txBody>
                  <a:tcPr/>
                </a:tc>
                <a:tc>
                  <a:txBody>
                    <a:bodyPr/>
                    <a:lstStyle/>
                    <a:p>
                      <a:endParaRPr lang="en-US" dirty="0"/>
                    </a:p>
                  </a:txBody>
                  <a:tcPr/>
                </a:tc>
                <a:tc>
                  <a:txBody>
                    <a:bodyPr/>
                    <a:lstStyle/>
                    <a:p>
                      <a:r>
                        <a:rPr lang="en-US" dirty="0" smtClean="0"/>
                        <a:t>($48,522) to ($40,022)</a:t>
                      </a:r>
                      <a:endParaRPr lang="en-US" dirty="0"/>
                    </a:p>
                  </a:txBody>
                  <a:tcPr/>
                </a:tc>
                <a:tc>
                  <a:txBody>
                    <a:bodyPr/>
                    <a:lstStyle/>
                    <a:p>
                      <a:endParaRPr lang="en-US" dirty="0"/>
                    </a:p>
                  </a:txBody>
                  <a:tcPr/>
                </a:tc>
              </a:tr>
              <a:tr h="370840">
                <a:tc gridSpan="4">
                  <a:txBody>
                    <a:bodyPr/>
                    <a:lstStyle/>
                    <a:p>
                      <a:r>
                        <a:rPr lang="en-US" sz="1400" i="1" dirty="0" smtClean="0"/>
                        <a:t>Sources: CWA-AT&amp;T Southeast Contract; Glassdoor Job Posting (contractor)</a:t>
                      </a:r>
                      <a:endParaRPr lang="en-US" sz="1400" i="1"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sp>
        <p:nvSpPr>
          <p:cNvPr id="3" name="Slide Number Placeholder 2"/>
          <p:cNvSpPr>
            <a:spLocks noGrp="1"/>
          </p:cNvSpPr>
          <p:nvPr>
            <p:ph type="sldNum" sz="quarter" idx="12"/>
          </p:nvPr>
        </p:nvSpPr>
        <p:spPr/>
        <p:txBody>
          <a:bodyPr/>
          <a:lstStyle/>
          <a:p>
            <a:fld id="{6DA9CCDE-5B00-45A2-8AA4-CDEB102FC4A1}" type="slidenum">
              <a:rPr lang="en-US" smtClean="0"/>
              <a:pPr/>
              <a:t>9</a:t>
            </a:fld>
            <a:endParaRPr lang="en-US"/>
          </a:p>
        </p:txBody>
      </p:sp>
    </p:spTree>
    <p:extLst>
      <p:ext uri="{BB962C8B-B14F-4D97-AF65-F5344CB8AC3E}">
        <p14:creationId xmlns:p14="http://schemas.microsoft.com/office/powerpoint/2010/main" val="34888485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329</TotalTime>
  <Words>584</Words>
  <Application>Microsoft Office PowerPoint</Application>
  <PresentationFormat>On-screen Show (4:3)</PresentationFormat>
  <Paragraphs>66</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Adjacency</vt:lpstr>
      <vt:lpstr>  Protecting Network Reliability, Public and Worker Safety, Promoting Good Telecom Worker Jobs, and  Streamlining Pole Attachment “Make Ready” Rules to Facilitate Broadband Investment  WC Docket No. 17-84 </vt:lpstr>
      <vt:lpstr>OTMR Risks for “simple” work</vt:lpstr>
      <vt:lpstr>OTMR Risks Network Reliability , Public and Worker Safety   The results of shoddy pole attachment work by a contractor. This is what we found…</vt:lpstr>
      <vt:lpstr>This is a corner hanger that was backwards due to contractor moving it. </vt:lpstr>
      <vt:lpstr>This is improper use of a 3-Bolt hanger</vt:lpstr>
      <vt:lpstr>This is after it was fixed.  Notice the hanger is holding the pressure of the corner now.</vt:lpstr>
      <vt:lpstr>Left: Properly attached pole equipment Right: Dangerous contractor work</vt:lpstr>
      <vt:lpstr>Shoddy make-ready work poses risks to worker and public safety</vt:lpstr>
      <vt:lpstr>OMTR Puts Good Jobs at Risk Don’t Turn Good Middle-Class Jobs into Low-Wage Jobs</vt:lpstr>
      <vt:lpstr>Revisions to OTMR Draft Order to Protect Network Reliability, Public and Worker Safety, and Good Jobs (1)</vt:lpstr>
      <vt:lpstr>Revisions to OTMR Draft Order to Protect Network Reliability, Public and Worker Safety, and Good Jobs (2)</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When Contractors Move Lines</dc:title>
  <dc:creator>Chad</dc:creator>
  <cp:lastModifiedBy>Brian Thorn</cp:lastModifiedBy>
  <cp:revision>26</cp:revision>
  <cp:lastPrinted>2018-07-25T21:32:58Z</cp:lastPrinted>
  <dcterms:created xsi:type="dcterms:W3CDTF">2016-02-11T01:49:39Z</dcterms:created>
  <dcterms:modified xsi:type="dcterms:W3CDTF">2018-07-27T16:08:45Z</dcterms:modified>
</cp:coreProperties>
</file>