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handoutMasterIdLst>
    <p:handoutMasterId r:id="rId8"/>
  </p:handoutMasterIdLst>
  <p:sldIdLst>
    <p:sldId id="256" r:id="rId2"/>
    <p:sldId id="351" r:id="rId3"/>
    <p:sldId id="352" r:id="rId4"/>
    <p:sldId id="353" r:id="rId5"/>
    <p:sldId id="354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47" userDrawn="1">
          <p15:clr>
            <a:srgbClr val="A4A3A4"/>
          </p15:clr>
        </p15:guide>
        <p15:guide id="2" pos="2222" userDrawn="1">
          <p15:clr>
            <a:srgbClr val="A4A3A4"/>
          </p15:clr>
        </p15:guide>
        <p15:guide id="3" orient="horz" pos="2928" userDrawn="1">
          <p15:clr>
            <a:srgbClr val="A4A3A4"/>
          </p15:clr>
        </p15:guide>
        <p15:guide id="4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eryl" initials="CLP" lastIdx="1" clrIdx="0"/>
  <p:cmAuthor id="1" name="kpfister" initials="kp" lastIdx="4" clrIdx="1"/>
  <p:cmAuthor id="2" name="Wendy Fast" initials="WF" lastIdx="1" clrIdx="2"/>
  <p:cmAuthor id="3" name="Ken Pfister" initials="KP" lastIdx="2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39" autoAdjust="0"/>
    <p:restoredTop sz="75299" autoAdjust="0"/>
  </p:normalViewPr>
  <p:slideViewPr>
    <p:cSldViewPr>
      <p:cViewPr varScale="1">
        <p:scale>
          <a:sx n="92" d="100"/>
          <a:sy n="92" d="100"/>
        </p:scale>
        <p:origin x="-1224" y="-102"/>
      </p:cViewPr>
      <p:guideLst>
        <p:guide orient="horz" pos="2160"/>
        <p:guide pos="336"/>
      </p:guideLst>
    </p:cSldViewPr>
  </p:slideViewPr>
  <p:outlineViewPr>
    <p:cViewPr>
      <p:scale>
        <a:sx n="33" d="100"/>
        <a:sy n="33" d="100"/>
      </p:scale>
      <p:origin x="0" y="231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62" d="100"/>
          <a:sy n="62" d="100"/>
        </p:scale>
        <p:origin x="-3125" y="-120"/>
      </p:cViewPr>
      <p:guideLst>
        <p:guide orient="horz" pos="2947"/>
        <p:guide orient="horz" pos="2928"/>
        <p:guide pos="2222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8154" cy="464978"/>
          </a:xfrm>
          <a:prstGeom prst="rect">
            <a:avLst/>
          </a:prstGeom>
        </p:spPr>
        <p:txBody>
          <a:bodyPr vert="horz" lIns="90683" tIns="45344" rIns="90683" bIns="453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674" y="1"/>
            <a:ext cx="3038154" cy="464978"/>
          </a:xfrm>
          <a:prstGeom prst="rect">
            <a:avLst/>
          </a:prstGeom>
        </p:spPr>
        <p:txBody>
          <a:bodyPr vert="horz" lIns="90683" tIns="45344" rIns="90683" bIns="45344" rtlCol="0"/>
          <a:lstStyle>
            <a:lvl1pPr algn="r">
              <a:defRPr sz="1200"/>
            </a:lvl1pPr>
          </a:lstStyle>
          <a:p>
            <a:fld id="{9458C272-6B0D-4C98-A3F8-22652B1C3F91}" type="datetimeFigureOut">
              <a:rPr lang="en-US" smtClean="0"/>
              <a:pPr/>
              <a:t>7/31/2017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849"/>
            <a:ext cx="3038154" cy="464978"/>
          </a:xfrm>
          <a:prstGeom prst="rect">
            <a:avLst/>
          </a:prstGeom>
        </p:spPr>
        <p:txBody>
          <a:bodyPr vert="horz" lIns="90683" tIns="45344" rIns="90683" bIns="453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674" y="8829849"/>
            <a:ext cx="3038154" cy="464978"/>
          </a:xfrm>
          <a:prstGeom prst="rect">
            <a:avLst/>
          </a:prstGeom>
        </p:spPr>
        <p:txBody>
          <a:bodyPr vert="horz" lIns="90683" tIns="45344" rIns="90683" bIns="45344" rtlCol="0" anchor="b"/>
          <a:lstStyle>
            <a:lvl1pPr algn="r">
              <a:defRPr sz="1200"/>
            </a:lvl1pPr>
          </a:lstStyle>
          <a:p>
            <a:fld id="{05038B3F-7964-47FE-B1E9-7B72E1580B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1212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3155" tIns="46578" rIns="93155" bIns="4657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55" tIns="46578" rIns="93155" bIns="46578" rtlCol="0"/>
          <a:lstStyle>
            <a:lvl1pPr algn="r">
              <a:defRPr sz="1200"/>
            </a:lvl1pPr>
          </a:lstStyle>
          <a:p>
            <a:fld id="{D9BEBFE4-5D85-43B3-ACBB-AFC6CECE0FF4}" type="datetimeFigureOut">
              <a:rPr lang="en-US" smtClean="0"/>
              <a:pPr/>
              <a:t>7/31/2017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55" tIns="46578" rIns="93155" bIns="4657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55" tIns="46578" rIns="93155" bIns="4657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8"/>
            <a:ext cx="3037840" cy="464820"/>
          </a:xfrm>
          <a:prstGeom prst="rect">
            <a:avLst/>
          </a:prstGeom>
        </p:spPr>
        <p:txBody>
          <a:bodyPr vert="horz" lIns="93155" tIns="46578" rIns="93155" bIns="4657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8"/>
            <a:ext cx="3037840" cy="464820"/>
          </a:xfrm>
          <a:prstGeom prst="rect">
            <a:avLst/>
          </a:prstGeom>
        </p:spPr>
        <p:txBody>
          <a:bodyPr vert="horz" lIns="93155" tIns="46578" rIns="93155" bIns="46578" rtlCol="0" anchor="b"/>
          <a:lstStyle>
            <a:lvl1pPr algn="r">
              <a:defRPr sz="1200"/>
            </a:lvl1pPr>
          </a:lstStyle>
          <a:p>
            <a:fld id="{CC7E99F1-A9B5-4BB1-BFB9-9D453696CB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92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Introductions - Harold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E99F1-A9B5-4BB1-BFB9-9D453696CBA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76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HAROLD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E99F1-A9B5-4BB1-BFB9-9D453696CBA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413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9AEDD-FC93-416C-A921-CC792DA34384}" type="datetime1">
              <a:rPr lang="en-US" smtClean="0"/>
              <a:pPr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323F-8344-49A5-8C3D-9F08EDA48B4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452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694CC-4B78-47A5-9D9C-ACBE35991E80}" type="datetime1">
              <a:rPr lang="en-US" smtClean="0"/>
              <a:pPr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323F-8344-49A5-8C3D-9F08EDA48B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464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382CA-4E1B-4CBF-B6D0-17EADFF54A0C}" type="datetime1">
              <a:rPr lang="en-US" smtClean="0"/>
              <a:pPr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323F-8344-49A5-8C3D-9F08EDA48B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000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08039-D8B0-453D-87BC-70C84C8B9F65}" type="datetime1">
              <a:rPr lang="en-US" smtClean="0"/>
              <a:pPr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323F-8344-49A5-8C3D-9F08EDA48B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271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3AC54-A9AD-464A-AC34-174663BCF3E6}" type="datetime1">
              <a:rPr lang="en-US" smtClean="0"/>
              <a:pPr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323F-8344-49A5-8C3D-9F08EDA48B4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9014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2AE0-2DBE-4340-93DA-69F66A9746AE}" type="datetime1">
              <a:rPr lang="en-US" smtClean="0"/>
              <a:pPr/>
              <a:t>7/31/2017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323F-8344-49A5-8C3D-9F08EDA48B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89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B837-4E21-4521-9BCD-6DC9F358517A}" type="datetime1">
              <a:rPr lang="en-US" smtClean="0"/>
              <a:pPr/>
              <a:t>7/31/2017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323F-8344-49A5-8C3D-9F08EDA48B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236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B2C1A-F68F-464E-BADB-5C823C9EE0AF}" type="datetime1">
              <a:rPr lang="en-US" smtClean="0"/>
              <a:pPr/>
              <a:t>7/31/2017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323F-8344-49A5-8C3D-9F08EDA48B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845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AE10-74E2-45CE-B0F3-C3C0B25C8A41}" type="datetime1">
              <a:rPr lang="en-US" smtClean="0"/>
              <a:pPr/>
              <a:t>7/31/2017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323F-8344-49A5-8C3D-9F08EDA48B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8BA80D99-A431-443A-9797-878E2292C88E}" type="datetime1">
              <a:rPr lang="en-US" smtClean="0"/>
              <a:pPr/>
              <a:t>7/31/2017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B9323F-8344-49A5-8C3D-9F08EDA48B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05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F242F-C33B-4B16-B9F9-CD063532259D}" type="datetime1">
              <a:rPr lang="en-US" smtClean="0"/>
              <a:pPr/>
              <a:t>7/31/2017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323F-8344-49A5-8C3D-9F08EDA48B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27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23B1829-DCA0-438C-AC60-FC05E7E0BFB2}" type="datetime1">
              <a:rPr lang="en-US" smtClean="0"/>
              <a:pPr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9B9323F-8344-49A5-8C3D-9F08EDA48B4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756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2209800"/>
          </a:xfrm>
        </p:spPr>
        <p:txBody>
          <a:bodyPr anchor="ctr">
            <a:no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800" dirty="0" smtClean="0">
                <a:latin typeface="Bodoni MT Black" panose="02070A03080606020203" pitchFamily="18" charset="0"/>
              </a:rPr>
              <a:t/>
            </a:r>
            <a:br>
              <a:rPr lang="en-US" sz="4800" dirty="0" smtClean="0">
                <a:latin typeface="Bodoni MT Black" panose="02070A03080606020203" pitchFamily="18" charset="0"/>
              </a:rPr>
            </a:br>
            <a:r>
              <a:rPr lang="en-US" sz="4800" dirty="0" smtClean="0">
                <a:latin typeface="Bodoni MT Black" panose="02070A03080606020203" pitchFamily="18" charset="0"/>
              </a:rPr>
              <a:t/>
            </a:r>
            <a:br>
              <a:rPr lang="en-US" sz="4800" dirty="0" smtClean="0">
                <a:latin typeface="Bodoni MT Black" panose="02070A03080606020203" pitchFamily="18" charset="0"/>
              </a:rPr>
            </a:br>
            <a:r>
              <a:rPr lang="en-US" sz="4000" dirty="0" smtClean="0">
                <a:latin typeface="Bodoni MT Black" panose="02070A03080606020203" pitchFamily="18" charset="0"/>
              </a:rPr>
              <a:t>Additional A-CAM Plan Funding Will Decrease the Digital Divide</a:t>
            </a:r>
            <a:endParaRPr lang="en-US" sz="4000" dirty="0">
              <a:solidFill>
                <a:schemeClr val="tx1"/>
              </a:solidFill>
              <a:latin typeface="Bodoni MT Black" panose="02070A030806060202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H="1">
            <a:off x="6248400" y="3352800"/>
            <a:ext cx="2398872" cy="1295400"/>
          </a:xfrm>
        </p:spPr>
        <p:txBody>
          <a:bodyPr>
            <a:noAutofit/>
          </a:bodyPr>
          <a:lstStyle/>
          <a:p>
            <a:pPr lvl="2" algn="r"/>
            <a:endParaRPr lang="en-US" sz="2000" dirty="0" smtClean="0"/>
          </a:p>
          <a:p>
            <a:pPr lvl="2" algn="r"/>
            <a:endParaRPr lang="en-US" sz="2000" dirty="0"/>
          </a:p>
          <a:p>
            <a:pPr lvl="2" algn="r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323F-8344-49A5-8C3D-9F08EDA48B47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1752600"/>
            <a:ext cx="7772400" cy="990599"/>
          </a:xfrm>
          <a:prstGeom prst="rect">
            <a:avLst/>
          </a:prstGeom>
        </p:spPr>
        <p:txBody>
          <a:bodyPr vert="horz" anchor="b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4791127"/>
            <a:ext cx="1371600" cy="762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82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0" y="457200"/>
            <a:ext cx="7604760" cy="1280161"/>
          </a:xfrm>
        </p:spPr>
        <p:txBody>
          <a:bodyPr>
            <a:noAutofit/>
          </a:bodyPr>
          <a:lstStyle/>
          <a:p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TTA URGES THE FCC TO FUND THE </a:t>
            </a:r>
            <a:b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A-CAM PLAN AT $200 PER LOCATION</a:t>
            </a:r>
            <a:endParaRPr 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1" y="2133600"/>
            <a:ext cx="3276600" cy="3735494"/>
          </a:xfrm>
        </p:spPr>
        <p:txBody>
          <a:bodyPr>
            <a:normAutofit lnSpcReduction="10000"/>
          </a:bodyPr>
          <a:lstStyle/>
          <a:p>
            <a:pPr lvl="1">
              <a:spcBef>
                <a:spcPts val="0"/>
              </a:spcBef>
              <a:spcAft>
                <a:spcPts val="1200"/>
              </a:spcAft>
              <a:buClr>
                <a:srgbClr val="FF9900"/>
              </a:buClr>
              <a:buFont typeface="Wingdings" pitchFamily="2" charset="2"/>
              <a:buChar char="v"/>
            </a:pPr>
            <a:r>
              <a:rPr lang="en-US" dirty="0"/>
              <a:t>262 companies elected model-based funding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Clr>
                <a:srgbClr val="FF9900"/>
              </a:buClr>
              <a:buFont typeface="Wingdings" pitchFamily="2" charset="2"/>
              <a:buChar char="v"/>
            </a:pPr>
            <a:r>
              <a:rPr lang="en-US" dirty="0"/>
              <a:t>For the first time under the USF program, </a:t>
            </a:r>
            <a:r>
              <a:rPr lang="en-US" dirty="0" err="1"/>
              <a:t>RoR</a:t>
            </a:r>
            <a:r>
              <a:rPr lang="en-US" dirty="0"/>
              <a:t> companies made firm commitments to deploy broadband to specific numbers of rural locations 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Clr>
                <a:srgbClr val="FF9900"/>
              </a:buClr>
              <a:buFont typeface="Wingdings" pitchFamily="2" charset="2"/>
              <a:buChar char="v"/>
            </a:pPr>
            <a:r>
              <a:rPr lang="en-US" dirty="0"/>
              <a:t>All commenters support funding at $200 per location for A-CAM recipients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Clr>
                <a:srgbClr val="FF9900"/>
              </a:buClr>
              <a:buFont typeface="Wingdings" pitchFamily="2" charset="2"/>
              <a:buChar char="v"/>
            </a:pPr>
            <a:r>
              <a:rPr lang="en-US" dirty="0"/>
              <a:t>The companies are obligated to  build to additional </a:t>
            </a:r>
            <a:r>
              <a:rPr lang="en-US"/>
              <a:t>locations </a:t>
            </a:r>
            <a:r>
              <a:rPr lang="en-US" smtClean="0"/>
              <a:t> </a:t>
            </a:r>
            <a:r>
              <a:rPr lang="en-US" dirty="0"/>
              <a:t>if the Commission acts in 2017</a:t>
            </a:r>
          </a:p>
          <a:p>
            <a:pPr lvl="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323F-8344-49A5-8C3D-9F08EDA48B47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267593"/>
            <a:ext cx="4734253" cy="352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81800" y="2819400"/>
            <a:ext cx="19812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18% increase for 10/1 Mbps and 13% increase for 25/3 Mbps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00600" y="4343400"/>
            <a:ext cx="21336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43% decrease for Reasonable Request and 50% decrease for 4/1 Mbps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86605"/>
            <a:ext cx="7909560" cy="1084996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ADDITIONAL FUNDING WILL GREATLY BENEFIT ITTA MEMBERS’ CUSTOMERS</a:t>
            </a:r>
            <a:endParaRPr 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25469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ITTA companies in </a:t>
            </a:r>
            <a:r>
              <a:rPr lang="en-US" sz="2400" dirty="0" smtClean="0"/>
              <a:t>25 </a:t>
            </a:r>
            <a:r>
              <a:rPr lang="en-US" sz="2400" dirty="0"/>
              <a:t>states opted for </a:t>
            </a:r>
            <a:r>
              <a:rPr lang="en-US" sz="2400" dirty="0" smtClean="0"/>
              <a:t>the A-CAM plan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ITTA companies represent almost 30% of A-CAM support and </a:t>
            </a:r>
            <a:r>
              <a:rPr lang="en-US" sz="2400" dirty="0" smtClean="0"/>
              <a:t>40</a:t>
            </a:r>
            <a:r>
              <a:rPr lang="en-US" sz="2400" dirty="0"/>
              <a:t>% of locations committed to 25/3 </a:t>
            </a:r>
            <a:r>
              <a:rPr lang="en-US" sz="2400" dirty="0" smtClean="0"/>
              <a:t>mbps</a:t>
            </a:r>
          </a:p>
          <a:p>
            <a:pPr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With </a:t>
            </a:r>
            <a:r>
              <a:rPr lang="en-US" sz="2400" dirty="0" smtClean="0"/>
              <a:t>funding at $200/location, </a:t>
            </a:r>
            <a:r>
              <a:rPr lang="en-US" sz="2400" dirty="0"/>
              <a:t>ITTA </a:t>
            </a:r>
            <a:r>
              <a:rPr lang="en-US" sz="2400" dirty="0" smtClean="0"/>
              <a:t>members would achieve </a:t>
            </a:r>
            <a:r>
              <a:rPr lang="en-US" sz="2400" dirty="0"/>
              <a:t>the following buildout increases:</a:t>
            </a:r>
          </a:p>
          <a:p>
            <a:pPr lvl="1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25/3 </a:t>
            </a:r>
            <a:r>
              <a:rPr lang="en-US" sz="2400" dirty="0" err="1"/>
              <a:t>Mbps</a:t>
            </a:r>
            <a:r>
              <a:rPr lang="en-US" sz="2400" dirty="0"/>
              <a:t>	9,250 locations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10/1 Mbps	6,400 </a:t>
            </a:r>
            <a:r>
              <a:rPr lang="en-US" sz="2400" dirty="0" smtClean="0"/>
              <a:t>locations</a:t>
            </a:r>
          </a:p>
          <a:p>
            <a:pPr marL="201168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/>
          </a:p>
          <a:p>
            <a:pPr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Meanwhile, ITTA </a:t>
            </a:r>
            <a:r>
              <a:rPr lang="en-US" sz="2400" dirty="0" smtClean="0"/>
              <a:t>members’ underserved </a:t>
            </a:r>
            <a:r>
              <a:rPr lang="en-US" sz="2400" dirty="0"/>
              <a:t>and reasonable request customers will decline by one half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323F-8344-49A5-8C3D-9F08EDA48B4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402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14068" y="138002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FUNDING TO $200 PER LOCATION WILL</a:t>
            </a:r>
            <a:b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ACHIEVE OTHER BENEFITS </a:t>
            </a:r>
            <a:endParaRPr 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800" dirty="0"/>
              <a:t>Actual deployment will lead collaterally to increased speeds for underserved locations </a:t>
            </a:r>
            <a:r>
              <a:rPr lang="en-US" sz="2800" dirty="0" smtClean="0"/>
              <a:t>and </a:t>
            </a:r>
            <a:r>
              <a:rPr lang="en-US" sz="2800" dirty="0"/>
              <a:t>other locations passed in the course of build-out </a:t>
            </a:r>
          </a:p>
          <a:p>
            <a:pPr lvl="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800" dirty="0"/>
              <a:t>A-CAM recipients are already </a:t>
            </a:r>
            <a:r>
              <a:rPr lang="en-US" sz="2800" dirty="0" smtClean="0"/>
              <a:t>deploying </a:t>
            </a:r>
            <a:r>
              <a:rPr lang="en-US" sz="2800" dirty="0"/>
              <a:t>and the funding is </a:t>
            </a:r>
            <a:r>
              <a:rPr lang="en-US" sz="2800" dirty="0" smtClean="0"/>
              <a:t>an opportunity </a:t>
            </a:r>
            <a:r>
              <a:rPr lang="en-US" sz="2800" dirty="0"/>
              <a:t>to stimulate </a:t>
            </a:r>
            <a:r>
              <a:rPr lang="en-US" sz="2800" dirty="0" smtClean="0"/>
              <a:t>additional infrastructure deployment </a:t>
            </a:r>
            <a:r>
              <a:rPr lang="en-US" sz="2800" dirty="0"/>
              <a:t>with </a:t>
            </a:r>
            <a:r>
              <a:rPr lang="en-US" sz="2800" dirty="0" smtClean="0"/>
              <a:t>no </a:t>
            </a:r>
            <a:r>
              <a:rPr lang="en-US" sz="2800" dirty="0"/>
              <a:t>“red tape”</a:t>
            </a:r>
          </a:p>
          <a:p>
            <a:pPr lvl="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800" dirty="0"/>
              <a:t>Additional A-CAM deployment will help achieve other universal service goals, such as increased broadband </a:t>
            </a:r>
            <a:r>
              <a:rPr lang="en-US" sz="2800" dirty="0" smtClean="0"/>
              <a:t>access for low-income consumers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323F-8344-49A5-8C3D-9F08EDA48B4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892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Additional A-CAM Funding  IN STATES WITH LOWER FUNDING LEVELS Will Benefit Customers that Currently Have No Broadband Access</a:t>
            </a:r>
            <a:endParaRPr lang="en-US" sz="2800" b="1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04800" y="2362200"/>
            <a:ext cx="3962400" cy="3463636"/>
          </a:xfrm>
        </p:spPr>
        <p:txBody>
          <a:bodyPr>
            <a:normAutofit lnSpcReduction="10000"/>
          </a:bodyPr>
          <a:lstStyle/>
          <a:p>
            <a:pPr marL="164592" indent="-228600">
              <a:lnSpc>
                <a:spcPct val="80000"/>
              </a:lnSpc>
              <a:spcBef>
                <a:spcPts val="324"/>
              </a:spcBef>
              <a:buClr>
                <a:schemeClr val="accent1"/>
              </a:buClr>
              <a:buSzPct val="68000"/>
              <a:buFont typeface="Wingdings" pitchFamily="2" charset="2"/>
              <a:buChar char="Ø"/>
            </a:pPr>
            <a:r>
              <a:rPr lang="en-US" sz="2400" dirty="0">
                <a:cs typeface="Times New Roman" panose="02020603050405020304" pitchFamily="18" charset="0"/>
              </a:rPr>
              <a:t>46,000 customers that currently have no broadband access will be served</a:t>
            </a:r>
          </a:p>
          <a:p>
            <a:pPr marL="621792" lvl="1" indent="-228600">
              <a:lnSpc>
                <a:spcPct val="80000"/>
              </a:lnSpc>
              <a:spcBef>
                <a:spcPts val="324"/>
              </a:spcBef>
              <a:buClr>
                <a:schemeClr val="accent1"/>
              </a:buClr>
              <a:buSzPct val="68000"/>
              <a:buFont typeface="Wingdings" pitchFamily="2" charset="2"/>
              <a:buChar char="Ø"/>
            </a:pPr>
            <a:r>
              <a:rPr lang="en-US" sz="2000" dirty="0">
                <a:cs typeface="Times New Roman" panose="02020603050405020304" pitchFamily="18" charset="0"/>
              </a:rPr>
              <a:t>Most of these locations are west of the Mississippi</a:t>
            </a:r>
          </a:p>
          <a:p>
            <a:pPr marL="621792" lvl="1" indent="-228600">
              <a:lnSpc>
                <a:spcPct val="80000"/>
              </a:lnSpc>
              <a:spcBef>
                <a:spcPts val="324"/>
              </a:spcBef>
              <a:buClr>
                <a:schemeClr val="accent1"/>
              </a:buClr>
              <a:buSzPct val="68000"/>
              <a:buFont typeface="Wingdings" pitchFamily="2" charset="2"/>
              <a:buChar char="Ø"/>
            </a:pPr>
            <a:r>
              <a:rPr lang="en-US" sz="2000" dirty="0">
                <a:cs typeface="Times New Roman" panose="02020603050405020304" pitchFamily="18" charset="0"/>
              </a:rPr>
              <a:t>Map shows numbers of customers who will receive service in states that receive disproportionately low funding now </a:t>
            </a:r>
          </a:p>
          <a:p>
            <a:pPr marL="164592" lvl="1" indent="-228600">
              <a:lnSpc>
                <a:spcPct val="80000"/>
              </a:lnSpc>
              <a:spcBef>
                <a:spcPts val="324"/>
              </a:spcBef>
              <a:buClr>
                <a:schemeClr val="accent1"/>
              </a:buClr>
              <a:buSzPct val="68000"/>
              <a:buFont typeface="Wingdings" pitchFamily="2" charset="2"/>
              <a:buChar char="Ø"/>
            </a:pPr>
            <a:r>
              <a:rPr lang="en-US" sz="2400" dirty="0">
                <a:cs typeface="Times New Roman" panose="02020603050405020304" pitchFamily="18" charset="0"/>
              </a:rPr>
              <a:t>No other providers are ready, willing, or able to reach these customers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4592" indent="-228600">
              <a:lnSpc>
                <a:spcPct val="80000"/>
              </a:lnSpc>
              <a:spcBef>
                <a:spcPts val="324"/>
              </a:spcBef>
              <a:buClr>
                <a:schemeClr val="accent1"/>
              </a:buClr>
              <a:buSzPct val="68000"/>
              <a:buFont typeface="Wingdings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65354249"/>
              </p:ext>
            </p:extLst>
          </p:nvPr>
        </p:nvGraphicFramePr>
        <p:xfrm>
          <a:off x="5527615" y="2286000"/>
          <a:ext cx="1041400" cy="850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</a:tblGrid>
              <a:tr h="42529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529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323F-8344-49A5-8C3D-9F08EDA48B47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" name="Picture 9" descr="US_STATES_21jul2017_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14800" y="2057400"/>
            <a:ext cx="4876801" cy="3768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52693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6638</TotalTime>
  <Words>290</Words>
  <Application>Microsoft Office PowerPoint</Application>
  <PresentationFormat>On-screen Show (4:3)</PresentationFormat>
  <Paragraphs>37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Retrospect</vt:lpstr>
      <vt:lpstr>  Additional A-CAM Plan Funding Will Decrease the Digital Divide</vt:lpstr>
      <vt:lpstr>ITTA URGES THE FCC TO FUND THE  A-CAM PLAN AT $200 PER LOCATION</vt:lpstr>
      <vt:lpstr>ADDITIONAL FUNDING WILL GREATLY BENEFIT ITTA MEMBERS’ CUSTOMERS</vt:lpstr>
      <vt:lpstr>FUNDING TO $200 PER LOCATION WILL ACHIEVE OTHER BENEFITS </vt:lpstr>
      <vt:lpstr>Additional A-CAM Funding  IN STATES WITH LOWER FUNDING LEVELS Will Benefit Customers that Currently Have No Broadband Access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ICC Reform Ideas</dc:title>
  <dc:creator>Wendy Fast</dc:creator>
  <cp:lastModifiedBy>Mike Jacobs</cp:lastModifiedBy>
  <cp:revision>619</cp:revision>
  <cp:lastPrinted>2017-07-28T14:09:18Z</cp:lastPrinted>
  <dcterms:created xsi:type="dcterms:W3CDTF">2011-06-13T17:23:30Z</dcterms:created>
  <dcterms:modified xsi:type="dcterms:W3CDTF">2017-07-31T20:50:53Z</dcterms:modified>
</cp:coreProperties>
</file>