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3.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2" r:id="rId2"/>
    <p:sldMasterId id="2147483684" r:id="rId3"/>
    <p:sldMasterId id="2147483660" r:id="rId4"/>
  </p:sldMasterIdLst>
  <p:notesMasterIdLst>
    <p:notesMasterId r:id="rId54"/>
  </p:notesMasterIdLst>
  <p:sldIdLst>
    <p:sldId id="256" r:id="rId5"/>
    <p:sldId id="284" r:id="rId6"/>
    <p:sldId id="285" r:id="rId7"/>
    <p:sldId id="308" r:id="rId8"/>
    <p:sldId id="290" r:id="rId9"/>
    <p:sldId id="287" r:id="rId10"/>
    <p:sldId id="288" r:id="rId11"/>
    <p:sldId id="300" r:id="rId12"/>
    <p:sldId id="289" r:id="rId13"/>
    <p:sldId id="291" r:id="rId14"/>
    <p:sldId id="292" r:id="rId15"/>
    <p:sldId id="293" r:id="rId16"/>
    <p:sldId id="294" r:id="rId17"/>
    <p:sldId id="295" r:id="rId18"/>
    <p:sldId id="296" r:id="rId19"/>
    <p:sldId id="298" r:id="rId20"/>
    <p:sldId id="297" r:id="rId21"/>
    <p:sldId id="301" r:id="rId22"/>
    <p:sldId id="302" r:id="rId23"/>
    <p:sldId id="303" r:id="rId24"/>
    <p:sldId id="304" r:id="rId25"/>
    <p:sldId id="305" r:id="rId26"/>
    <p:sldId id="306" r:id="rId27"/>
    <p:sldId id="333" r:id="rId28"/>
    <p:sldId id="334" r:id="rId29"/>
    <p:sldId id="307" r:id="rId30"/>
    <p:sldId id="310" r:id="rId31"/>
    <p:sldId id="309" r:id="rId32"/>
    <p:sldId id="311" r:id="rId33"/>
    <p:sldId id="314" r:id="rId34"/>
    <p:sldId id="313" r:id="rId35"/>
    <p:sldId id="315" r:id="rId36"/>
    <p:sldId id="316" r:id="rId37"/>
    <p:sldId id="317" r:id="rId38"/>
    <p:sldId id="322" r:id="rId39"/>
    <p:sldId id="318" r:id="rId40"/>
    <p:sldId id="319" r:id="rId41"/>
    <p:sldId id="320" r:id="rId42"/>
    <p:sldId id="321" r:id="rId43"/>
    <p:sldId id="323" r:id="rId44"/>
    <p:sldId id="324" r:id="rId45"/>
    <p:sldId id="325" r:id="rId46"/>
    <p:sldId id="326" r:id="rId47"/>
    <p:sldId id="328" r:id="rId48"/>
    <p:sldId id="327" r:id="rId49"/>
    <p:sldId id="329" r:id="rId50"/>
    <p:sldId id="335" r:id="rId51"/>
    <p:sldId id="336" r:id="rId52"/>
    <p:sldId id="259" r:id="rId53"/>
  </p:sldIdLst>
  <p:sldSz cx="9144000" cy="5715000" type="screen16x1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0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326"/>
    <p:restoredTop sz="94764"/>
  </p:normalViewPr>
  <p:slideViewPr>
    <p:cSldViewPr>
      <p:cViewPr varScale="1">
        <p:scale>
          <a:sx n="163" d="100"/>
          <a:sy n="163" d="100"/>
        </p:scale>
        <p:origin x="176" y="776"/>
      </p:cViewPr>
      <p:guideLst>
        <p:guide orient="horz" pos="180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tableStyles" Target="tableStyles.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theme" Target="theme/theme1.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s>
</file>

<file path=ppt/charts/_rels/chart1.xml.rels><?xml version="1.0" encoding="UTF-8" standalone="yes"?>
<Relationships xmlns="http://schemas.openxmlformats.org/package/2006/relationships"><Relationship Id="rId3" Type="http://schemas.openxmlformats.org/officeDocument/2006/relationships/oleObject" Target="file:////Users/davidcarter/DocMoto/216.51.145.226/Contents/Clients/Access%20Stimulation%20NPRM%20Response%20Coalition%20(C77)/001%20-%20Response%20to%20FCC%20NPRM/Working%20Documents/Client%20Data%20Submissions/Data%20Compilations.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500" b="1" i="0" u="none" strike="noStrike" kern="1200" cap="all" spc="100" normalizeH="0" baseline="0">
              <a:solidFill>
                <a:schemeClr val="lt1"/>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2017</c:v>
                </c:pt>
              </c:strCache>
            </c:strRef>
          </c:tx>
          <c:spPr>
            <a:solidFill>
              <a:schemeClr val="bg1"/>
            </a:solidFill>
            <a:ln>
              <a:noFill/>
            </a:ln>
            <a:effectLst/>
          </c:spPr>
          <c:invertIfNegative val="0"/>
          <c:dLbls>
            <c:spPr>
              <a:solidFill>
                <a:schemeClr val="accent1">
                  <a:alpha val="70000"/>
                </a:schemeClr>
              </a:solid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accent1">
                          <a:lumMod val="60000"/>
                          <a:lumOff val="40000"/>
                        </a:schemeClr>
                      </a:solidFill>
                    </a:ln>
                    <a:effectLst/>
                  </c:spPr>
                </c15:leaderLines>
              </c:ext>
            </c:extLst>
          </c:dLbls>
          <c:cat>
            <c:strRef>
              <c:f>Sheet1!$A$2:$A$7</c:f>
              <c:strCache>
                <c:ptCount val="6"/>
                <c:pt idx="0">
                  <c:v>Verizon Net Income</c:v>
                </c:pt>
                <c:pt idx="1">
                  <c:v>AT&amp;T Net Income</c:v>
                </c:pt>
                <c:pt idx="2">
                  <c:v>Amount Verizon &amp; AT&amp;T Paid in Tax Bonuses Alone</c:v>
                </c:pt>
                <c:pt idx="3">
                  <c:v>Amount Verizon Gave to Charity</c:v>
                </c:pt>
                <c:pt idx="4">
                  <c:v>Amount Verizon and AT&amp;T Paid Their CEOs</c:v>
                </c:pt>
                <c:pt idx="5">
                  <c:v>Est. Amount Verizon and AT&amp;T Paid in Access Stimulation Charges</c:v>
                </c:pt>
              </c:strCache>
            </c:strRef>
          </c:cat>
          <c:val>
            <c:numRef>
              <c:f>Sheet1!$B$2:$B$7</c:f>
              <c:numCache>
                <c:formatCode>_("$"* #,##0_);_("$"* \(#,##0\);_("$"* "-"??_);_(@_)</c:formatCode>
                <c:ptCount val="6"/>
                <c:pt idx="0">
                  <c:v>30101000000</c:v>
                </c:pt>
                <c:pt idx="1">
                  <c:v>29450000000</c:v>
                </c:pt>
                <c:pt idx="2">
                  <c:v>580000000</c:v>
                </c:pt>
                <c:pt idx="3">
                  <c:v>300000000</c:v>
                </c:pt>
                <c:pt idx="4">
                  <c:v>46600000</c:v>
                </c:pt>
                <c:pt idx="5">
                  <c:v>37125000</c:v>
                </c:pt>
              </c:numCache>
            </c:numRef>
          </c:val>
          <c:extLst>
            <c:ext xmlns:c16="http://schemas.microsoft.com/office/drawing/2014/chart" uri="{C3380CC4-5D6E-409C-BE32-E72D297353CC}">
              <c16:uniqueId val="{00000000-1402-DF44-8B57-A6DA3B673030}"/>
            </c:ext>
          </c:extLst>
        </c:ser>
        <c:dLbls>
          <c:dLblPos val="inEnd"/>
          <c:showLegendKey val="0"/>
          <c:showVal val="1"/>
          <c:showCatName val="0"/>
          <c:showSerName val="0"/>
          <c:showPercent val="0"/>
          <c:showBubbleSize val="0"/>
        </c:dLbls>
        <c:gapWidth val="269"/>
        <c:overlap val="-20"/>
        <c:axId val="938191008"/>
        <c:axId val="894318960"/>
      </c:barChart>
      <c:catAx>
        <c:axId val="938191008"/>
        <c:scaling>
          <c:orientation val="minMax"/>
        </c:scaling>
        <c:delete val="0"/>
        <c:axPos val="b"/>
        <c:majorGridlines>
          <c:spPr>
            <a:ln w="9525" cap="flat" cmpd="sng" algn="ctr">
              <a:solidFill>
                <a:schemeClr val="lt1">
                  <a:alpha val="25000"/>
                </a:schemeClr>
              </a:solidFill>
              <a:round/>
            </a:ln>
            <a:effectLst/>
          </c:spPr>
        </c:majorGridlines>
        <c:numFmt formatCode="General" sourceLinked="1"/>
        <c:majorTickMark val="none"/>
        <c:minorTickMark val="none"/>
        <c:tickLblPos val="nextTo"/>
        <c:spPr>
          <a:noFill/>
          <a:ln w="3175" cap="flat" cmpd="sng" algn="ctr">
            <a:solidFill>
              <a:schemeClr val="accent1">
                <a:lumMod val="60000"/>
                <a:lumOff val="40000"/>
              </a:schemeClr>
            </a:solidFill>
            <a:round/>
          </a:ln>
          <a:effectLst/>
        </c:spPr>
        <c:txPr>
          <a:bodyPr rot="-60000000" spcFirstLastPara="1" vertOverflow="ellipsis" vert="horz" wrap="square" anchor="ctr" anchorCtr="1"/>
          <a:lstStyle/>
          <a:p>
            <a:pPr>
              <a:defRPr sz="800" b="0" i="0" u="none" strike="noStrike" kern="1200" cap="all" spc="150" normalizeH="0" baseline="0">
                <a:solidFill>
                  <a:schemeClr val="lt1"/>
                </a:solidFill>
                <a:latin typeface="+mn-lt"/>
                <a:ea typeface="+mn-ea"/>
                <a:cs typeface="+mn-cs"/>
              </a:defRPr>
            </a:pPr>
            <a:endParaRPr lang="en-US"/>
          </a:p>
        </c:txPr>
        <c:crossAx val="894318960"/>
        <c:crosses val="autoZero"/>
        <c:auto val="1"/>
        <c:lblAlgn val="ctr"/>
        <c:lblOffset val="100"/>
        <c:noMultiLvlLbl val="0"/>
      </c:catAx>
      <c:valAx>
        <c:axId val="894318960"/>
        <c:scaling>
          <c:orientation val="minMax"/>
          <c:max val="3000000000"/>
        </c:scaling>
        <c:delete val="0"/>
        <c:axPos val="l"/>
        <c:numFmt formatCode="_(&quot;$&quot;* #,##0_);_(&quot;$&quot;* \(#,##0\);_(&quot;$&quot;*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lt1"/>
                </a:solidFill>
                <a:latin typeface="+mn-lt"/>
                <a:ea typeface="+mn-ea"/>
                <a:cs typeface="+mn-cs"/>
              </a:defRPr>
            </a:pPr>
            <a:endParaRPr lang="en-US"/>
          </a:p>
        </c:txPr>
        <c:crossAx val="938191008"/>
        <c:crosses val="autoZero"/>
        <c:crossBetween val="between"/>
        <c:minorUnit val="10000000"/>
        <c:dispUnits>
          <c:builtInUnit val="millions"/>
          <c:dispUnitsLbl>
            <c:spPr>
              <a:noFill/>
              <a:ln>
                <a:noFill/>
              </a:ln>
              <a:effectLst/>
            </c:spPr>
            <c:txPr>
              <a:bodyPr rot="-5400000" spcFirstLastPara="1" vertOverflow="ellipsis" vert="horz" wrap="square" anchor="ctr" anchorCtr="1"/>
              <a:lstStyle/>
              <a:p>
                <a:pPr>
                  <a:defRPr sz="900" b="1" i="0" u="none" strike="noStrike" kern="1200" baseline="0">
                    <a:solidFill>
                      <a:schemeClr val="lt1"/>
                    </a:solidFill>
                    <a:latin typeface="+mn-lt"/>
                    <a:ea typeface="+mn-ea"/>
                    <a:cs typeface="+mn-cs"/>
                  </a:defRPr>
                </a:pPr>
                <a:endParaRPr lang="en-US"/>
              </a:p>
            </c:txPr>
          </c:dispUnitsLbl>
        </c:dispUnits>
      </c:valAx>
      <c:spPr>
        <a:noFill/>
        <a:ln w="25400">
          <a:noFill/>
        </a:ln>
        <a:effectLst/>
      </c:spPr>
    </c:plotArea>
    <c:plotVisOnly val="1"/>
    <c:dispBlanksAs val="gap"/>
    <c:showDLblsOverMax val="0"/>
  </c:chart>
  <c:spPr>
    <a:solidFill>
      <a:schemeClr val="accent1"/>
    </a:solidFill>
    <a:ln w="9525" cap="flat" cmpd="sng" algn="ctr">
      <a:solidFill>
        <a:schemeClr val="accent1"/>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4">
  <cs:axisTitle>
    <cs:lnRef idx="0"/>
    <cs:fillRef idx="0"/>
    <cs:effectRef idx="0"/>
    <cs:fontRef idx="minor">
      <a:schemeClr val="lt1"/>
    </cs:fontRef>
    <cs:defRPr sz="900" b="1" kern="1200"/>
  </cs:axisTitle>
  <cs:categoryAxis>
    <cs:lnRef idx="0">
      <cs:styleClr val="0"/>
    </cs:lnRef>
    <cs:fillRef idx="0"/>
    <cs:effectRef idx="0"/>
    <cs:fontRef idx="minor">
      <a:schemeClr val="lt1"/>
    </cs:fontRef>
    <cs:spPr>
      <a:ln w="3175" cap="flat" cmpd="sng" algn="ctr">
        <a:solidFill>
          <a:schemeClr val="phClr">
            <a:lumMod val="60000"/>
            <a:lumOff val="40000"/>
          </a:schemeClr>
        </a:solidFill>
        <a:round/>
      </a:ln>
    </cs:spPr>
    <cs:defRPr sz="800" kern="1200" cap="all" spc="150" normalizeH="0" baseline="0"/>
  </cs:categoryAxis>
  <cs:chartArea>
    <cs:lnRef idx="0">
      <cs:styleClr val="0"/>
    </cs:lnRef>
    <cs:fillRef idx="0">
      <cs:styleClr val="0"/>
    </cs:fillRef>
    <cs:effectRef idx="0"/>
    <cs:fontRef idx="minor">
      <a:schemeClr val="dk1"/>
    </cs:fontRef>
    <cs:spPr>
      <a:solidFill>
        <a:schemeClr val="phClr"/>
      </a:solidFill>
      <a:ln w="9525" cap="flat" cmpd="sng" algn="ctr">
        <a:solidFill>
          <a:schemeClr val="phClr"/>
        </a:solidFill>
        <a:round/>
      </a:ln>
    </cs:spPr>
    <cs:defRPr sz="1000" kern="1200"/>
  </cs:chartArea>
  <cs:dataLabel>
    <cs:lnRef idx="0"/>
    <cs:fillRef idx="0">
      <cs:styleClr val="auto"/>
    </cs:fillRef>
    <cs:effectRef idx="0"/>
    <cs:fontRef idx="minor">
      <a:schemeClr val="lt1"/>
    </cs:fontRef>
    <cs:spPr>
      <a:solidFill>
        <a:schemeClr val="phClr">
          <a:alpha val="70000"/>
        </a:schemeClr>
      </a:solidFill>
    </cs:spPr>
    <cs:defRPr sz="900" kern="1200"/>
  </cs:dataLabel>
  <cs:dataLabelCallout>
    <cs:lnRef idx="0">
      <cs:styleClr val="auto"/>
    </cs:lnRef>
    <cs:fillRef idx="0"/>
    <cs:effectRef idx="0"/>
    <cs:fontRef idx="minor">
      <cs:styleClr val="auto"/>
    </cs:fontRef>
    <cs:spPr>
      <a:solidFill>
        <a:schemeClr val="lt1"/>
      </a:solidFill>
      <a:ln>
        <a:solidFill>
          <a:schemeClr val="ph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pattFill prst="ltUpDiag">
        <a:fgClr>
          <a:schemeClr val="phClr"/>
        </a:fgClr>
        <a:bgClr>
          <a:schemeClr val="lt1"/>
        </a:bgClr>
      </a:pattFill>
    </cs:spPr>
  </cs:dataPoint>
  <cs:dataPoint3D>
    <cs:lnRef idx="0"/>
    <cs:fillRef idx="0">
      <cs:styleClr val="auto"/>
    </cs:fillRef>
    <cs:effectRef idx="0"/>
    <cs:fontRef idx="minor">
      <a:schemeClr val="dk1"/>
    </cs:fontRef>
    <cs:spPr>
      <a:pattFill prst="ltUpDiag">
        <a:fgClr>
          <a:schemeClr val="phClr"/>
        </a:fgClr>
        <a:bgClr>
          <a:schemeClr val="lt1"/>
        </a:bgClr>
      </a:pattFill>
    </cs:spPr>
  </cs:dataPoint3D>
  <cs:dataPointLine>
    <cs:lnRef idx="0">
      <cs:styleClr val="auto"/>
    </cs:lnRef>
    <cs:fillRef idx="0"/>
    <cs:effectRef idx="0">
      <cs:styleClr val="auto"/>
    </cs:effectRef>
    <cs:fontRef idx="minor">
      <a:schemeClr val="dk1"/>
    </cs:fontRef>
    <cs:spPr>
      <a:ln w="34925" cap="rnd">
        <a:solidFill>
          <a:schemeClr val="lt1"/>
        </a:solidFill>
        <a:round/>
      </a:ln>
      <a:effectLst>
        <a:outerShdw dist="25400" dir="2700000" algn="tl" rotWithShape="0">
          <a:schemeClr val="phClr"/>
        </a:outerShdw>
      </a:effectLst>
    </cs:spPr>
  </cs:dataPointLine>
  <cs:dataPointMarker>
    <cs:lnRef idx="0"/>
    <cs:fillRef idx="0">
      <cs:styleClr val="auto"/>
    </cs:fillRef>
    <cs:effectRef idx="0"/>
    <cs:fontRef idx="minor">
      <a:schemeClr val="dk1"/>
    </cs:fontRef>
    <cs:spPr>
      <a:solidFill>
        <a:schemeClr val="phClr"/>
      </a:solidFill>
      <a:ln w="22225">
        <a:solidFill>
          <a:schemeClr val="lt1"/>
        </a:solidFill>
        <a:round/>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styleClr val="0"/>
    </cs:lnRef>
    <cs:fillRef idx="0"/>
    <cs:effectRef idx="0"/>
    <cs:fontRef idx="minor">
      <a:schemeClr val="lt1"/>
    </cs:fontRef>
    <cs:spPr>
      <a:ln w="9525">
        <a:solidFill>
          <a:schemeClr val="phClr">
            <a:lumMod val="60000"/>
            <a:lumOff val="40000"/>
          </a:schemeClr>
        </a:solidFill>
      </a:ln>
    </cs:spPr>
    <cs:defRPr sz="900" kern="1200"/>
  </cs:dataTable>
  <cs:downBar>
    <cs:lnRef idx="0">
      <cs:styleClr val="0"/>
    </cs:lnRef>
    <cs:fillRef idx="0"/>
    <cs:effectRef idx="0"/>
    <cs:fontRef idx="minor">
      <a:schemeClr val="dk1"/>
    </cs:fontRef>
    <cs:spPr>
      <a:solidFill>
        <a:schemeClr val="dk1">
          <a:lumMod val="35000"/>
          <a:lumOff val="65000"/>
        </a:schemeClr>
      </a:solidFill>
      <a:ln w="9525">
        <a:solidFill>
          <a:schemeClr val="phClr">
            <a:lumMod val="60000"/>
            <a:lumOff val="40000"/>
          </a:schemeClr>
        </a:solidFill>
      </a:ln>
    </cs:spPr>
  </cs:downBar>
  <cs:dropLine>
    <cs:lnRef idx="0">
      <cs:styleClr val="0"/>
    </cs:lnRef>
    <cs:fillRef idx="0"/>
    <cs:effectRef idx="0"/>
    <cs:fontRef idx="minor">
      <a:schemeClr val="dk1"/>
    </cs:fontRef>
    <cs:spPr>
      <a:ln w="9525">
        <a:solidFill>
          <a:schemeClr val="phClr">
            <a:lumMod val="60000"/>
            <a:lumOff val="40000"/>
          </a:schemeClr>
        </a:solidFill>
        <a:prstDash val="dash"/>
      </a:ln>
    </cs:spPr>
  </cs:dropLine>
  <cs:errorBar>
    <cs:lnRef idx="0">
      <cs:styleClr val="0"/>
    </cs:lnRef>
    <cs:fillRef idx="0"/>
    <cs:effectRef idx="0"/>
    <cs:fontRef idx="minor">
      <a:schemeClr val="dk1"/>
    </cs:fontRef>
    <cs:spPr>
      <a:ln w="9525">
        <a:solidFill>
          <a:schemeClr val="phClr">
            <a:lumMod val="60000"/>
            <a:lumOff val="40000"/>
          </a:schemeClr>
        </a:solidFill>
        <a:round/>
      </a:ln>
      <a:effectLst>
        <a:glow rad="25400">
          <a:schemeClr val="lt1"/>
        </a:glow>
      </a:effectLst>
    </cs:spPr>
  </cs:errorBar>
  <cs:floor>
    <cs:lnRef idx="0"/>
    <cs:fillRef idx="0"/>
    <cs:effectRef idx="0"/>
    <cs:fontRef idx="minor">
      <a:schemeClr val="dk1"/>
    </cs:fontRef>
  </cs:floor>
  <cs:gridlineMajor>
    <cs:lnRef idx="0">
      <cs:styleClr val="0"/>
    </cs:lnRef>
    <cs:fillRef idx="0"/>
    <cs:effectRef idx="0"/>
    <cs:fontRef idx="minor">
      <a:schemeClr val="dk1"/>
    </cs:fontRef>
    <cs:spPr>
      <a:ln w="9525" cap="flat" cmpd="sng" algn="ctr">
        <a:solidFill>
          <a:schemeClr val="lt1">
            <a:alpha val="25000"/>
          </a:schemeClr>
        </a:solidFill>
        <a:round/>
      </a:ln>
    </cs:spPr>
  </cs:gridlineMajor>
  <cs:gridlineMinor>
    <cs:lnRef idx="0">
      <cs:styleClr val="0"/>
    </cs:lnRef>
    <cs:fillRef idx="0"/>
    <cs:effectRef idx="0"/>
    <cs:fontRef idx="minor">
      <a:schemeClr val="dk1"/>
    </cs:fontRef>
    <cs:spPr>
      <a:ln>
        <a:solidFill>
          <a:schemeClr val="lt1">
            <a:alpha val="10000"/>
          </a:schemeClr>
        </a:solidFill>
      </a:ln>
    </cs:spPr>
  </cs:gridlineMinor>
  <cs:hiLoLine>
    <cs:lnRef idx="0">
      <cs:styleClr val="0"/>
    </cs:lnRef>
    <cs:fillRef idx="0"/>
    <cs:effectRef idx="0"/>
    <cs:fontRef idx="minor">
      <a:schemeClr val="dk1"/>
    </cs:fontRef>
    <cs:spPr>
      <a:ln w="9525">
        <a:solidFill>
          <a:schemeClr val="phClr">
            <a:lumMod val="60000"/>
            <a:lumOff val="40000"/>
          </a:schemeClr>
        </a:solidFill>
        <a:prstDash val="dash"/>
      </a:ln>
    </cs:spPr>
  </cs:hiLoLine>
  <cs:leaderLine>
    <cs:lnRef idx="0">
      <cs:styleClr val="0"/>
    </cs:lnRef>
    <cs:fillRef idx="0"/>
    <cs:effectRef idx="0"/>
    <cs:fontRef idx="minor">
      <a:schemeClr val="dk1"/>
    </cs:fontRef>
    <cs:spPr>
      <a:ln w="9525">
        <a:solidFill>
          <a:schemeClr val="phClr">
            <a:lumMod val="60000"/>
            <a:lumOff val="40000"/>
          </a:schemeClr>
        </a:solidFill>
      </a:ln>
    </cs:spPr>
  </cs:leaderLine>
  <cs:legend>
    <cs:lnRef idx="0"/>
    <cs:fillRef idx="0"/>
    <cs:effectRef idx="0"/>
    <cs:fontRef idx="minor">
      <a:schemeClr val="lt1"/>
    </cs:fontRef>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styleClr val="0"/>
    </cs:lnRef>
    <cs:fillRef idx="0"/>
    <cs:effectRef idx="0"/>
    <cs:fontRef idx="minor">
      <a:schemeClr val="lt1"/>
    </cs:fontRef>
    <cs:spPr>
      <a:ln w="3175" cap="flat" cmpd="sng" algn="ctr">
        <a:solidFill>
          <a:schemeClr val="phClr">
            <a:lumMod val="60000"/>
            <a:lumOff val="40000"/>
          </a:schemeClr>
        </a:solidFill>
        <a:round/>
      </a:ln>
    </cs:spPr>
    <cs:defRPr sz="900" kern="1200"/>
  </cs:seriesAxis>
  <cs:seriesLine>
    <cs:lnRef idx="0">
      <cs:styleClr val="0"/>
    </cs:lnRef>
    <cs:fillRef idx="0"/>
    <cs:effectRef idx="0"/>
    <cs:fontRef idx="minor">
      <a:schemeClr val="dk1"/>
    </cs:fontRef>
    <cs:spPr>
      <a:ln w="9525">
        <a:solidFill>
          <a:schemeClr val="phClr">
            <a:lumMod val="60000"/>
            <a:lumOff val="40000"/>
            <a:tint val="50000"/>
          </a:schemeClr>
        </a:solidFill>
        <a:prstDash val="dash"/>
      </a:ln>
    </cs:spPr>
  </cs:seriesLine>
  <cs:title>
    <cs:lnRef idx="0"/>
    <cs:fillRef idx="0"/>
    <cs:effectRef idx="0"/>
    <cs:fontRef idx="minor">
      <a:schemeClr val="lt1"/>
    </cs:fontRef>
    <cs:defRPr sz="1500" b="1" kern="1200" cap="all" spc="100" normalizeH="0" baseline="0"/>
  </cs:title>
  <cs:trendline>
    <cs:lnRef idx="0"/>
    <cs:fillRef idx="0"/>
    <cs:effectRef idx="0"/>
    <cs:fontRef idx="minor">
      <a:schemeClr val="dk1"/>
    </cs:fontRef>
    <cs:spPr>
      <a:ln w="28575" cap="rnd">
        <a:solidFill>
          <a:schemeClr val="lt1">
            <a:alpha val="50000"/>
          </a:schemeClr>
        </a:solidFill>
        <a:round/>
      </a:ln>
    </cs:spPr>
  </cs:trendline>
  <cs:trendlineLabel>
    <cs:lnRef idx="0"/>
    <cs:fillRef idx="0"/>
    <cs:effectRef idx="0"/>
    <cs:fontRef idx="minor">
      <a:schemeClr val="lt1"/>
    </cs:fontRef>
    <cs:defRPr sz="900" kern="1200"/>
  </cs:trendlineLabel>
  <cs:upBar>
    <cs:lnRef idx="0">
      <cs:styleClr val="0"/>
    </cs:lnRef>
    <cs:fillRef idx="0"/>
    <cs:effectRef idx="0"/>
    <cs:fontRef idx="minor">
      <a:schemeClr val="dk1"/>
    </cs:fontRef>
    <cs:spPr>
      <a:solidFill>
        <a:schemeClr val="lt1">
          <a:lumMod val="95000"/>
        </a:schemeClr>
      </a:solidFill>
      <a:ln w="9525">
        <a:solidFill>
          <a:schemeClr val="phClr">
            <a:lumMod val="60000"/>
            <a:lumOff val="40000"/>
          </a:schemeClr>
        </a:solidFill>
      </a:ln>
    </cs:spPr>
  </cs:upBar>
  <cs:valueAxis>
    <cs:lnRef idx="0"/>
    <cs:fillRef idx="0"/>
    <cs:effectRef idx="0"/>
    <cs:fontRef idx="minor">
      <a:schemeClr val="lt1"/>
    </cs:fontRef>
    <cs:defRPr sz="900" kern="1200"/>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A3D6BB5-4C0E-409B-AE28-87717B664159}" type="datetimeFigureOut">
              <a:rPr lang="en-US" smtClean="0"/>
              <a:t>8/13/18</a:t>
            </a:fld>
            <a:endParaRPr lang="en-US"/>
          </a:p>
        </p:txBody>
      </p:sp>
      <p:sp>
        <p:nvSpPr>
          <p:cNvPr id="4" name="Slide Image Placeholder 3"/>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BBEEE5C-00B7-4D1F-B1DE-1B3AF2498696}" type="slidenum">
              <a:rPr lang="en-US" smtClean="0"/>
              <a:t>‹#›</a:t>
            </a:fld>
            <a:endParaRPr lang="en-US"/>
          </a:p>
        </p:txBody>
      </p:sp>
    </p:spTree>
    <p:extLst>
      <p:ext uri="{BB962C8B-B14F-4D97-AF65-F5344CB8AC3E}">
        <p14:creationId xmlns:p14="http://schemas.microsoft.com/office/powerpoint/2010/main" val="36059824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BEEE5C-00B7-4D1F-B1DE-1B3AF2498696}" type="slidenum">
              <a:rPr lang="en-US" smtClean="0"/>
              <a:t>16</a:t>
            </a:fld>
            <a:endParaRPr lang="en-US"/>
          </a:p>
        </p:txBody>
      </p:sp>
    </p:spTree>
    <p:extLst>
      <p:ext uri="{BB962C8B-B14F-4D97-AF65-F5344CB8AC3E}">
        <p14:creationId xmlns:p14="http://schemas.microsoft.com/office/powerpoint/2010/main" val="707969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BEEE5C-00B7-4D1F-B1DE-1B3AF2498696}" type="slidenum">
              <a:rPr lang="en-US" smtClean="0"/>
              <a:t>27</a:t>
            </a:fld>
            <a:endParaRPr lang="en-US"/>
          </a:p>
        </p:txBody>
      </p:sp>
    </p:spTree>
    <p:extLst>
      <p:ext uri="{BB962C8B-B14F-4D97-AF65-F5344CB8AC3E}">
        <p14:creationId xmlns:p14="http://schemas.microsoft.com/office/powerpoint/2010/main" val="24407975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0578897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00500"/>
            <a:ext cx="5486400" cy="472282"/>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510646"/>
            <a:ext cx="5486400" cy="34290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472782"/>
            <a:ext cx="5486400" cy="670719"/>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5296959"/>
            <a:ext cx="2133600" cy="304271"/>
          </a:xfrm>
          <a:prstGeom prst="rect">
            <a:avLst/>
          </a:prstGeom>
        </p:spPr>
        <p:txBody>
          <a:bodyPr/>
          <a:lstStyle/>
          <a:p>
            <a:fld id="{748D12EB-AD3B-43E3-856A-780EEA1BE8B1}" type="datetimeFigureOut">
              <a:rPr lang="en-US" smtClean="0"/>
              <a:t>8/13/18</a:t>
            </a:fld>
            <a:endParaRPr lang="en-US"/>
          </a:p>
        </p:txBody>
      </p:sp>
      <p:sp>
        <p:nvSpPr>
          <p:cNvPr id="6" name="Footer Placeholder 5"/>
          <p:cNvSpPr>
            <a:spLocks noGrp="1"/>
          </p:cNvSpPr>
          <p:nvPr>
            <p:ph type="ftr" sz="quarter" idx="11"/>
          </p:nvPr>
        </p:nvSpPr>
        <p:spPr>
          <a:xfrm>
            <a:off x="3124200" y="5296959"/>
            <a:ext cx="2895600" cy="304271"/>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5296959"/>
            <a:ext cx="2133600" cy="304271"/>
          </a:xfrm>
          <a:prstGeom prst="rect">
            <a:avLst/>
          </a:prstGeom>
        </p:spPr>
        <p:txBody>
          <a:bodyPr/>
          <a:lstStyle/>
          <a:p>
            <a:fld id="{F41E14F5-95F6-4850-964D-3EE652BBA542}" type="slidenum">
              <a:rPr lang="en-US" smtClean="0"/>
              <a:t>‹#›</a:t>
            </a:fld>
            <a:endParaRPr lang="en-US"/>
          </a:p>
        </p:txBody>
      </p:sp>
    </p:spTree>
    <p:extLst>
      <p:ext uri="{BB962C8B-B14F-4D97-AF65-F5344CB8AC3E}">
        <p14:creationId xmlns:p14="http://schemas.microsoft.com/office/powerpoint/2010/main" val="11311637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866"/>
            <a:ext cx="8229600" cy="9525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333501"/>
            <a:ext cx="8229600" cy="3771636"/>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5296959"/>
            <a:ext cx="2133600" cy="304271"/>
          </a:xfrm>
          <a:prstGeom prst="rect">
            <a:avLst/>
          </a:prstGeom>
        </p:spPr>
        <p:txBody>
          <a:bodyPr/>
          <a:lstStyle/>
          <a:p>
            <a:fld id="{748D12EB-AD3B-43E3-856A-780EEA1BE8B1}" type="datetimeFigureOut">
              <a:rPr lang="en-US" smtClean="0"/>
              <a:t>8/13/18</a:t>
            </a:fld>
            <a:endParaRPr lang="en-US"/>
          </a:p>
        </p:txBody>
      </p:sp>
      <p:sp>
        <p:nvSpPr>
          <p:cNvPr id="5" name="Footer Placeholder 4"/>
          <p:cNvSpPr>
            <a:spLocks noGrp="1"/>
          </p:cNvSpPr>
          <p:nvPr>
            <p:ph type="ftr" sz="quarter" idx="11"/>
          </p:nvPr>
        </p:nvSpPr>
        <p:spPr>
          <a:xfrm>
            <a:off x="3124200" y="5296959"/>
            <a:ext cx="2895600" cy="304271"/>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5296959"/>
            <a:ext cx="2133600" cy="304271"/>
          </a:xfrm>
          <a:prstGeom prst="rect">
            <a:avLst/>
          </a:prstGeom>
        </p:spPr>
        <p:txBody>
          <a:bodyPr/>
          <a:lstStyle/>
          <a:p>
            <a:fld id="{F41E14F5-95F6-4850-964D-3EE652BBA542}" type="slidenum">
              <a:rPr lang="en-US" smtClean="0"/>
              <a:t>‹#›</a:t>
            </a:fld>
            <a:endParaRPr lang="en-US"/>
          </a:p>
        </p:txBody>
      </p:sp>
    </p:spTree>
    <p:extLst>
      <p:ext uri="{BB962C8B-B14F-4D97-AF65-F5344CB8AC3E}">
        <p14:creationId xmlns:p14="http://schemas.microsoft.com/office/powerpoint/2010/main" val="26938337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866"/>
            <a:ext cx="2057400" cy="4876271"/>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28866"/>
            <a:ext cx="6019800" cy="4876271"/>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5296959"/>
            <a:ext cx="2133600" cy="304271"/>
          </a:xfrm>
          <a:prstGeom prst="rect">
            <a:avLst/>
          </a:prstGeom>
        </p:spPr>
        <p:txBody>
          <a:bodyPr/>
          <a:lstStyle/>
          <a:p>
            <a:fld id="{748D12EB-AD3B-43E3-856A-780EEA1BE8B1}" type="datetimeFigureOut">
              <a:rPr lang="en-US" smtClean="0"/>
              <a:t>8/13/18</a:t>
            </a:fld>
            <a:endParaRPr lang="en-US"/>
          </a:p>
        </p:txBody>
      </p:sp>
      <p:sp>
        <p:nvSpPr>
          <p:cNvPr id="5" name="Footer Placeholder 4"/>
          <p:cNvSpPr>
            <a:spLocks noGrp="1"/>
          </p:cNvSpPr>
          <p:nvPr>
            <p:ph type="ftr" sz="quarter" idx="11"/>
          </p:nvPr>
        </p:nvSpPr>
        <p:spPr>
          <a:xfrm>
            <a:off x="3124200" y="5296959"/>
            <a:ext cx="2895600" cy="304271"/>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5296959"/>
            <a:ext cx="2133600" cy="304271"/>
          </a:xfrm>
          <a:prstGeom prst="rect">
            <a:avLst/>
          </a:prstGeom>
        </p:spPr>
        <p:txBody>
          <a:bodyPr/>
          <a:lstStyle/>
          <a:p>
            <a:fld id="{F41E14F5-95F6-4850-964D-3EE652BBA542}" type="slidenum">
              <a:rPr lang="en-US" smtClean="0"/>
              <a:t>‹#›</a:t>
            </a:fld>
            <a:endParaRPr lang="en-US"/>
          </a:p>
        </p:txBody>
      </p:sp>
    </p:spTree>
    <p:extLst>
      <p:ext uri="{BB962C8B-B14F-4D97-AF65-F5344CB8AC3E}">
        <p14:creationId xmlns:p14="http://schemas.microsoft.com/office/powerpoint/2010/main" val="38686899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75355"/>
            <a:ext cx="7772400" cy="1225021"/>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238500"/>
            <a:ext cx="6400800" cy="14605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5296959"/>
            <a:ext cx="2133600" cy="304271"/>
          </a:xfrm>
          <a:prstGeom prst="rect">
            <a:avLst/>
          </a:prstGeom>
        </p:spPr>
        <p:txBody>
          <a:bodyPr/>
          <a:lstStyle/>
          <a:p>
            <a:fld id="{8F201A93-B8A3-4EC4-AE7C-4FE59F849D02}" type="datetimeFigureOut">
              <a:rPr lang="en-US" smtClean="0"/>
              <a:t>8/13/18</a:t>
            </a:fld>
            <a:endParaRPr lang="en-US"/>
          </a:p>
        </p:txBody>
      </p:sp>
      <p:sp>
        <p:nvSpPr>
          <p:cNvPr id="5" name="Footer Placeholder 4"/>
          <p:cNvSpPr>
            <a:spLocks noGrp="1"/>
          </p:cNvSpPr>
          <p:nvPr>
            <p:ph type="ftr" sz="quarter" idx="11"/>
          </p:nvPr>
        </p:nvSpPr>
        <p:spPr>
          <a:xfrm>
            <a:off x="3124200" y="5296959"/>
            <a:ext cx="2895600" cy="304271"/>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5296959"/>
            <a:ext cx="2133600" cy="304271"/>
          </a:xfrm>
          <a:prstGeom prst="rect">
            <a:avLst/>
          </a:prstGeom>
        </p:spPr>
        <p:txBody>
          <a:bodyPr/>
          <a:lstStyle/>
          <a:p>
            <a:fld id="{F801E890-A9FC-426E-9621-308014FC30DB}" type="slidenum">
              <a:rPr lang="en-US" smtClean="0"/>
              <a:t>‹#›</a:t>
            </a:fld>
            <a:endParaRPr lang="en-US"/>
          </a:p>
        </p:txBody>
      </p:sp>
    </p:spTree>
    <p:extLst>
      <p:ext uri="{BB962C8B-B14F-4D97-AF65-F5344CB8AC3E}">
        <p14:creationId xmlns:p14="http://schemas.microsoft.com/office/powerpoint/2010/main" val="10536052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866"/>
            <a:ext cx="8229600" cy="9525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333501"/>
            <a:ext cx="8229600" cy="3771636"/>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5296959"/>
            <a:ext cx="2133600" cy="304271"/>
          </a:xfrm>
          <a:prstGeom prst="rect">
            <a:avLst/>
          </a:prstGeom>
        </p:spPr>
        <p:txBody>
          <a:bodyPr/>
          <a:lstStyle/>
          <a:p>
            <a:fld id="{8F201A93-B8A3-4EC4-AE7C-4FE59F849D02}" type="datetimeFigureOut">
              <a:rPr lang="en-US" smtClean="0"/>
              <a:t>8/13/18</a:t>
            </a:fld>
            <a:endParaRPr lang="en-US"/>
          </a:p>
        </p:txBody>
      </p:sp>
      <p:sp>
        <p:nvSpPr>
          <p:cNvPr id="5" name="Footer Placeholder 4"/>
          <p:cNvSpPr>
            <a:spLocks noGrp="1"/>
          </p:cNvSpPr>
          <p:nvPr>
            <p:ph type="ftr" sz="quarter" idx="11"/>
          </p:nvPr>
        </p:nvSpPr>
        <p:spPr>
          <a:xfrm>
            <a:off x="3124200" y="5296959"/>
            <a:ext cx="2895600" cy="304271"/>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5296959"/>
            <a:ext cx="2133600" cy="304271"/>
          </a:xfrm>
          <a:prstGeom prst="rect">
            <a:avLst/>
          </a:prstGeom>
        </p:spPr>
        <p:txBody>
          <a:bodyPr/>
          <a:lstStyle/>
          <a:p>
            <a:fld id="{F801E890-A9FC-426E-9621-308014FC30DB}" type="slidenum">
              <a:rPr lang="en-US" smtClean="0"/>
              <a:t>‹#›</a:t>
            </a:fld>
            <a:endParaRPr lang="en-US"/>
          </a:p>
        </p:txBody>
      </p:sp>
    </p:spTree>
    <p:extLst>
      <p:ext uri="{BB962C8B-B14F-4D97-AF65-F5344CB8AC3E}">
        <p14:creationId xmlns:p14="http://schemas.microsoft.com/office/powerpoint/2010/main" val="16396917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672418"/>
            <a:ext cx="7772400" cy="1135062"/>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422261"/>
            <a:ext cx="7772400" cy="1250156"/>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5296959"/>
            <a:ext cx="2133600" cy="304271"/>
          </a:xfrm>
          <a:prstGeom prst="rect">
            <a:avLst/>
          </a:prstGeom>
        </p:spPr>
        <p:txBody>
          <a:bodyPr/>
          <a:lstStyle/>
          <a:p>
            <a:fld id="{8F201A93-B8A3-4EC4-AE7C-4FE59F849D02}" type="datetimeFigureOut">
              <a:rPr lang="en-US" smtClean="0"/>
              <a:t>8/13/18</a:t>
            </a:fld>
            <a:endParaRPr lang="en-US"/>
          </a:p>
        </p:txBody>
      </p:sp>
      <p:sp>
        <p:nvSpPr>
          <p:cNvPr id="5" name="Footer Placeholder 4"/>
          <p:cNvSpPr>
            <a:spLocks noGrp="1"/>
          </p:cNvSpPr>
          <p:nvPr>
            <p:ph type="ftr" sz="quarter" idx="11"/>
          </p:nvPr>
        </p:nvSpPr>
        <p:spPr>
          <a:xfrm>
            <a:off x="3124200" y="5296959"/>
            <a:ext cx="2895600" cy="304271"/>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5296959"/>
            <a:ext cx="2133600" cy="304271"/>
          </a:xfrm>
          <a:prstGeom prst="rect">
            <a:avLst/>
          </a:prstGeom>
        </p:spPr>
        <p:txBody>
          <a:bodyPr/>
          <a:lstStyle/>
          <a:p>
            <a:fld id="{F801E890-A9FC-426E-9621-308014FC30DB}" type="slidenum">
              <a:rPr lang="en-US" smtClean="0"/>
              <a:t>‹#›</a:t>
            </a:fld>
            <a:endParaRPr lang="en-US"/>
          </a:p>
        </p:txBody>
      </p:sp>
    </p:spTree>
    <p:extLst>
      <p:ext uri="{BB962C8B-B14F-4D97-AF65-F5344CB8AC3E}">
        <p14:creationId xmlns:p14="http://schemas.microsoft.com/office/powerpoint/2010/main" val="37768233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866"/>
            <a:ext cx="8229600" cy="9525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333501"/>
            <a:ext cx="4038600" cy="377163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333501"/>
            <a:ext cx="4038600" cy="377163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5296959"/>
            <a:ext cx="2133600" cy="304271"/>
          </a:xfrm>
          <a:prstGeom prst="rect">
            <a:avLst/>
          </a:prstGeom>
        </p:spPr>
        <p:txBody>
          <a:bodyPr/>
          <a:lstStyle/>
          <a:p>
            <a:fld id="{8F201A93-B8A3-4EC4-AE7C-4FE59F849D02}" type="datetimeFigureOut">
              <a:rPr lang="en-US" smtClean="0"/>
              <a:t>8/13/18</a:t>
            </a:fld>
            <a:endParaRPr lang="en-US"/>
          </a:p>
        </p:txBody>
      </p:sp>
      <p:sp>
        <p:nvSpPr>
          <p:cNvPr id="6" name="Footer Placeholder 5"/>
          <p:cNvSpPr>
            <a:spLocks noGrp="1"/>
          </p:cNvSpPr>
          <p:nvPr>
            <p:ph type="ftr" sz="quarter" idx="11"/>
          </p:nvPr>
        </p:nvSpPr>
        <p:spPr>
          <a:xfrm>
            <a:off x="3124200" y="5296959"/>
            <a:ext cx="2895600" cy="304271"/>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5296959"/>
            <a:ext cx="2133600" cy="304271"/>
          </a:xfrm>
          <a:prstGeom prst="rect">
            <a:avLst/>
          </a:prstGeom>
        </p:spPr>
        <p:txBody>
          <a:bodyPr/>
          <a:lstStyle/>
          <a:p>
            <a:fld id="{F801E890-A9FC-426E-9621-308014FC30DB}" type="slidenum">
              <a:rPr lang="en-US" smtClean="0"/>
              <a:t>‹#›</a:t>
            </a:fld>
            <a:endParaRPr lang="en-US"/>
          </a:p>
        </p:txBody>
      </p:sp>
    </p:spTree>
    <p:extLst>
      <p:ext uri="{BB962C8B-B14F-4D97-AF65-F5344CB8AC3E}">
        <p14:creationId xmlns:p14="http://schemas.microsoft.com/office/powerpoint/2010/main" val="23103131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866"/>
            <a:ext cx="8229600" cy="9525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279261"/>
            <a:ext cx="4040188" cy="533136"/>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812396"/>
            <a:ext cx="4040188" cy="329274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7" y="1279261"/>
            <a:ext cx="4041775" cy="533136"/>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7" y="1812396"/>
            <a:ext cx="4041775" cy="329274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5296959"/>
            <a:ext cx="2133600" cy="304271"/>
          </a:xfrm>
          <a:prstGeom prst="rect">
            <a:avLst/>
          </a:prstGeom>
        </p:spPr>
        <p:txBody>
          <a:bodyPr/>
          <a:lstStyle/>
          <a:p>
            <a:fld id="{8F201A93-B8A3-4EC4-AE7C-4FE59F849D02}" type="datetimeFigureOut">
              <a:rPr lang="en-US" smtClean="0"/>
              <a:t>8/13/18</a:t>
            </a:fld>
            <a:endParaRPr lang="en-US"/>
          </a:p>
        </p:txBody>
      </p:sp>
      <p:sp>
        <p:nvSpPr>
          <p:cNvPr id="8" name="Footer Placeholder 7"/>
          <p:cNvSpPr>
            <a:spLocks noGrp="1"/>
          </p:cNvSpPr>
          <p:nvPr>
            <p:ph type="ftr" sz="quarter" idx="11"/>
          </p:nvPr>
        </p:nvSpPr>
        <p:spPr>
          <a:xfrm>
            <a:off x="3124200" y="5296959"/>
            <a:ext cx="2895600" cy="304271"/>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5296959"/>
            <a:ext cx="2133600" cy="304271"/>
          </a:xfrm>
          <a:prstGeom prst="rect">
            <a:avLst/>
          </a:prstGeom>
        </p:spPr>
        <p:txBody>
          <a:bodyPr/>
          <a:lstStyle/>
          <a:p>
            <a:fld id="{F801E890-A9FC-426E-9621-308014FC30DB}" type="slidenum">
              <a:rPr lang="en-US" smtClean="0"/>
              <a:t>‹#›</a:t>
            </a:fld>
            <a:endParaRPr lang="en-US"/>
          </a:p>
        </p:txBody>
      </p:sp>
    </p:spTree>
    <p:extLst>
      <p:ext uri="{BB962C8B-B14F-4D97-AF65-F5344CB8AC3E}">
        <p14:creationId xmlns:p14="http://schemas.microsoft.com/office/powerpoint/2010/main" val="237329854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866"/>
            <a:ext cx="8229600" cy="952500"/>
          </a:xfrm>
          <a:prstGeom prst="rect">
            <a:avLst/>
          </a:prstGeom>
        </p:spPr>
        <p:txBody>
          <a:bodyPr/>
          <a:lstStyle/>
          <a:p>
            <a:r>
              <a:rPr lang="en-US"/>
              <a:t>Click to edit Master title style</a:t>
            </a:r>
          </a:p>
        </p:txBody>
      </p:sp>
      <p:sp>
        <p:nvSpPr>
          <p:cNvPr id="3" name="Date Placeholder 2"/>
          <p:cNvSpPr>
            <a:spLocks noGrp="1"/>
          </p:cNvSpPr>
          <p:nvPr>
            <p:ph type="dt" sz="half" idx="10"/>
          </p:nvPr>
        </p:nvSpPr>
        <p:spPr>
          <a:xfrm>
            <a:off x="457200" y="5296959"/>
            <a:ext cx="2133600" cy="304271"/>
          </a:xfrm>
          <a:prstGeom prst="rect">
            <a:avLst/>
          </a:prstGeom>
        </p:spPr>
        <p:txBody>
          <a:bodyPr/>
          <a:lstStyle/>
          <a:p>
            <a:fld id="{8F201A93-B8A3-4EC4-AE7C-4FE59F849D02}" type="datetimeFigureOut">
              <a:rPr lang="en-US" smtClean="0"/>
              <a:t>8/13/18</a:t>
            </a:fld>
            <a:endParaRPr lang="en-US"/>
          </a:p>
        </p:txBody>
      </p:sp>
      <p:sp>
        <p:nvSpPr>
          <p:cNvPr id="4" name="Footer Placeholder 3"/>
          <p:cNvSpPr>
            <a:spLocks noGrp="1"/>
          </p:cNvSpPr>
          <p:nvPr>
            <p:ph type="ftr" sz="quarter" idx="11"/>
          </p:nvPr>
        </p:nvSpPr>
        <p:spPr>
          <a:xfrm>
            <a:off x="3124200" y="5296959"/>
            <a:ext cx="2895600" cy="304271"/>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5296959"/>
            <a:ext cx="2133600" cy="304271"/>
          </a:xfrm>
          <a:prstGeom prst="rect">
            <a:avLst/>
          </a:prstGeom>
        </p:spPr>
        <p:txBody>
          <a:bodyPr/>
          <a:lstStyle/>
          <a:p>
            <a:fld id="{F801E890-A9FC-426E-9621-308014FC30DB}" type="slidenum">
              <a:rPr lang="en-US" smtClean="0"/>
              <a:t>‹#›</a:t>
            </a:fld>
            <a:endParaRPr lang="en-US"/>
          </a:p>
        </p:txBody>
      </p:sp>
    </p:spTree>
    <p:extLst>
      <p:ext uri="{BB962C8B-B14F-4D97-AF65-F5344CB8AC3E}">
        <p14:creationId xmlns:p14="http://schemas.microsoft.com/office/powerpoint/2010/main" val="110890352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5296959"/>
            <a:ext cx="2133600" cy="304271"/>
          </a:xfrm>
          <a:prstGeom prst="rect">
            <a:avLst/>
          </a:prstGeom>
        </p:spPr>
        <p:txBody>
          <a:bodyPr/>
          <a:lstStyle/>
          <a:p>
            <a:fld id="{8F201A93-B8A3-4EC4-AE7C-4FE59F849D02}" type="datetimeFigureOut">
              <a:rPr lang="en-US" smtClean="0"/>
              <a:t>8/13/18</a:t>
            </a:fld>
            <a:endParaRPr lang="en-US"/>
          </a:p>
        </p:txBody>
      </p:sp>
      <p:sp>
        <p:nvSpPr>
          <p:cNvPr id="3" name="Footer Placeholder 2"/>
          <p:cNvSpPr>
            <a:spLocks noGrp="1"/>
          </p:cNvSpPr>
          <p:nvPr>
            <p:ph type="ftr" sz="quarter" idx="11"/>
          </p:nvPr>
        </p:nvSpPr>
        <p:spPr>
          <a:xfrm>
            <a:off x="3124200" y="5296959"/>
            <a:ext cx="2895600" cy="304271"/>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5296959"/>
            <a:ext cx="2133600" cy="304271"/>
          </a:xfrm>
          <a:prstGeom prst="rect">
            <a:avLst/>
          </a:prstGeom>
        </p:spPr>
        <p:txBody>
          <a:bodyPr/>
          <a:lstStyle/>
          <a:p>
            <a:fld id="{F801E890-A9FC-426E-9621-308014FC30DB}" type="slidenum">
              <a:rPr lang="en-US" smtClean="0"/>
              <a:t>‹#›</a:t>
            </a:fld>
            <a:endParaRPr lang="en-US"/>
          </a:p>
        </p:txBody>
      </p:sp>
    </p:spTree>
    <p:extLst>
      <p:ext uri="{BB962C8B-B14F-4D97-AF65-F5344CB8AC3E}">
        <p14:creationId xmlns:p14="http://schemas.microsoft.com/office/powerpoint/2010/main" val="13869396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75355"/>
            <a:ext cx="7772400" cy="1225021"/>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238500"/>
            <a:ext cx="6400800" cy="14605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5296959"/>
            <a:ext cx="2133600" cy="304271"/>
          </a:xfrm>
          <a:prstGeom prst="rect">
            <a:avLst/>
          </a:prstGeom>
        </p:spPr>
        <p:txBody>
          <a:bodyPr/>
          <a:lstStyle/>
          <a:p>
            <a:fld id="{748D12EB-AD3B-43E3-856A-780EEA1BE8B1}" type="datetimeFigureOut">
              <a:rPr lang="en-US" smtClean="0"/>
              <a:t>8/13/18</a:t>
            </a:fld>
            <a:endParaRPr lang="en-US"/>
          </a:p>
        </p:txBody>
      </p:sp>
      <p:sp>
        <p:nvSpPr>
          <p:cNvPr id="5" name="Footer Placeholder 4"/>
          <p:cNvSpPr>
            <a:spLocks noGrp="1"/>
          </p:cNvSpPr>
          <p:nvPr>
            <p:ph type="ftr" sz="quarter" idx="11"/>
          </p:nvPr>
        </p:nvSpPr>
        <p:spPr>
          <a:xfrm>
            <a:off x="3124200" y="5296959"/>
            <a:ext cx="2895600" cy="304271"/>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5296959"/>
            <a:ext cx="2133600" cy="304271"/>
          </a:xfrm>
          <a:prstGeom prst="rect">
            <a:avLst/>
          </a:prstGeom>
        </p:spPr>
        <p:txBody>
          <a:bodyPr/>
          <a:lstStyle/>
          <a:p>
            <a:fld id="{F41E14F5-95F6-4850-964D-3EE652BBA542}" type="slidenum">
              <a:rPr lang="en-US" smtClean="0"/>
              <a:t>‹#›</a:t>
            </a:fld>
            <a:endParaRPr lang="en-US"/>
          </a:p>
        </p:txBody>
      </p:sp>
    </p:spTree>
    <p:extLst>
      <p:ext uri="{BB962C8B-B14F-4D97-AF65-F5344CB8AC3E}">
        <p14:creationId xmlns:p14="http://schemas.microsoft.com/office/powerpoint/2010/main" val="1840471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27541"/>
            <a:ext cx="3008313" cy="968376"/>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27543"/>
            <a:ext cx="5111750" cy="4877594"/>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195918"/>
            <a:ext cx="3008313" cy="3909219"/>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5296959"/>
            <a:ext cx="2133600" cy="304271"/>
          </a:xfrm>
          <a:prstGeom prst="rect">
            <a:avLst/>
          </a:prstGeom>
        </p:spPr>
        <p:txBody>
          <a:bodyPr/>
          <a:lstStyle/>
          <a:p>
            <a:fld id="{8F201A93-B8A3-4EC4-AE7C-4FE59F849D02}" type="datetimeFigureOut">
              <a:rPr lang="en-US" smtClean="0"/>
              <a:t>8/13/18</a:t>
            </a:fld>
            <a:endParaRPr lang="en-US"/>
          </a:p>
        </p:txBody>
      </p:sp>
      <p:sp>
        <p:nvSpPr>
          <p:cNvPr id="6" name="Footer Placeholder 5"/>
          <p:cNvSpPr>
            <a:spLocks noGrp="1"/>
          </p:cNvSpPr>
          <p:nvPr>
            <p:ph type="ftr" sz="quarter" idx="11"/>
          </p:nvPr>
        </p:nvSpPr>
        <p:spPr>
          <a:xfrm>
            <a:off x="3124200" y="5296959"/>
            <a:ext cx="2895600" cy="304271"/>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5296959"/>
            <a:ext cx="2133600" cy="304271"/>
          </a:xfrm>
          <a:prstGeom prst="rect">
            <a:avLst/>
          </a:prstGeom>
        </p:spPr>
        <p:txBody>
          <a:bodyPr/>
          <a:lstStyle/>
          <a:p>
            <a:fld id="{F801E890-A9FC-426E-9621-308014FC30DB}" type="slidenum">
              <a:rPr lang="en-US" smtClean="0"/>
              <a:t>‹#›</a:t>
            </a:fld>
            <a:endParaRPr lang="en-US"/>
          </a:p>
        </p:txBody>
      </p:sp>
    </p:spTree>
    <p:extLst>
      <p:ext uri="{BB962C8B-B14F-4D97-AF65-F5344CB8AC3E}">
        <p14:creationId xmlns:p14="http://schemas.microsoft.com/office/powerpoint/2010/main" val="7606448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00500"/>
            <a:ext cx="5486400" cy="472282"/>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510646"/>
            <a:ext cx="5486400" cy="34290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472782"/>
            <a:ext cx="5486400" cy="670719"/>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5296959"/>
            <a:ext cx="2133600" cy="304271"/>
          </a:xfrm>
          <a:prstGeom prst="rect">
            <a:avLst/>
          </a:prstGeom>
        </p:spPr>
        <p:txBody>
          <a:bodyPr/>
          <a:lstStyle/>
          <a:p>
            <a:fld id="{8F201A93-B8A3-4EC4-AE7C-4FE59F849D02}" type="datetimeFigureOut">
              <a:rPr lang="en-US" smtClean="0"/>
              <a:t>8/13/18</a:t>
            </a:fld>
            <a:endParaRPr lang="en-US"/>
          </a:p>
        </p:txBody>
      </p:sp>
      <p:sp>
        <p:nvSpPr>
          <p:cNvPr id="6" name="Footer Placeholder 5"/>
          <p:cNvSpPr>
            <a:spLocks noGrp="1"/>
          </p:cNvSpPr>
          <p:nvPr>
            <p:ph type="ftr" sz="quarter" idx="11"/>
          </p:nvPr>
        </p:nvSpPr>
        <p:spPr>
          <a:xfrm>
            <a:off x="3124200" y="5296959"/>
            <a:ext cx="2895600" cy="304271"/>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5296959"/>
            <a:ext cx="2133600" cy="304271"/>
          </a:xfrm>
          <a:prstGeom prst="rect">
            <a:avLst/>
          </a:prstGeom>
        </p:spPr>
        <p:txBody>
          <a:bodyPr/>
          <a:lstStyle/>
          <a:p>
            <a:fld id="{F801E890-A9FC-426E-9621-308014FC30DB}" type="slidenum">
              <a:rPr lang="en-US" smtClean="0"/>
              <a:t>‹#›</a:t>
            </a:fld>
            <a:endParaRPr lang="en-US"/>
          </a:p>
        </p:txBody>
      </p:sp>
    </p:spTree>
    <p:extLst>
      <p:ext uri="{BB962C8B-B14F-4D97-AF65-F5344CB8AC3E}">
        <p14:creationId xmlns:p14="http://schemas.microsoft.com/office/powerpoint/2010/main" val="31652448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866"/>
            <a:ext cx="8229600" cy="9525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333501"/>
            <a:ext cx="8229600" cy="3771636"/>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5296959"/>
            <a:ext cx="2133600" cy="304271"/>
          </a:xfrm>
          <a:prstGeom prst="rect">
            <a:avLst/>
          </a:prstGeom>
        </p:spPr>
        <p:txBody>
          <a:bodyPr/>
          <a:lstStyle/>
          <a:p>
            <a:fld id="{8F201A93-B8A3-4EC4-AE7C-4FE59F849D02}" type="datetimeFigureOut">
              <a:rPr lang="en-US" smtClean="0"/>
              <a:t>8/13/18</a:t>
            </a:fld>
            <a:endParaRPr lang="en-US"/>
          </a:p>
        </p:txBody>
      </p:sp>
      <p:sp>
        <p:nvSpPr>
          <p:cNvPr id="5" name="Footer Placeholder 4"/>
          <p:cNvSpPr>
            <a:spLocks noGrp="1"/>
          </p:cNvSpPr>
          <p:nvPr>
            <p:ph type="ftr" sz="quarter" idx="11"/>
          </p:nvPr>
        </p:nvSpPr>
        <p:spPr>
          <a:xfrm>
            <a:off x="3124200" y="5296959"/>
            <a:ext cx="2895600" cy="304271"/>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5296959"/>
            <a:ext cx="2133600" cy="304271"/>
          </a:xfrm>
          <a:prstGeom prst="rect">
            <a:avLst/>
          </a:prstGeom>
        </p:spPr>
        <p:txBody>
          <a:bodyPr/>
          <a:lstStyle/>
          <a:p>
            <a:fld id="{F801E890-A9FC-426E-9621-308014FC30DB}" type="slidenum">
              <a:rPr lang="en-US" smtClean="0"/>
              <a:t>‹#›</a:t>
            </a:fld>
            <a:endParaRPr lang="en-US"/>
          </a:p>
        </p:txBody>
      </p:sp>
    </p:spTree>
    <p:extLst>
      <p:ext uri="{BB962C8B-B14F-4D97-AF65-F5344CB8AC3E}">
        <p14:creationId xmlns:p14="http://schemas.microsoft.com/office/powerpoint/2010/main" val="209925050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866"/>
            <a:ext cx="2057400" cy="4876271"/>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28866"/>
            <a:ext cx="6019800" cy="4876271"/>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5296959"/>
            <a:ext cx="2133600" cy="304271"/>
          </a:xfrm>
          <a:prstGeom prst="rect">
            <a:avLst/>
          </a:prstGeom>
        </p:spPr>
        <p:txBody>
          <a:bodyPr/>
          <a:lstStyle/>
          <a:p>
            <a:fld id="{8F201A93-B8A3-4EC4-AE7C-4FE59F849D02}" type="datetimeFigureOut">
              <a:rPr lang="en-US" smtClean="0"/>
              <a:t>8/13/18</a:t>
            </a:fld>
            <a:endParaRPr lang="en-US"/>
          </a:p>
        </p:txBody>
      </p:sp>
      <p:sp>
        <p:nvSpPr>
          <p:cNvPr id="5" name="Footer Placeholder 4"/>
          <p:cNvSpPr>
            <a:spLocks noGrp="1"/>
          </p:cNvSpPr>
          <p:nvPr>
            <p:ph type="ftr" sz="quarter" idx="11"/>
          </p:nvPr>
        </p:nvSpPr>
        <p:spPr>
          <a:xfrm>
            <a:off x="3124200" y="5296959"/>
            <a:ext cx="2895600" cy="304271"/>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5296959"/>
            <a:ext cx="2133600" cy="304271"/>
          </a:xfrm>
          <a:prstGeom prst="rect">
            <a:avLst/>
          </a:prstGeom>
        </p:spPr>
        <p:txBody>
          <a:bodyPr/>
          <a:lstStyle/>
          <a:p>
            <a:fld id="{F801E890-A9FC-426E-9621-308014FC30DB}" type="slidenum">
              <a:rPr lang="en-US" smtClean="0"/>
              <a:t>‹#›</a:t>
            </a:fld>
            <a:endParaRPr lang="en-US"/>
          </a:p>
        </p:txBody>
      </p:sp>
    </p:spTree>
    <p:extLst>
      <p:ext uri="{BB962C8B-B14F-4D97-AF65-F5344CB8AC3E}">
        <p14:creationId xmlns:p14="http://schemas.microsoft.com/office/powerpoint/2010/main" val="5362491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866"/>
            <a:ext cx="8229600" cy="9525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457200" y="1333501"/>
            <a:ext cx="8229600" cy="3771636"/>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5296959"/>
            <a:ext cx="2133600" cy="304271"/>
          </a:xfrm>
          <a:prstGeom prst="rect">
            <a:avLst/>
          </a:prstGeom>
        </p:spPr>
        <p:txBody>
          <a:bodyPr/>
          <a:lstStyle/>
          <a:p>
            <a:fld id="{748D12EB-AD3B-43E3-856A-780EEA1BE8B1}" type="datetimeFigureOut">
              <a:rPr lang="en-US" smtClean="0"/>
              <a:t>8/13/18</a:t>
            </a:fld>
            <a:endParaRPr lang="en-US"/>
          </a:p>
        </p:txBody>
      </p:sp>
      <p:sp>
        <p:nvSpPr>
          <p:cNvPr id="5" name="Footer Placeholder 4"/>
          <p:cNvSpPr>
            <a:spLocks noGrp="1"/>
          </p:cNvSpPr>
          <p:nvPr>
            <p:ph type="ftr" sz="quarter" idx="11"/>
          </p:nvPr>
        </p:nvSpPr>
        <p:spPr>
          <a:xfrm>
            <a:off x="3124200" y="5296959"/>
            <a:ext cx="2895600" cy="304271"/>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5296959"/>
            <a:ext cx="2133600" cy="304271"/>
          </a:xfrm>
          <a:prstGeom prst="rect">
            <a:avLst/>
          </a:prstGeom>
        </p:spPr>
        <p:txBody>
          <a:bodyPr/>
          <a:lstStyle/>
          <a:p>
            <a:fld id="{F41E14F5-95F6-4850-964D-3EE652BBA542}" type="slidenum">
              <a:rPr lang="en-US" smtClean="0"/>
              <a:t>‹#›</a:t>
            </a:fld>
            <a:endParaRPr lang="en-US"/>
          </a:p>
        </p:txBody>
      </p:sp>
    </p:spTree>
    <p:extLst>
      <p:ext uri="{BB962C8B-B14F-4D97-AF65-F5344CB8AC3E}">
        <p14:creationId xmlns:p14="http://schemas.microsoft.com/office/powerpoint/2010/main" val="17994486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672418"/>
            <a:ext cx="7772400" cy="1135062"/>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422261"/>
            <a:ext cx="7772400" cy="1250156"/>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5296959"/>
            <a:ext cx="2133600" cy="304271"/>
          </a:xfrm>
          <a:prstGeom prst="rect">
            <a:avLst/>
          </a:prstGeom>
        </p:spPr>
        <p:txBody>
          <a:bodyPr/>
          <a:lstStyle/>
          <a:p>
            <a:fld id="{748D12EB-AD3B-43E3-856A-780EEA1BE8B1}" type="datetimeFigureOut">
              <a:rPr lang="en-US" smtClean="0"/>
              <a:t>8/13/18</a:t>
            </a:fld>
            <a:endParaRPr lang="en-US"/>
          </a:p>
        </p:txBody>
      </p:sp>
      <p:sp>
        <p:nvSpPr>
          <p:cNvPr id="5" name="Footer Placeholder 4"/>
          <p:cNvSpPr>
            <a:spLocks noGrp="1"/>
          </p:cNvSpPr>
          <p:nvPr>
            <p:ph type="ftr" sz="quarter" idx="11"/>
          </p:nvPr>
        </p:nvSpPr>
        <p:spPr>
          <a:xfrm>
            <a:off x="3124200" y="5296959"/>
            <a:ext cx="2895600" cy="304271"/>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5296959"/>
            <a:ext cx="2133600" cy="304271"/>
          </a:xfrm>
          <a:prstGeom prst="rect">
            <a:avLst/>
          </a:prstGeom>
        </p:spPr>
        <p:txBody>
          <a:bodyPr/>
          <a:lstStyle/>
          <a:p>
            <a:fld id="{F41E14F5-95F6-4850-964D-3EE652BBA542}" type="slidenum">
              <a:rPr lang="en-US" smtClean="0"/>
              <a:t>‹#›</a:t>
            </a:fld>
            <a:endParaRPr lang="en-US"/>
          </a:p>
        </p:txBody>
      </p:sp>
    </p:spTree>
    <p:extLst>
      <p:ext uri="{BB962C8B-B14F-4D97-AF65-F5344CB8AC3E}">
        <p14:creationId xmlns:p14="http://schemas.microsoft.com/office/powerpoint/2010/main" val="202106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866"/>
            <a:ext cx="8229600" cy="9525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333501"/>
            <a:ext cx="4038600" cy="377163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333501"/>
            <a:ext cx="4038600" cy="377163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5296959"/>
            <a:ext cx="2133600" cy="304271"/>
          </a:xfrm>
          <a:prstGeom prst="rect">
            <a:avLst/>
          </a:prstGeom>
        </p:spPr>
        <p:txBody>
          <a:bodyPr/>
          <a:lstStyle/>
          <a:p>
            <a:fld id="{748D12EB-AD3B-43E3-856A-780EEA1BE8B1}" type="datetimeFigureOut">
              <a:rPr lang="en-US" smtClean="0"/>
              <a:t>8/13/18</a:t>
            </a:fld>
            <a:endParaRPr lang="en-US"/>
          </a:p>
        </p:txBody>
      </p:sp>
      <p:sp>
        <p:nvSpPr>
          <p:cNvPr id="6" name="Footer Placeholder 5"/>
          <p:cNvSpPr>
            <a:spLocks noGrp="1"/>
          </p:cNvSpPr>
          <p:nvPr>
            <p:ph type="ftr" sz="quarter" idx="11"/>
          </p:nvPr>
        </p:nvSpPr>
        <p:spPr>
          <a:xfrm>
            <a:off x="3124200" y="5296959"/>
            <a:ext cx="2895600" cy="304271"/>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5296959"/>
            <a:ext cx="2133600" cy="304271"/>
          </a:xfrm>
          <a:prstGeom prst="rect">
            <a:avLst/>
          </a:prstGeom>
        </p:spPr>
        <p:txBody>
          <a:bodyPr/>
          <a:lstStyle/>
          <a:p>
            <a:fld id="{F41E14F5-95F6-4850-964D-3EE652BBA542}" type="slidenum">
              <a:rPr lang="en-US" smtClean="0"/>
              <a:t>‹#›</a:t>
            </a:fld>
            <a:endParaRPr lang="en-US"/>
          </a:p>
        </p:txBody>
      </p:sp>
    </p:spTree>
    <p:extLst>
      <p:ext uri="{BB962C8B-B14F-4D97-AF65-F5344CB8AC3E}">
        <p14:creationId xmlns:p14="http://schemas.microsoft.com/office/powerpoint/2010/main" val="25250361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866"/>
            <a:ext cx="8229600" cy="9525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279261"/>
            <a:ext cx="4040188" cy="533136"/>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812396"/>
            <a:ext cx="4040188" cy="329274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7" y="1279261"/>
            <a:ext cx="4041775" cy="533136"/>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7" y="1812396"/>
            <a:ext cx="4041775" cy="329274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5296959"/>
            <a:ext cx="2133600" cy="304271"/>
          </a:xfrm>
          <a:prstGeom prst="rect">
            <a:avLst/>
          </a:prstGeom>
        </p:spPr>
        <p:txBody>
          <a:bodyPr/>
          <a:lstStyle/>
          <a:p>
            <a:fld id="{748D12EB-AD3B-43E3-856A-780EEA1BE8B1}" type="datetimeFigureOut">
              <a:rPr lang="en-US" smtClean="0"/>
              <a:t>8/13/18</a:t>
            </a:fld>
            <a:endParaRPr lang="en-US"/>
          </a:p>
        </p:txBody>
      </p:sp>
      <p:sp>
        <p:nvSpPr>
          <p:cNvPr id="8" name="Footer Placeholder 7"/>
          <p:cNvSpPr>
            <a:spLocks noGrp="1"/>
          </p:cNvSpPr>
          <p:nvPr>
            <p:ph type="ftr" sz="quarter" idx="11"/>
          </p:nvPr>
        </p:nvSpPr>
        <p:spPr>
          <a:xfrm>
            <a:off x="3124200" y="5296959"/>
            <a:ext cx="2895600" cy="304271"/>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5296959"/>
            <a:ext cx="2133600" cy="304271"/>
          </a:xfrm>
          <a:prstGeom prst="rect">
            <a:avLst/>
          </a:prstGeom>
        </p:spPr>
        <p:txBody>
          <a:bodyPr/>
          <a:lstStyle/>
          <a:p>
            <a:fld id="{F41E14F5-95F6-4850-964D-3EE652BBA542}" type="slidenum">
              <a:rPr lang="en-US" smtClean="0"/>
              <a:t>‹#›</a:t>
            </a:fld>
            <a:endParaRPr lang="en-US"/>
          </a:p>
        </p:txBody>
      </p:sp>
    </p:spTree>
    <p:extLst>
      <p:ext uri="{BB962C8B-B14F-4D97-AF65-F5344CB8AC3E}">
        <p14:creationId xmlns:p14="http://schemas.microsoft.com/office/powerpoint/2010/main" val="3967100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866"/>
            <a:ext cx="8229600" cy="952500"/>
          </a:xfrm>
          <a:prstGeom prst="rect">
            <a:avLst/>
          </a:prstGeom>
        </p:spPr>
        <p:txBody>
          <a:bodyPr/>
          <a:lstStyle/>
          <a:p>
            <a:r>
              <a:rPr lang="en-US"/>
              <a:t>Click to edit Master title style</a:t>
            </a:r>
          </a:p>
        </p:txBody>
      </p:sp>
      <p:sp>
        <p:nvSpPr>
          <p:cNvPr id="3" name="Date Placeholder 2"/>
          <p:cNvSpPr>
            <a:spLocks noGrp="1"/>
          </p:cNvSpPr>
          <p:nvPr>
            <p:ph type="dt" sz="half" idx="10"/>
          </p:nvPr>
        </p:nvSpPr>
        <p:spPr>
          <a:xfrm>
            <a:off x="457200" y="5296959"/>
            <a:ext cx="2133600" cy="304271"/>
          </a:xfrm>
          <a:prstGeom prst="rect">
            <a:avLst/>
          </a:prstGeom>
        </p:spPr>
        <p:txBody>
          <a:bodyPr/>
          <a:lstStyle/>
          <a:p>
            <a:fld id="{748D12EB-AD3B-43E3-856A-780EEA1BE8B1}" type="datetimeFigureOut">
              <a:rPr lang="en-US" smtClean="0"/>
              <a:t>8/13/18</a:t>
            </a:fld>
            <a:endParaRPr lang="en-US"/>
          </a:p>
        </p:txBody>
      </p:sp>
      <p:sp>
        <p:nvSpPr>
          <p:cNvPr id="4" name="Footer Placeholder 3"/>
          <p:cNvSpPr>
            <a:spLocks noGrp="1"/>
          </p:cNvSpPr>
          <p:nvPr>
            <p:ph type="ftr" sz="quarter" idx="11"/>
          </p:nvPr>
        </p:nvSpPr>
        <p:spPr>
          <a:xfrm>
            <a:off x="3124200" y="5296959"/>
            <a:ext cx="2895600" cy="304271"/>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5296959"/>
            <a:ext cx="2133600" cy="304271"/>
          </a:xfrm>
          <a:prstGeom prst="rect">
            <a:avLst/>
          </a:prstGeom>
        </p:spPr>
        <p:txBody>
          <a:bodyPr/>
          <a:lstStyle/>
          <a:p>
            <a:fld id="{F41E14F5-95F6-4850-964D-3EE652BBA542}" type="slidenum">
              <a:rPr lang="en-US" smtClean="0"/>
              <a:t>‹#›</a:t>
            </a:fld>
            <a:endParaRPr lang="en-US"/>
          </a:p>
        </p:txBody>
      </p:sp>
    </p:spTree>
    <p:extLst>
      <p:ext uri="{BB962C8B-B14F-4D97-AF65-F5344CB8AC3E}">
        <p14:creationId xmlns:p14="http://schemas.microsoft.com/office/powerpoint/2010/main" val="21673948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5296959"/>
            <a:ext cx="2133600" cy="304271"/>
          </a:xfrm>
          <a:prstGeom prst="rect">
            <a:avLst/>
          </a:prstGeom>
        </p:spPr>
        <p:txBody>
          <a:bodyPr/>
          <a:lstStyle/>
          <a:p>
            <a:fld id="{748D12EB-AD3B-43E3-856A-780EEA1BE8B1}" type="datetimeFigureOut">
              <a:rPr lang="en-US" smtClean="0"/>
              <a:t>8/13/18</a:t>
            </a:fld>
            <a:endParaRPr lang="en-US"/>
          </a:p>
        </p:txBody>
      </p:sp>
      <p:sp>
        <p:nvSpPr>
          <p:cNvPr id="3" name="Footer Placeholder 2"/>
          <p:cNvSpPr>
            <a:spLocks noGrp="1"/>
          </p:cNvSpPr>
          <p:nvPr>
            <p:ph type="ftr" sz="quarter" idx="11"/>
          </p:nvPr>
        </p:nvSpPr>
        <p:spPr>
          <a:xfrm>
            <a:off x="3124200" y="5296959"/>
            <a:ext cx="2895600" cy="304271"/>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5296959"/>
            <a:ext cx="2133600" cy="304271"/>
          </a:xfrm>
          <a:prstGeom prst="rect">
            <a:avLst/>
          </a:prstGeom>
        </p:spPr>
        <p:txBody>
          <a:bodyPr/>
          <a:lstStyle/>
          <a:p>
            <a:fld id="{F41E14F5-95F6-4850-964D-3EE652BBA542}" type="slidenum">
              <a:rPr lang="en-US" smtClean="0"/>
              <a:t>‹#›</a:t>
            </a:fld>
            <a:endParaRPr lang="en-US"/>
          </a:p>
        </p:txBody>
      </p:sp>
    </p:spTree>
    <p:extLst>
      <p:ext uri="{BB962C8B-B14F-4D97-AF65-F5344CB8AC3E}">
        <p14:creationId xmlns:p14="http://schemas.microsoft.com/office/powerpoint/2010/main" val="3644714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27541"/>
            <a:ext cx="3008313" cy="968376"/>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27543"/>
            <a:ext cx="5111750" cy="4877594"/>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195918"/>
            <a:ext cx="3008313" cy="3909219"/>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5296959"/>
            <a:ext cx="2133600" cy="304271"/>
          </a:xfrm>
          <a:prstGeom prst="rect">
            <a:avLst/>
          </a:prstGeom>
        </p:spPr>
        <p:txBody>
          <a:bodyPr/>
          <a:lstStyle/>
          <a:p>
            <a:fld id="{748D12EB-AD3B-43E3-856A-780EEA1BE8B1}" type="datetimeFigureOut">
              <a:rPr lang="en-US" smtClean="0"/>
              <a:t>8/13/18</a:t>
            </a:fld>
            <a:endParaRPr lang="en-US"/>
          </a:p>
        </p:txBody>
      </p:sp>
      <p:sp>
        <p:nvSpPr>
          <p:cNvPr id="6" name="Footer Placeholder 5"/>
          <p:cNvSpPr>
            <a:spLocks noGrp="1"/>
          </p:cNvSpPr>
          <p:nvPr>
            <p:ph type="ftr" sz="quarter" idx="11"/>
          </p:nvPr>
        </p:nvSpPr>
        <p:spPr>
          <a:xfrm>
            <a:off x="3124200" y="5296959"/>
            <a:ext cx="2895600" cy="304271"/>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5296959"/>
            <a:ext cx="2133600" cy="304271"/>
          </a:xfrm>
          <a:prstGeom prst="rect">
            <a:avLst/>
          </a:prstGeom>
        </p:spPr>
        <p:txBody>
          <a:bodyPr/>
          <a:lstStyle/>
          <a:p>
            <a:fld id="{F41E14F5-95F6-4850-964D-3EE652BBA542}" type="slidenum">
              <a:rPr lang="en-US" smtClean="0"/>
              <a:t>‹#›</a:t>
            </a:fld>
            <a:endParaRPr lang="en-US"/>
          </a:p>
        </p:txBody>
      </p:sp>
    </p:spTree>
    <p:extLst>
      <p:ext uri="{BB962C8B-B14F-4D97-AF65-F5344CB8AC3E}">
        <p14:creationId xmlns:p14="http://schemas.microsoft.com/office/powerpoint/2010/main" val="362085537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image" Target="../media/image5.jpeg"/><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3.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image" Target="../media/image4.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3.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6.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Picture 1" descr="Background.jpg"/>
          <p:cNvPicPr>
            <a:picLocks noChangeAspect="1"/>
          </p:cNvPicPr>
          <p:nvPr userDrawn="1"/>
        </p:nvPicPr>
        <p:blipFill rotWithShape="1">
          <a:blip r:embed="rId3" cstate="hqprint">
            <a:extLst>
              <a:ext uri="{28A0092B-C50C-407E-A947-70E740481C1C}">
                <a14:useLocalDpi xmlns:a14="http://schemas.microsoft.com/office/drawing/2010/main"/>
              </a:ext>
            </a:extLst>
          </a:blip>
          <a:srcRect/>
          <a:stretch/>
        </p:blipFill>
        <p:spPr>
          <a:xfrm>
            <a:off x="0" y="0"/>
            <a:ext cx="9144000" cy="2546865"/>
          </a:xfrm>
          <a:prstGeom prst="rect">
            <a:avLst/>
          </a:prstGeom>
        </p:spPr>
      </p:pic>
      <p:sp>
        <p:nvSpPr>
          <p:cNvPr id="3" name="Rectangle 2"/>
          <p:cNvSpPr/>
          <p:nvPr userDrawn="1"/>
        </p:nvSpPr>
        <p:spPr>
          <a:xfrm>
            <a:off x="7924800" y="0"/>
            <a:ext cx="381000" cy="304800"/>
          </a:xfrm>
          <a:prstGeom prst="rect">
            <a:avLst/>
          </a:prstGeom>
          <a:gradFill flip="none" rotWithShape="1">
            <a:gsLst>
              <a:gs pos="100000">
                <a:schemeClr val="bg1">
                  <a:lumMod val="85000"/>
                </a:schemeClr>
              </a:gs>
              <a:gs pos="27000">
                <a:schemeClr val="bg1">
                  <a:lumMod val="95000"/>
                </a:schemeClr>
              </a:gs>
            </a:gsLst>
            <a:lin ang="54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 name="Picture 3" descr="INNOVISTA LOGO FINAL.jpeg"/>
          <p:cNvPicPr>
            <a:picLocks noChangeAspect="1"/>
          </p:cNvPicPr>
          <p:nvPr userDrawn="1"/>
        </p:nvPicPr>
        <p:blipFill>
          <a:blip r:embed="rId4" cstate="hqprint">
            <a:extLst>
              <a:ext uri="{28A0092B-C50C-407E-A947-70E740481C1C}">
                <a14:useLocalDpi xmlns:a14="http://schemas.microsoft.com/office/drawing/2010/main"/>
              </a:ext>
            </a:extLst>
          </a:blip>
          <a:stretch>
            <a:fillRect/>
          </a:stretch>
        </p:blipFill>
        <p:spPr>
          <a:xfrm>
            <a:off x="495870" y="3619500"/>
            <a:ext cx="2399730" cy="1790700"/>
          </a:xfrm>
          <a:prstGeom prst="rect">
            <a:avLst/>
          </a:prstGeom>
        </p:spPr>
      </p:pic>
    </p:spTree>
    <p:extLst>
      <p:ext uri="{BB962C8B-B14F-4D97-AF65-F5344CB8AC3E}">
        <p14:creationId xmlns:p14="http://schemas.microsoft.com/office/powerpoint/2010/main" val="3222769660"/>
      </p:ext>
    </p:extLst>
  </p:cSld>
  <p:clrMap bg1="lt1" tx1="dk1" bg2="lt2" tx2="dk2" accent1="accent1" accent2="accent2" accent3="accent3" accent4="accent4" accent5="accent5" accent6="accent6" hlink="hlink" folHlink="folHlink"/>
  <p:sldLayoutIdLst>
    <p:sldLayoutId id="2147483649"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5" name="Picture 4" descr="Background.jpg"/>
          <p:cNvPicPr>
            <a:picLocks noChangeAspect="1"/>
          </p:cNvPicPr>
          <p:nvPr userDrawn="1"/>
        </p:nvPicPr>
        <p:blipFill rotWithShape="1">
          <a:blip r:embed="rId2" cstate="hqprint">
            <a:extLst>
              <a:ext uri="{28A0092B-C50C-407E-A947-70E740481C1C}">
                <a14:useLocalDpi xmlns:a14="http://schemas.microsoft.com/office/drawing/2010/main"/>
              </a:ext>
            </a:extLst>
          </a:blip>
          <a:srcRect/>
          <a:stretch/>
        </p:blipFill>
        <p:spPr>
          <a:xfrm>
            <a:off x="0" y="0"/>
            <a:ext cx="9144000" cy="495300"/>
          </a:xfrm>
          <a:prstGeom prst="rect">
            <a:avLst/>
          </a:prstGeom>
        </p:spPr>
      </p:pic>
      <p:sp>
        <p:nvSpPr>
          <p:cNvPr id="6" name="Rectangle 5"/>
          <p:cNvSpPr/>
          <p:nvPr userDrawn="1"/>
        </p:nvSpPr>
        <p:spPr>
          <a:xfrm>
            <a:off x="7924800" y="0"/>
            <a:ext cx="381000" cy="304800"/>
          </a:xfrm>
          <a:prstGeom prst="rect">
            <a:avLst/>
          </a:prstGeom>
          <a:gradFill flip="none" rotWithShape="1">
            <a:gsLst>
              <a:gs pos="100000">
                <a:schemeClr val="bg1">
                  <a:lumMod val="85000"/>
                </a:schemeClr>
              </a:gs>
              <a:gs pos="27000">
                <a:schemeClr val="bg1">
                  <a:lumMod val="95000"/>
                </a:schemeClr>
              </a:gs>
            </a:gsLst>
            <a:lin ang="54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rotWithShape="1">
          <a:blip r:embed="rId3" cstate="hqprint">
            <a:extLst>
              <a:ext uri="{28A0092B-C50C-407E-A947-70E740481C1C}">
                <a14:useLocalDpi xmlns:a14="http://schemas.microsoft.com/office/drawing/2010/main"/>
              </a:ext>
            </a:extLst>
          </a:blip>
          <a:srcRect/>
          <a:stretch/>
        </p:blipFill>
        <p:spPr>
          <a:xfrm>
            <a:off x="7772400" y="5258594"/>
            <a:ext cx="914400" cy="210000"/>
          </a:xfrm>
          <a:prstGeom prst="rect">
            <a:avLst/>
          </a:prstGeom>
        </p:spPr>
      </p:pic>
      <p:sp>
        <p:nvSpPr>
          <p:cNvPr id="10" name="TextBox 9"/>
          <p:cNvSpPr txBox="1"/>
          <p:nvPr userDrawn="1"/>
        </p:nvSpPr>
        <p:spPr>
          <a:xfrm>
            <a:off x="7924800" y="0"/>
            <a:ext cx="381000" cy="523220"/>
          </a:xfrm>
          <a:prstGeom prst="rect">
            <a:avLst/>
          </a:prstGeom>
          <a:noFill/>
        </p:spPr>
        <p:txBody>
          <a:bodyPr wrap="square" rtlCol="0">
            <a:spAutoFit/>
          </a:bodyPr>
          <a:lstStyle/>
          <a:p>
            <a:pPr algn="ctr"/>
            <a:fld id="{A75BAEB5-C054-46D0-84F1-7D87995FB0BA}" type="slidenum">
              <a:rPr lang="en-US" sz="1400" smtClean="0">
                <a:solidFill>
                  <a:schemeClr val="tx1">
                    <a:lumMod val="50000"/>
                    <a:lumOff val="50000"/>
                  </a:schemeClr>
                </a:solidFill>
              </a:rPr>
              <a:t>‹#›</a:t>
            </a:fld>
            <a:endParaRPr lang="en-US" sz="1400" dirty="0">
              <a:solidFill>
                <a:schemeClr val="tx1">
                  <a:lumMod val="50000"/>
                  <a:lumOff val="50000"/>
                </a:schemeClr>
              </a:solidFill>
            </a:endParaRPr>
          </a:p>
        </p:txBody>
      </p:sp>
    </p:spTree>
    <p:extLst>
      <p:ext uri="{BB962C8B-B14F-4D97-AF65-F5344CB8AC3E}">
        <p14:creationId xmlns:p14="http://schemas.microsoft.com/office/powerpoint/2010/main" val="2314965739"/>
      </p:ext>
    </p:extLst>
  </p:cSld>
  <p:clrMap bg1="lt1" tx1="dk1" bg2="lt2" tx2="dk2" accent1="accent1" accent2="accent2" accent3="accent3" accent4="accent4" accent5="accent5" accent6="accent6" hlink="hlink" folHlink="folHlink"/>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5" name="Picture 4" descr="Background.jpg"/>
          <p:cNvPicPr>
            <a:picLocks noChangeAspect="1"/>
          </p:cNvPicPr>
          <p:nvPr userDrawn="1"/>
        </p:nvPicPr>
        <p:blipFill rotWithShape="1">
          <a:blip r:embed="rId13" cstate="hqprint">
            <a:extLst>
              <a:ext uri="{28A0092B-C50C-407E-A947-70E740481C1C}">
                <a14:useLocalDpi xmlns:a14="http://schemas.microsoft.com/office/drawing/2010/main"/>
              </a:ext>
            </a:extLst>
          </a:blip>
          <a:srcRect/>
          <a:stretch/>
        </p:blipFill>
        <p:spPr>
          <a:xfrm>
            <a:off x="0" y="0"/>
            <a:ext cx="9144000" cy="890187"/>
          </a:xfrm>
          <a:prstGeom prst="rect">
            <a:avLst/>
          </a:prstGeom>
        </p:spPr>
      </p:pic>
      <p:sp>
        <p:nvSpPr>
          <p:cNvPr id="6" name="Rectangle 5"/>
          <p:cNvSpPr/>
          <p:nvPr userDrawn="1"/>
        </p:nvSpPr>
        <p:spPr>
          <a:xfrm>
            <a:off x="7924800" y="0"/>
            <a:ext cx="381000" cy="304800"/>
          </a:xfrm>
          <a:prstGeom prst="rect">
            <a:avLst/>
          </a:prstGeom>
          <a:gradFill flip="none" rotWithShape="1">
            <a:gsLst>
              <a:gs pos="100000">
                <a:schemeClr val="bg1">
                  <a:lumMod val="85000"/>
                </a:schemeClr>
              </a:gs>
              <a:gs pos="27000">
                <a:schemeClr val="bg1">
                  <a:lumMod val="95000"/>
                </a:schemeClr>
              </a:gs>
            </a:gsLst>
            <a:lin ang="54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userDrawn="1"/>
        </p:nvSpPr>
        <p:spPr>
          <a:xfrm>
            <a:off x="7924800" y="2481"/>
            <a:ext cx="381000" cy="523220"/>
          </a:xfrm>
          <a:prstGeom prst="rect">
            <a:avLst/>
          </a:prstGeom>
          <a:noFill/>
        </p:spPr>
        <p:txBody>
          <a:bodyPr wrap="square" rtlCol="0">
            <a:spAutoFit/>
          </a:bodyPr>
          <a:lstStyle/>
          <a:p>
            <a:pPr algn="ctr"/>
            <a:fld id="{A75BAEB5-C054-46D0-84F1-7D87995FB0BA}" type="slidenum">
              <a:rPr lang="en-US" sz="1400" smtClean="0">
                <a:solidFill>
                  <a:srgbClr val="7F7F7F"/>
                </a:solidFill>
              </a:rPr>
              <a:t>‹#›</a:t>
            </a:fld>
            <a:endParaRPr lang="en-US" sz="1400" dirty="0">
              <a:solidFill>
                <a:srgbClr val="7F7F7F"/>
              </a:solidFill>
            </a:endParaRPr>
          </a:p>
        </p:txBody>
      </p:sp>
      <p:pic>
        <p:nvPicPr>
          <p:cNvPr id="9" name="Picture 8"/>
          <p:cNvPicPr>
            <a:picLocks noChangeAspect="1"/>
          </p:cNvPicPr>
          <p:nvPr userDrawn="1"/>
        </p:nvPicPr>
        <p:blipFill rotWithShape="1">
          <a:blip r:embed="rId14" cstate="hqprint">
            <a:extLst>
              <a:ext uri="{28A0092B-C50C-407E-A947-70E740481C1C}">
                <a14:useLocalDpi xmlns:a14="http://schemas.microsoft.com/office/drawing/2010/main"/>
              </a:ext>
            </a:extLst>
          </a:blip>
          <a:srcRect/>
          <a:stretch/>
        </p:blipFill>
        <p:spPr>
          <a:xfrm>
            <a:off x="7772400" y="5258594"/>
            <a:ext cx="914400" cy="210000"/>
          </a:xfrm>
          <a:prstGeom prst="rect">
            <a:avLst/>
          </a:prstGeom>
        </p:spPr>
      </p:pic>
    </p:spTree>
    <p:extLst>
      <p:ext uri="{BB962C8B-B14F-4D97-AF65-F5344CB8AC3E}">
        <p14:creationId xmlns:p14="http://schemas.microsoft.com/office/powerpoint/2010/main" val="370365894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descr="Background.jpg"/>
          <p:cNvPicPr>
            <a:picLocks noChangeAspect="1"/>
          </p:cNvPicPr>
          <p:nvPr userDrawn="1"/>
        </p:nvPicPr>
        <p:blipFill rotWithShape="1">
          <a:blip r:embed="rId13" cstate="hqprint">
            <a:extLst>
              <a:ext uri="{28A0092B-C50C-407E-A947-70E740481C1C}">
                <a14:useLocalDpi xmlns:a14="http://schemas.microsoft.com/office/drawing/2010/main"/>
              </a:ext>
            </a:extLst>
          </a:blip>
          <a:srcRect/>
          <a:stretch/>
        </p:blipFill>
        <p:spPr>
          <a:xfrm>
            <a:off x="0" y="0"/>
            <a:ext cx="9144000" cy="445093"/>
          </a:xfrm>
          <a:prstGeom prst="rect">
            <a:avLst/>
          </a:prstGeom>
        </p:spPr>
      </p:pic>
      <p:sp>
        <p:nvSpPr>
          <p:cNvPr id="5" name="Rectangle 4"/>
          <p:cNvSpPr/>
          <p:nvPr userDrawn="1"/>
        </p:nvSpPr>
        <p:spPr>
          <a:xfrm>
            <a:off x="7924800" y="0"/>
            <a:ext cx="381000" cy="304800"/>
          </a:xfrm>
          <a:prstGeom prst="rect">
            <a:avLst/>
          </a:prstGeom>
          <a:gradFill flip="none" rotWithShape="1">
            <a:gsLst>
              <a:gs pos="100000">
                <a:schemeClr val="bg1">
                  <a:lumMod val="85000"/>
                </a:schemeClr>
              </a:gs>
              <a:gs pos="27000">
                <a:schemeClr val="bg1">
                  <a:lumMod val="95000"/>
                </a:schemeClr>
              </a:gs>
            </a:gsLst>
            <a:lin ang="54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14" cstate="print">
            <a:extLst>
              <a:ext uri="{28A0092B-C50C-407E-A947-70E740481C1C}">
                <a14:useLocalDpi xmlns:a14="http://schemas.microsoft.com/office/drawing/2010/main"/>
              </a:ext>
            </a:extLst>
          </a:blip>
          <a:stretch>
            <a:fillRect/>
          </a:stretch>
        </p:blipFill>
        <p:spPr>
          <a:xfrm>
            <a:off x="7600950" y="4889501"/>
            <a:ext cx="1009650" cy="597499"/>
          </a:xfrm>
          <a:prstGeom prst="rect">
            <a:avLst/>
          </a:prstGeom>
        </p:spPr>
      </p:pic>
    </p:spTree>
    <p:extLst>
      <p:ext uri="{BB962C8B-B14F-4D97-AF65-F5344CB8AC3E}">
        <p14:creationId xmlns:p14="http://schemas.microsoft.com/office/powerpoint/2010/main" val="5975784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57200" y="801350"/>
            <a:ext cx="8305800" cy="769441"/>
          </a:xfrm>
          <a:prstGeom prst="rect">
            <a:avLst/>
          </a:prstGeom>
          <a:noFill/>
        </p:spPr>
        <p:txBody>
          <a:bodyPr wrap="square" rtlCol="0">
            <a:spAutoFit/>
          </a:bodyPr>
          <a:lstStyle/>
          <a:p>
            <a:r>
              <a:rPr lang="en-US" sz="2200" i="1" dirty="0">
                <a:solidFill>
                  <a:schemeClr val="bg1">
                    <a:lumMod val="95000"/>
                  </a:schemeClr>
                </a:solidFill>
                <a:latin typeface="Calibri Light" panose="020F0302020204030204" pitchFamily="34" charset="0"/>
              </a:rPr>
              <a:t>In the Matter of Updating the Intercarrier Compensation Regime to Eliminate Access Arbitrage</a:t>
            </a:r>
            <a:r>
              <a:rPr lang="en-US" sz="2200" dirty="0">
                <a:solidFill>
                  <a:schemeClr val="bg1">
                    <a:lumMod val="95000"/>
                  </a:schemeClr>
                </a:solidFill>
                <a:latin typeface="Calibri Light" panose="020F0302020204030204" pitchFamily="34" charset="0"/>
              </a:rPr>
              <a:t>, WC Docket No. 18-155</a:t>
            </a:r>
          </a:p>
        </p:txBody>
      </p:sp>
      <p:sp>
        <p:nvSpPr>
          <p:cNvPr id="9" name="TextBox 8"/>
          <p:cNvSpPr txBox="1"/>
          <p:nvPr/>
        </p:nvSpPr>
        <p:spPr>
          <a:xfrm>
            <a:off x="4648200" y="4229100"/>
            <a:ext cx="4495800" cy="954107"/>
          </a:xfrm>
          <a:prstGeom prst="rect">
            <a:avLst/>
          </a:prstGeom>
          <a:noFill/>
        </p:spPr>
        <p:txBody>
          <a:bodyPr wrap="square" rtlCol="0">
            <a:spAutoFit/>
          </a:bodyPr>
          <a:lstStyle/>
          <a:p>
            <a:r>
              <a:rPr lang="en-US" sz="1400" b="1" dirty="0">
                <a:solidFill>
                  <a:schemeClr val="bg2">
                    <a:lumMod val="25000"/>
                  </a:schemeClr>
                </a:solidFill>
                <a:latin typeface="Calibri Light" panose="020F0302020204030204" pitchFamily="34" charset="0"/>
              </a:rPr>
              <a:t>BTC, Inc. d/b/a Western Iowa Networks, Goldfield Access Network, Great Lakes Communication Corp., Northern Valley Communications, LLC, and Louisa Communications (collectively “CLECs”)</a:t>
            </a:r>
          </a:p>
        </p:txBody>
      </p:sp>
    </p:spTree>
    <p:extLst>
      <p:ext uri="{BB962C8B-B14F-4D97-AF65-F5344CB8AC3E}">
        <p14:creationId xmlns:p14="http://schemas.microsoft.com/office/powerpoint/2010/main" val="39688476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9A6820B-A6A9-E64A-8812-039A4B0C8F00}"/>
              </a:ext>
            </a:extLst>
          </p:cNvPr>
          <p:cNvSpPr>
            <a:spLocks noGrp="1"/>
          </p:cNvSpPr>
          <p:nvPr>
            <p:ph type="title"/>
          </p:nvPr>
        </p:nvSpPr>
        <p:spPr/>
        <p:txBody>
          <a:bodyPr/>
          <a:lstStyle/>
          <a:p>
            <a:pPr algn="l"/>
            <a:r>
              <a:rPr lang="en-US" sz="2800" dirty="0">
                <a:solidFill>
                  <a:schemeClr val="bg1"/>
                </a:solidFill>
              </a:rPr>
              <a:t>     All Consumers Benefit from Access Stimulation </a:t>
            </a:r>
          </a:p>
        </p:txBody>
      </p:sp>
      <p:sp>
        <p:nvSpPr>
          <p:cNvPr id="9" name="Text Placeholder 8">
            <a:extLst>
              <a:ext uri="{FF2B5EF4-FFF2-40B4-BE49-F238E27FC236}">
                <a16:creationId xmlns:a16="http://schemas.microsoft.com/office/drawing/2014/main" id="{239127D3-C137-2E46-8D66-2299BB2870E6}"/>
              </a:ext>
            </a:extLst>
          </p:cNvPr>
          <p:cNvSpPr>
            <a:spLocks noGrp="1"/>
          </p:cNvSpPr>
          <p:nvPr>
            <p:ph type="body" idx="1"/>
          </p:nvPr>
        </p:nvSpPr>
        <p:spPr>
          <a:xfrm>
            <a:off x="457200" y="838332"/>
            <a:ext cx="4040188" cy="533136"/>
          </a:xfrm>
        </p:spPr>
        <p:txBody>
          <a:bodyPr/>
          <a:lstStyle/>
          <a:p>
            <a:r>
              <a:rPr lang="en-US" sz="2000" dirty="0"/>
              <a:t>Consumers Nationwide Benefit:</a:t>
            </a:r>
          </a:p>
        </p:txBody>
      </p:sp>
      <p:sp>
        <p:nvSpPr>
          <p:cNvPr id="10" name="Content Placeholder 9">
            <a:extLst>
              <a:ext uri="{FF2B5EF4-FFF2-40B4-BE49-F238E27FC236}">
                <a16:creationId xmlns:a16="http://schemas.microsoft.com/office/drawing/2014/main" id="{4A54EF25-9CF4-384A-95B2-FD47576B560B}"/>
              </a:ext>
            </a:extLst>
          </p:cNvPr>
          <p:cNvSpPr>
            <a:spLocks noGrp="1"/>
          </p:cNvSpPr>
          <p:nvPr>
            <p:ph sz="half" idx="2"/>
          </p:nvPr>
        </p:nvSpPr>
        <p:spPr>
          <a:xfrm>
            <a:off x="457200" y="1386377"/>
            <a:ext cx="4040188" cy="3429000"/>
          </a:xfrm>
        </p:spPr>
        <p:txBody>
          <a:bodyPr/>
          <a:lstStyle/>
          <a:p>
            <a:r>
              <a:rPr lang="en-US" sz="1400" dirty="0"/>
              <a:t>On a monthly basis, more than </a:t>
            </a:r>
            <a:r>
              <a:rPr lang="en-US" sz="1400" b="1" i="1" u="sng" dirty="0"/>
              <a:t>5 million</a:t>
            </a:r>
            <a:r>
              <a:rPr lang="en-US" sz="1400" dirty="0"/>
              <a:t> consumers across the country use the conference calling &amp; audio broadcasting services hosted by just these CLECs.  The number is probably larger if all others are taken into consideration.</a:t>
            </a:r>
          </a:p>
          <a:p>
            <a:r>
              <a:rPr lang="en-US" sz="1400" dirty="0"/>
              <a:t>These consumers include:</a:t>
            </a:r>
          </a:p>
          <a:p>
            <a:endParaRPr lang="en-US" sz="400" dirty="0"/>
          </a:p>
          <a:p>
            <a:pPr lvl="1"/>
            <a:r>
              <a:rPr lang="en-US" sz="1200" b="1" dirty="0"/>
              <a:t>Nonprofit Organizations</a:t>
            </a:r>
            <a:endParaRPr lang="en-US" sz="1200" dirty="0"/>
          </a:p>
          <a:p>
            <a:pPr lvl="1"/>
            <a:r>
              <a:rPr lang="en-US" sz="1200" b="1" dirty="0"/>
              <a:t>Small Businesses</a:t>
            </a:r>
          </a:p>
          <a:p>
            <a:pPr lvl="1"/>
            <a:r>
              <a:rPr lang="en-US" sz="1200" b="1" dirty="0"/>
              <a:t>Religious Institutions</a:t>
            </a:r>
          </a:p>
          <a:p>
            <a:pPr lvl="1"/>
            <a:r>
              <a:rPr lang="en-US" sz="1200" b="1" dirty="0"/>
              <a:t>Political Campaigns</a:t>
            </a:r>
          </a:p>
          <a:p>
            <a:pPr lvl="1"/>
            <a:r>
              <a:rPr lang="en-US" sz="1200" b="1" dirty="0"/>
              <a:t>Government Agencies</a:t>
            </a:r>
          </a:p>
          <a:p>
            <a:pPr lvl="1"/>
            <a:r>
              <a:rPr lang="en-US" sz="1200" b="1" dirty="0"/>
              <a:t>Immigrants</a:t>
            </a:r>
          </a:p>
        </p:txBody>
      </p:sp>
      <p:sp>
        <p:nvSpPr>
          <p:cNvPr id="11" name="Text Placeholder 10">
            <a:extLst>
              <a:ext uri="{FF2B5EF4-FFF2-40B4-BE49-F238E27FC236}">
                <a16:creationId xmlns:a16="http://schemas.microsoft.com/office/drawing/2014/main" id="{6A44D86B-00A3-C142-BDCB-29CC1BCE86F3}"/>
              </a:ext>
            </a:extLst>
          </p:cNvPr>
          <p:cNvSpPr>
            <a:spLocks noGrp="1"/>
          </p:cNvSpPr>
          <p:nvPr>
            <p:ph type="body" sz="quarter" idx="3"/>
          </p:nvPr>
        </p:nvSpPr>
        <p:spPr>
          <a:xfrm>
            <a:off x="4645027" y="839989"/>
            <a:ext cx="4041775" cy="533136"/>
          </a:xfrm>
        </p:spPr>
        <p:txBody>
          <a:bodyPr/>
          <a:lstStyle/>
          <a:p>
            <a:r>
              <a:rPr lang="en-US" sz="2000" dirty="0"/>
              <a:t>Rural Consumers Benefit:</a:t>
            </a:r>
          </a:p>
        </p:txBody>
      </p:sp>
      <p:sp>
        <p:nvSpPr>
          <p:cNvPr id="12" name="Content Placeholder 11">
            <a:extLst>
              <a:ext uri="{FF2B5EF4-FFF2-40B4-BE49-F238E27FC236}">
                <a16:creationId xmlns:a16="http://schemas.microsoft.com/office/drawing/2014/main" id="{48A02D6A-FFB1-6444-BFC1-B4A44090FE79}"/>
              </a:ext>
            </a:extLst>
          </p:cNvPr>
          <p:cNvSpPr>
            <a:spLocks noGrp="1"/>
          </p:cNvSpPr>
          <p:nvPr>
            <p:ph sz="quarter" idx="4"/>
          </p:nvPr>
        </p:nvSpPr>
        <p:spPr>
          <a:xfrm>
            <a:off x="4645027" y="1386377"/>
            <a:ext cx="4041775" cy="3505200"/>
          </a:xfrm>
        </p:spPr>
        <p:txBody>
          <a:bodyPr/>
          <a:lstStyle/>
          <a:p>
            <a:r>
              <a:rPr lang="en-US" sz="1400" dirty="0"/>
              <a:t>By servicing high volume service provider customers, rural CLECs are able to provide their local residential &amp; business customers with enhanced services:</a:t>
            </a:r>
          </a:p>
          <a:p>
            <a:endParaRPr lang="en-US" sz="400" dirty="0"/>
          </a:p>
          <a:p>
            <a:pPr lvl="1"/>
            <a:r>
              <a:rPr lang="en-US" sz="1200" b="1" dirty="0"/>
              <a:t>Northern Valley </a:t>
            </a:r>
            <a:r>
              <a:rPr lang="en-US" sz="1200" dirty="0"/>
              <a:t>is investing in fiber and other broadband capacity to ensure rural South Dakotans are not left behind in the digital divide.  It is a rural broadband experiment winner and has received multiple service awards from its CLEC communities.</a:t>
            </a:r>
          </a:p>
          <a:p>
            <a:pPr lvl="1"/>
            <a:r>
              <a:rPr lang="en-US" sz="1200" b="1" dirty="0"/>
              <a:t>Western Iowa Networks</a:t>
            </a:r>
            <a:r>
              <a:rPr lang="en-US" sz="1200" dirty="0"/>
              <a:t> is offering high speed Internet and local phone service to an expanded footprint of customers and is connecting with neighboring companies to help them offer similar broadband services to their customers.</a:t>
            </a:r>
          </a:p>
          <a:p>
            <a:pPr lvl="1"/>
            <a:r>
              <a:rPr lang="en-US" sz="1200" b="1" dirty="0"/>
              <a:t>Great Lakes </a:t>
            </a:r>
            <a:r>
              <a:rPr lang="en-US" sz="1200" dirty="0"/>
              <a:t>is providing broadband access to 2,000 Iowa residences &amp; businesses in three counties that would otherwise still be waiting for access.  It has been labeled a key source of innovation in Northwest Iowa.</a:t>
            </a:r>
            <a:endParaRPr lang="en-US" sz="1200" b="1" dirty="0"/>
          </a:p>
        </p:txBody>
      </p:sp>
    </p:spTree>
    <p:extLst>
      <p:ext uri="{BB962C8B-B14F-4D97-AF65-F5344CB8AC3E}">
        <p14:creationId xmlns:p14="http://schemas.microsoft.com/office/powerpoint/2010/main" val="11788880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213B90-F6BD-3F49-B4FA-FEB0CD813BA0}"/>
              </a:ext>
            </a:extLst>
          </p:cNvPr>
          <p:cNvSpPr>
            <a:spLocks noGrp="1"/>
          </p:cNvSpPr>
          <p:nvPr>
            <p:ph type="title"/>
          </p:nvPr>
        </p:nvSpPr>
        <p:spPr/>
        <p:txBody>
          <a:bodyPr/>
          <a:lstStyle/>
          <a:p>
            <a:pPr algn="l"/>
            <a:r>
              <a:rPr lang="en-US" sz="2800" dirty="0">
                <a:solidFill>
                  <a:schemeClr val="bg1"/>
                </a:solidFill>
              </a:rPr>
              <a:t>     Consumers Would Be Harmed by Further Reform</a:t>
            </a:r>
          </a:p>
        </p:txBody>
      </p:sp>
      <p:sp>
        <p:nvSpPr>
          <p:cNvPr id="8" name="Content Placeholder 7">
            <a:extLst>
              <a:ext uri="{FF2B5EF4-FFF2-40B4-BE49-F238E27FC236}">
                <a16:creationId xmlns:a16="http://schemas.microsoft.com/office/drawing/2014/main" id="{5F87823F-61D1-B247-9FAB-3A41DD5D2D7E}"/>
              </a:ext>
            </a:extLst>
          </p:cNvPr>
          <p:cNvSpPr>
            <a:spLocks noGrp="1"/>
          </p:cNvSpPr>
          <p:nvPr>
            <p:ph idx="1"/>
          </p:nvPr>
        </p:nvSpPr>
        <p:spPr>
          <a:xfrm>
            <a:off x="381000" y="1104900"/>
            <a:ext cx="8229600" cy="3771636"/>
          </a:xfrm>
        </p:spPr>
        <p:txBody>
          <a:bodyPr/>
          <a:lstStyle/>
          <a:p>
            <a:r>
              <a:rPr lang="en-US" sz="1800" dirty="0"/>
              <a:t>By eliminating free conference calling &amp; audio broadcasting services, consumers would be forced to pay for a conferencing service on top of paying for long-distance service.  Thus, under the FCC’s proposed rules:</a:t>
            </a:r>
          </a:p>
          <a:p>
            <a:endParaRPr lang="en-US" sz="1000" dirty="0"/>
          </a:p>
          <a:p>
            <a:pPr lvl="1"/>
            <a:r>
              <a:rPr lang="en-US" sz="1400" dirty="0"/>
              <a:t>A church that simulcasts its 60-minute church service to the elderly and infirm would incur a cost per-user to hear the service.  If 500 people listen in, the church could incur additional charges of </a:t>
            </a:r>
            <a:r>
              <a:rPr lang="en-US" sz="1400" b="1" i="1" u="sng" dirty="0"/>
              <a:t>$1,170 each Sunday</a:t>
            </a:r>
            <a:r>
              <a:rPr lang="en-US" sz="1400" dirty="0"/>
              <a:t>.*</a:t>
            </a:r>
          </a:p>
          <a:p>
            <a:pPr lvl="1"/>
            <a:endParaRPr lang="en-US" sz="1400" dirty="0"/>
          </a:p>
          <a:p>
            <a:pPr lvl="1"/>
            <a:r>
              <a:rPr lang="en-US" sz="1400" dirty="0"/>
              <a:t>A political campaign gathering together 10,000 supporters across the country for a 45-minute discussion on “get out the vote efforts” could have to pay </a:t>
            </a:r>
            <a:r>
              <a:rPr lang="en-US" sz="1400" b="1" i="1" u="sng" dirty="0"/>
              <a:t>$17,550</a:t>
            </a:r>
            <a:r>
              <a:rPr lang="en-US" sz="1400" dirty="0"/>
              <a:t> to host </a:t>
            </a:r>
            <a:r>
              <a:rPr lang="en-US" sz="1400" b="1" i="1" u="sng" dirty="0"/>
              <a:t>a single conference call</a:t>
            </a:r>
            <a:r>
              <a:rPr lang="en-US" sz="1400" dirty="0"/>
              <a:t>, even while each campaign volunteer still has to pay his or her long-distance bill.*</a:t>
            </a:r>
          </a:p>
          <a:p>
            <a:pPr lvl="1"/>
            <a:endParaRPr lang="en-US" sz="1400" dirty="0"/>
          </a:p>
          <a:p>
            <a:pPr lvl="1"/>
            <a:r>
              <a:rPr lang="en-US" sz="1400" dirty="0"/>
              <a:t>At a volume of 2 billion minutes per year (the FCC’s 2011 estimate), </a:t>
            </a:r>
            <a:r>
              <a:rPr lang="en-US" sz="1400" b="1" i="1" u="sng" dirty="0"/>
              <a:t>consumers save an estimated $78 million per year</a:t>
            </a:r>
            <a:r>
              <a:rPr lang="en-US" sz="1400" dirty="0"/>
              <a:t> by being able to use their long-distance phone plans to access the services hosted by rural CLECs.</a:t>
            </a:r>
          </a:p>
          <a:p>
            <a:pPr lvl="1"/>
            <a:endParaRPr lang="en-US" sz="1100" dirty="0"/>
          </a:p>
          <a:p>
            <a:pPr marL="0" indent="0">
              <a:buNone/>
            </a:pPr>
            <a:r>
              <a:rPr lang="en-US" sz="1200" dirty="0"/>
              <a:t>* These calculations assume a rate of $0.039 per minute, which is the rate AT&amp;T currently charges when the consumer uses his or her long-distance plan to participate in AT&amp;T’s conferencing service.</a:t>
            </a:r>
          </a:p>
        </p:txBody>
      </p:sp>
    </p:spTree>
    <p:extLst>
      <p:ext uri="{BB962C8B-B14F-4D97-AF65-F5344CB8AC3E}">
        <p14:creationId xmlns:p14="http://schemas.microsoft.com/office/powerpoint/2010/main" val="5683567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366AEF1-C862-C644-B0FD-A112EAEBB3F8}"/>
              </a:ext>
            </a:extLst>
          </p:cNvPr>
          <p:cNvSpPr>
            <a:spLocks noGrp="1"/>
          </p:cNvSpPr>
          <p:nvPr>
            <p:ph type="title"/>
          </p:nvPr>
        </p:nvSpPr>
        <p:spPr/>
        <p:txBody>
          <a:bodyPr/>
          <a:lstStyle/>
          <a:p>
            <a:pPr algn="l"/>
            <a:r>
              <a:rPr lang="en-US" sz="2800" dirty="0">
                <a:solidFill>
                  <a:schemeClr val="bg1"/>
                </a:solidFill>
              </a:rPr>
              <a:t>     FCC &amp; IXC Assumption</a:t>
            </a:r>
          </a:p>
        </p:txBody>
      </p:sp>
      <p:sp>
        <p:nvSpPr>
          <p:cNvPr id="5" name="Text Placeholder 4">
            <a:extLst>
              <a:ext uri="{FF2B5EF4-FFF2-40B4-BE49-F238E27FC236}">
                <a16:creationId xmlns:a16="http://schemas.microsoft.com/office/drawing/2014/main" id="{0C788310-BA64-0E44-A80F-C0E812177271}"/>
              </a:ext>
            </a:extLst>
          </p:cNvPr>
          <p:cNvSpPr>
            <a:spLocks noGrp="1"/>
          </p:cNvSpPr>
          <p:nvPr>
            <p:ph type="body" idx="1"/>
          </p:nvPr>
        </p:nvSpPr>
        <p:spPr>
          <a:xfrm>
            <a:off x="457200" y="1104900"/>
            <a:ext cx="4040188" cy="533136"/>
          </a:xfrm>
        </p:spPr>
        <p:txBody>
          <a:bodyPr/>
          <a:lstStyle/>
          <a:p>
            <a:r>
              <a:rPr lang="en-US" sz="2000" dirty="0"/>
              <a:t>FCC &amp; IXC Claim:</a:t>
            </a:r>
          </a:p>
        </p:txBody>
      </p:sp>
      <p:sp>
        <p:nvSpPr>
          <p:cNvPr id="6" name="Content Placeholder 5">
            <a:extLst>
              <a:ext uri="{FF2B5EF4-FFF2-40B4-BE49-F238E27FC236}">
                <a16:creationId xmlns:a16="http://schemas.microsoft.com/office/drawing/2014/main" id="{3ECB0BB9-B7C0-804C-8AD0-8FA03829DE4F}"/>
              </a:ext>
            </a:extLst>
          </p:cNvPr>
          <p:cNvSpPr>
            <a:spLocks noGrp="1"/>
          </p:cNvSpPr>
          <p:nvPr>
            <p:ph sz="half" idx="2"/>
          </p:nvPr>
        </p:nvSpPr>
        <p:spPr>
          <a:xfrm>
            <a:off x="457200" y="1714500"/>
            <a:ext cx="4040188" cy="3292740"/>
          </a:xfrm>
          <a:ln w="28575">
            <a:solidFill>
              <a:srgbClr val="FF0000"/>
            </a:solidFill>
          </a:ln>
        </p:spPr>
        <p:txBody>
          <a:bodyPr/>
          <a:lstStyle/>
          <a:p>
            <a:endParaRPr lang="en-US" sz="600" dirty="0"/>
          </a:p>
          <a:p>
            <a:r>
              <a:rPr lang="en-US" sz="1600" dirty="0"/>
              <a:t>The Commission justifies the proposed reforms by claiming that, when IXC customers use free conference calling services, IXCs are “harmed by excessive transport mileage and high usage-based rates associated with access-stimulating LECs.”</a:t>
            </a:r>
          </a:p>
        </p:txBody>
      </p:sp>
      <p:sp>
        <p:nvSpPr>
          <p:cNvPr id="7" name="Text Placeholder 6">
            <a:extLst>
              <a:ext uri="{FF2B5EF4-FFF2-40B4-BE49-F238E27FC236}">
                <a16:creationId xmlns:a16="http://schemas.microsoft.com/office/drawing/2014/main" id="{E7929367-E612-304D-9C01-CA3166BE9F0A}"/>
              </a:ext>
            </a:extLst>
          </p:cNvPr>
          <p:cNvSpPr>
            <a:spLocks noGrp="1"/>
          </p:cNvSpPr>
          <p:nvPr>
            <p:ph type="body" sz="quarter" idx="3"/>
          </p:nvPr>
        </p:nvSpPr>
        <p:spPr>
          <a:xfrm>
            <a:off x="4645025" y="1104900"/>
            <a:ext cx="4041775" cy="533136"/>
          </a:xfrm>
        </p:spPr>
        <p:txBody>
          <a:bodyPr/>
          <a:lstStyle/>
          <a:p>
            <a:r>
              <a:rPr lang="en-US" sz="2000" dirty="0"/>
              <a:t>CLECs’ Response:</a:t>
            </a:r>
          </a:p>
        </p:txBody>
      </p:sp>
      <p:sp>
        <p:nvSpPr>
          <p:cNvPr id="8" name="Content Placeholder 7">
            <a:extLst>
              <a:ext uri="{FF2B5EF4-FFF2-40B4-BE49-F238E27FC236}">
                <a16:creationId xmlns:a16="http://schemas.microsoft.com/office/drawing/2014/main" id="{3D3B30D7-D994-AC49-A89D-AAC0CF937BB0}"/>
              </a:ext>
            </a:extLst>
          </p:cNvPr>
          <p:cNvSpPr>
            <a:spLocks noGrp="1"/>
          </p:cNvSpPr>
          <p:nvPr>
            <p:ph sz="quarter" idx="4"/>
          </p:nvPr>
        </p:nvSpPr>
        <p:spPr>
          <a:xfrm>
            <a:off x="4645025" y="1714500"/>
            <a:ext cx="4041775" cy="3292740"/>
          </a:xfrm>
          <a:ln w="28575">
            <a:solidFill>
              <a:srgbClr val="00B050"/>
            </a:solidFill>
          </a:ln>
        </p:spPr>
        <p:txBody>
          <a:bodyPr/>
          <a:lstStyle/>
          <a:p>
            <a:endParaRPr lang="en-US" sz="600" dirty="0"/>
          </a:p>
          <a:p>
            <a:r>
              <a:rPr lang="en-US" sz="1600" dirty="0"/>
              <a:t>The FCC &amp; IXCs present </a:t>
            </a:r>
            <a:r>
              <a:rPr lang="en-US" sz="1600" b="1" dirty="0"/>
              <a:t>no evidence</a:t>
            </a:r>
            <a:r>
              <a:rPr lang="en-US" sz="1600" dirty="0"/>
              <a:t> to support their allegations of harm, and based upon the evidence they cited in 2011, their </a:t>
            </a:r>
            <a:r>
              <a:rPr lang="en-US" sz="1600" b="1" dirty="0"/>
              <a:t>concerns are over-exaggerated</a:t>
            </a:r>
            <a:r>
              <a:rPr lang="en-US" sz="1600" dirty="0"/>
              <a:t> by as much as 3200%.</a:t>
            </a:r>
          </a:p>
          <a:p>
            <a:endParaRPr lang="en-US" sz="600" dirty="0"/>
          </a:p>
          <a:p>
            <a:r>
              <a:rPr lang="en-US" sz="1600" dirty="0"/>
              <a:t>Indeed, rather than being harmed by access stimulation, the available evidence shows that </a:t>
            </a:r>
            <a:r>
              <a:rPr lang="en-US" sz="1600" b="1" dirty="0"/>
              <a:t>IXCs make a great deal of money off of the practice</a:t>
            </a:r>
            <a:r>
              <a:rPr lang="en-US" sz="1600" dirty="0"/>
              <a:t>.</a:t>
            </a:r>
          </a:p>
        </p:txBody>
      </p:sp>
    </p:spTree>
    <p:extLst>
      <p:ext uri="{BB962C8B-B14F-4D97-AF65-F5344CB8AC3E}">
        <p14:creationId xmlns:p14="http://schemas.microsoft.com/office/powerpoint/2010/main" val="4918367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52FC30-94F8-7A43-91FD-CBBCC4B023EA}"/>
              </a:ext>
            </a:extLst>
          </p:cNvPr>
          <p:cNvSpPr>
            <a:spLocks noGrp="1"/>
          </p:cNvSpPr>
          <p:nvPr>
            <p:ph type="title"/>
          </p:nvPr>
        </p:nvSpPr>
        <p:spPr/>
        <p:txBody>
          <a:bodyPr/>
          <a:lstStyle/>
          <a:p>
            <a:pPr algn="l"/>
            <a:r>
              <a:rPr lang="en-US" sz="2800" dirty="0">
                <a:solidFill>
                  <a:schemeClr val="bg1"/>
                </a:solidFill>
              </a:rPr>
              <a:t>     The FCC Over-Exaggerates the Rates IXCs Pay</a:t>
            </a:r>
          </a:p>
        </p:txBody>
      </p:sp>
      <p:sp>
        <p:nvSpPr>
          <p:cNvPr id="3" name="Text Placeholder 2">
            <a:extLst>
              <a:ext uri="{FF2B5EF4-FFF2-40B4-BE49-F238E27FC236}">
                <a16:creationId xmlns:a16="http://schemas.microsoft.com/office/drawing/2014/main" id="{8D039CE3-71CF-CA47-8A09-89903CC1715A}"/>
              </a:ext>
            </a:extLst>
          </p:cNvPr>
          <p:cNvSpPr>
            <a:spLocks noGrp="1"/>
          </p:cNvSpPr>
          <p:nvPr>
            <p:ph type="body" idx="1"/>
          </p:nvPr>
        </p:nvSpPr>
        <p:spPr>
          <a:xfrm>
            <a:off x="457200" y="1104900"/>
            <a:ext cx="4040188" cy="533136"/>
          </a:xfrm>
        </p:spPr>
        <p:txBody>
          <a:bodyPr/>
          <a:lstStyle/>
          <a:p>
            <a:r>
              <a:rPr lang="en-US" sz="2000" dirty="0"/>
              <a:t>FCC Comments:</a:t>
            </a:r>
          </a:p>
        </p:txBody>
      </p:sp>
      <p:sp>
        <p:nvSpPr>
          <p:cNvPr id="4" name="Content Placeholder 3">
            <a:extLst>
              <a:ext uri="{FF2B5EF4-FFF2-40B4-BE49-F238E27FC236}">
                <a16:creationId xmlns:a16="http://schemas.microsoft.com/office/drawing/2014/main" id="{B3D5D491-7AB2-2E47-AA8F-542F0E5959C6}"/>
              </a:ext>
            </a:extLst>
          </p:cNvPr>
          <p:cNvSpPr>
            <a:spLocks noGrp="1"/>
          </p:cNvSpPr>
          <p:nvPr>
            <p:ph sz="half" idx="2"/>
          </p:nvPr>
        </p:nvSpPr>
        <p:spPr>
          <a:xfrm>
            <a:off x="457200" y="1714499"/>
            <a:ext cx="4040188" cy="3428999"/>
          </a:xfrm>
          <a:ln w="28575">
            <a:solidFill>
              <a:srgbClr val="FF0000"/>
            </a:solidFill>
          </a:ln>
        </p:spPr>
        <p:txBody>
          <a:bodyPr/>
          <a:lstStyle/>
          <a:p>
            <a:endParaRPr lang="en-US" sz="600" dirty="0"/>
          </a:p>
          <a:p>
            <a:r>
              <a:rPr lang="en-US" sz="1600" dirty="0"/>
              <a:t>While no post-2011 evidence is provided, the FCC cites to evidence obtained during the </a:t>
            </a:r>
            <a:r>
              <a:rPr lang="en-US" sz="1600" i="1" dirty="0"/>
              <a:t>Connect America Fund Order</a:t>
            </a:r>
            <a:r>
              <a:rPr lang="en-US" sz="1600" dirty="0"/>
              <a:t> proceedings.  This includes:</a:t>
            </a:r>
          </a:p>
          <a:p>
            <a:pPr lvl="1"/>
            <a:r>
              <a:rPr lang="en-US" sz="1200" dirty="0"/>
              <a:t>A TEOCO estimate that “the total cost of access stimulation to IXCs has been more than $2.3 billion over the past five years”; and</a:t>
            </a:r>
          </a:p>
          <a:p>
            <a:pPr lvl="1"/>
            <a:r>
              <a:rPr lang="en-US" sz="1200" dirty="0"/>
              <a:t>A Verizon statement suggesting that it alone is billed for two billion minutes of access stimulation traffic per year and that access stimulation costs IXCs between $330 &amp; $440 million per year.</a:t>
            </a:r>
          </a:p>
        </p:txBody>
      </p:sp>
      <p:sp>
        <p:nvSpPr>
          <p:cNvPr id="5" name="Text Placeholder 4">
            <a:extLst>
              <a:ext uri="{FF2B5EF4-FFF2-40B4-BE49-F238E27FC236}">
                <a16:creationId xmlns:a16="http://schemas.microsoft.com/office/drawing/2014/main" id="{B24DFB4A-8E63-5F4E-93E2-56DB22470DA6}"/>
              </a:ext>
            </a:extLst>
          </p:cNvPr>
          <p:cNvSpPr>
            <a:spLocks noGrp="1"/>
          </p:cNvSpPr>
          <p:nvPr>
            <p:ph type="body" sz="quarter" idx="3"/>
          </p:nvPr>
        </p:nvSpPr>
        <p:spPr>
          <a:xfrm>
            <a:off x="4645027" y="1104900"/>
            <a:ext cx="4041775" cy="533136"/>
          </a:xfrm>
        </p:spPr>
        <p:txBody>
          <a:bodyPr/>
          <a:lstStyle/>
          <a:p>
            <a:r>
              <a:rPr lang="en-US" sz="2000" dirty="0"/>
              <a:t>CLECs’ Response:</a:t>
            </a:r>
          </a:p>
        </p:txBody>
      </p:sp>
      <p:sp>
        <p:nvSpPr>
          <p:cNvPr id="6" name="Content Placeholder 5">
            <a:extLst>
              <a:ext uri="{FF2B5EF4-FFF2-40B4-BE49-F238E27FC236}">
                <a16:creationId xmlns:a16="http://schemas.microsoft.com/office/drawing/2014/main" id="{957D7B31-A35C-BF4A-82FF-30FA1FD93CB6}"/>
              </a:ext>
            </a:extLst>
          </p:cNvPr>
          <p:cNvSpPr>
            <a:spLocks noGrp="1"/>
          </p:cNvSpPr>
          <p:nvPr>
            <p:ph sz="quarter" idx="4"/>
          </p:nvPr>
        </p:nvSpPr>
        <p:spPr>
          <a:xfrm>
            <a:off x="4645025" y="1723732"/>
            <a:ext cx="4041775" cy="3419767"/>
          </a:xfrm>
          <a:ln w="28575">
            <a:solidFill>
              <a:srgbClr val="00B050"/>
            </a:solidFill>
          </a:ln>
        </p:spPr>
        <p:txBody>
          <a:bodyPr/>
          <a:lstStyle/>
          <a:p>
            <a:endParaRPr lang="en-US" sz="600" dirty="0"/>
          </a:p>
          <a:p>
            <a:r>
              <a:rPr lang="en-US" sz="1600" dirty="0"/>
              <a:t>The FCC or IXCs present </a:t>
            </a:r>
            <a:r>
              <a:rPr lang="en-US" sz="1600" b="1" dirty="0"/>
              <a:t>no new evidence </a:t>
            </a:r>
            <a:r>
              <a:rPr lang="en-US" sz="1600" dirty="0"/>
              <a:t>showing these numbers are still relevant.</a:t>
            </a:r>
          </a:p>
          <a:p>
            <a:endParaRPr lang="en-US" sz="600" dirty="0"/>
          </a:p>
          <a:p>
            <a:r>
              <a:rPr lang="en-US" sz="1600" dirty="0"/>
              <a:t>Even if we use these numbers, the rates paid by IXCs for access stimulation traffic are </a:t>
            </a:r>
            <a:r>
              <a:rPr lang="en-US" sz="1600" b="1" dirty="0"/>
              <a:t>far less </a:t>
            </a:r>
            <a:r>
              <a:rPr lang="en-US" sz="1600" dirty="0"/>
              <a:t>than they claim:</a:t>
            </a:r>
          </a:p>
          <a:p>
            <a:pPr lvl="1"/>
            <a:r>
              <a:rPr lang="en-US" sz="1200" dirty="0"/>
              <a:t>Using Verizon’s estimate of 2 billion minutes of traffic, its alleged access stimulation rate would be between </a:t>
            </a:r>
            <a:r>
              <a:rPr lang="en-US" sz="1200" b="1" i="1" u="sng" dirty="0"/>
              <a:t>$0.165 and $0.22 per minute</a:t>
            </a:r>
            <a:r>
              <a:rPr lang="en-US" sz="1200" dirty="0"/>
              <a:t>.</a:t>
            </a:r>
          </a:p>
          <a:p>
            <a:pPr lvl="1"/>
            <a:r>
              <a:rPr lang="en-US" sz="1200" dirty="0"/>
              <a:t>Today, the CLECs average composite tariffed rate for access stimulation traffic is </a:t>
            </a:r>
            <a:r>
              <a:rPr lang="en-US" sz="1200" b="1" i="1" u="sng" dirty="0"/>
              <a:t>less than $0.005 per minute</a:t>
            </a:r>
            <a:r>
              <a:rPr lang="en-US" sz="1200" dirty="0"/>
              <a:t>.</a:t>
            </a:r>
          </a:p>
          <a:p>
            <a:pPr lvl="1"/>
            <a:r>
              <a:rPr lang="en-US" sz="1200" dirty="0"/>
              <a:t>Thus, if Verizon’s estimate is accurate, its alleged 2011 rates are approximately </a:t>
            </a:r>
            <a:r>
              <a:rPr lang="en-US" sz="1200" b="1" i="1" u="sng" dirty="0"/>
              <a:t>3,200% higher</a:t>
            </a:r>
            <a:r>
              <a:rPr lang="en-US" sz="1200" dirty="0"/>
              <a:t> than what the CLECs actually charge today.</a:t>
            </a:r>
          </a:p>
          <a:p>
            <a:pPr lvl="1"/>
            <a:endParaRPr lang="en-US" sz="1200" dirty="0"/>
          </a:p>
          <a:p>
            <a:pPr lvl="1"/>
            <a:endParaRPr lang="en-US" sz="1200" dirty="0"/>
          </a:p>
        </p:txBody>
      </p:sp>
    </p:spTree>
    <p:extLst>
      <p:ext uri="{BB962C8B-B14F-4D97-AF65-F5344CB8AC3E}">
        <p14:creationId xmlns:p14="http://schemas.microsoft.com/office/powerpoint/2010/main" val="22551143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B85FC2-A491-2446-AF3D-8462F9B62130}"/>
              </a:ext>
            </a:extLst>
          </p:cNvPr>
          <p:cNvSpPr>
            <a:spLocks noGrp="1"/>
          </p:cNvSpPr>
          <p:nvPr>
            <p:ph type="title"/>
          </p:nvPr>
        </p:nvSpPr>
        <p:spPr/>
        <p:txBody>
          <a:bodyPr/>
          <a:lstStyle/>
          <a:p>
            <a:pPr algn="l"/>
            <a:r>
              <a:rPr lang="en-US" sz="2800" dirty="0">
                <a:solidFill>
                  <a:schemeClr val="bg1"/>
                </a:solidFill>
              </a:rPr>
              <a:t>     IXCs Benefit Financially from Access Stimulation</a:t>
            </a:r>
          </a:p>
        </p:txBody>
      </p:sp>
      <p:sp>
        <p:nvSpPr>
          <p:cNvPr id="7" name="Content Placeholder 6">
            <a:extLst>
              <a:ext uri="{FF2B5EF4-FFF2-40B4-BE49-F238E27FC236}">
                <a16:creationId xmlns:a16="http://schemas.microsoft.com/office/drawing/2014/main" id="{04D8CDBF-B79D-EE41-AC46-8F61FC666732}"/>
              </a:ext>
            </a:extLst>
          </p:cNvPr>
          <p:cNvSpPr>
            <a:spLocks noGrp="1"/>
          </p:cNvSpPr>
          <p:nvPr>
            <p:ph idx="1"/>
          </p:nvPr>
        </p:nvSpPr>
        <p:spPr>
          <a:xfrm>
            <a:off x="462897" y="1181366"/>
            <a:ext cx="8229600" cy="3771636"/>
          </a:xfrm>
        </p:spPr>
        <p:txBody>
          <a:bodyPr/>
          <a:lstStyle/>
          <a:p>
            <a:r>
              <a:rPr lang="en-US" sz="1800" dirty="0"/>
              <a:t>In </a:t>
            </a:r>
            <a:r>
              <a:rPr lang="en-US" sz="1800" i="1" dirty="0"/>
              <a:t>Northern Valley Communications, LLC v. AT&amp;T</a:t>
            </a:r>
            <a:r>
              <a:rPr lang="en-US" sz="1800" dirty="0"/>
              <a:t>, No. 1:14-cv-01018, AT&amp;T was required to turn over revenue and cost data, allowing Northern Valley to conduct an in-depth analysis of how IXCs like AT&amp;T are affected by access stimulation.  According to that analysis:</a:t>
            </a:r>
          </a:p>
          <a:p>
            <a:endParaRPr lang="en-US" sz="800" dirty="0"/>
          </a:p>
          <a:p>
            <a:pPr lvl="1"/>
            <a:r>
              <a:rPr lang="en-US" sz="1400" dirty="0"/>
              <a:t>Between March 2013 to June 2016, AT&amp;T collected </a:t>
            </a:r>
            <a:r>
              <a:rPr lang="en-US" sz="1400" b="1" i="1" u="sng" dirty="0"/>
              <a:t>$50 million</a:t>
            </a:r>
            <a:r>
              <a:rPr lang="en-US" sz="1400" dirty="0"/>
              <a:t> for Northern Valley-bound traffic, producing a </a:t>
            </a:r>
            <a:r>
              <a:rPr lang="en-US" sz="1400" b="1" i="1" u="sng" dirty="0"/>
              <a:t>net profit of $30 million</a:t>
            </a:r>
            <a:r>
              <a:rPr lang="en-US" sz="1400" dirty="0"/>
              <a:t> for AT&amp;T.</a:t>
            </a:r>
          </a:p>
          <a:p>
            <a:pPr lvl="1"/>
            <a:endParaRPr lang="en-US" sz="800" dirty="0"/>
          </a:p>
          <a:p>
            <a:pPr lvl="1"/>
            <a:r>
              <a:rPr lang="en-US" sz="1400" dirty="0"/>
              <a:t>AT&amp;T generated </a:t>
            </a:r>
            <a:r>
              <a:rPr lang="en-US" sz="1400" b="1" i="1" u="sng" dirty="0"/>
              <a:t>$8.2 million in revenue</a:t>
            </a:r>
            <a:r>
              <a:rPr lang="en-US" sz="1400" dirty="0"/>
              <a:t> alone from its wholesale traffic to Northern Valley.</a:t>
            </a:r>
          </a:p>
          <a:p>
            <a:pPr lvl="1"/>
            <a:endParaRPr lang="en-US" sz="800" dirty="0"/>
          </a:p>
          <a:p>
            <a:r>
              <a:rPr lang="en-US" sz="1800" dirty="0"/>
              <a:t>Thus, the claims made by the FCC and IXCs alleging IXCs are harmed by delivering traffic to access-stimulating CLECs is entirely contradicted by the evidence.  This would be even more concretely proven if the CLECs were able to obtain revenue and cost data from other IXCs.</a:t>
            </a:r>
          </a:p>
        </p:txBody>
      </p:sp>
    </p:spTree>
    <p:extLst>
      <p:ext uri="{BB962C8B-B14F-4D97-AF65-F5344CB8AC3E}">
        <p14:creationId xmlns:p14="http://schemas.microsoft.com/office/powerpoint/2010/main" val="26923211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B4DCEDB-4681-A84F-A01A-1A226E31E963}"/>
              </a:ext>
            </a:extLst>
          </p:cNvPr>
          <p:cNvSpPr>
            <a:spLocks noGrp="1"/>
          </p:cNvSpPr>
          <p:nvPr>
            <p:ph type="title"/>
          </p:nvPr>
        </p:nvSpPr>
        <p:spPr/>
        <p:txBody>
          <a:bodyPr/>
          <a:lstStyle/>
          <a:p>
            <a:pPr algn="l"/>
            <a:r>
              <a:rPr lang="en-US" sz="2800" dirty="0">
                <a:solidFill>
                  <a:schemeClr val="bg1"/>
                </a:solidFill>
              </a:rPr>
              <a:t>     FCC &amp; IXC Assumption</a:t>
            </a:r>
          </a:p>
        </p:txBody>
      </p:sp>
      <p:sp>
        <p:nvSpPr>
          <p:cNvPr id="7" name="Text Placeholder 6">
            <a:extLst>
              <a:ext uri="{FF2B5EF4-FFF2-40B4-BE49-F238E27FC236}">
                <a16:creationId xmlns:a16="http://schemas.microsoft.com/office/drawing/2014/main" id="{36845D7B-526A-A24A-80DC-354324D40965}"/>
              </a:ext>
            </a:extLst>
          </p:cNvPr>
          <p:cNvSpPr>
            <a:spLocks noGrp="1"/>
          </p:cNvSpPr>
          <p:nvPr>
            <p:ph type="body" idx="1"/>
          </p:nvPr>
        </p:nvSpPr>
        <p:spPr>
          <a:xfrm>
            <a:off x="457200" y="1104900"/>
            <a:ext cx="4040188" cy="533136"/>
          </a:xfrm>
        </p:spPr>
        <p:txBody>
          <a:bodyPr/>
          <a:lstStyle/>
          <a:p>
            <a:r>
              <a:rPr lang="en-US" sz="2000" dirty="0"/>
              <a:t>FCC &amp; IXC Claim:</a:t>
            </a:r>
          </a:p>
        </p:txBody>
      </p:sp>
      <p:sp>
        <p:nvSpPr>
          <p:cNvPr id="8" name="Content Placeholder 7">
            <a:extLst>
              <a:ext uri="{FF2B5EF4-FFF2-40B4-BE49-F238E27FC236}">
                <a16:creationId xmlns:a16="http://schemas.microsoft.com/office/drawing/2014/main" id="{974E63AF-2FDC-3548-8827-84140BFC112A}"/>
              </a:ext>
            </a:extLst>
          </p:cNvPr>
          <p:cNvSpPr>
            <a:spLocks noGrp="1"/>
          </p:cNvSpPr>
          <p:nvPr>
            <p:ph sz="half" idx="2"/>
          </p:nvPr>
        </p:nvSpPr>
        <p:spPr>
          <a:xfrm>
            <a:off x="304800" y="1714500"/>
            <a:ext cx="4040188" cy="3292740"/>
          </a:xfrm>
          <a:ln w="28575">
            <a:solidFill>
              <a:srgbClr val="FF0000"/>
            </a:solidFill>
          </a:ln>
        </p:spPr>
        <p:txBody>
          <a:bodyPr/>
          <a:lstStyle/>
          <a:p>
            <a:endParaRPr lang="en-US" sz="600" dirty="0"/>
          </a:p>
          <a:p>
            <a:r>
              <a:rPr lang="en-US" sz="1600" dirty="0"/>
              <a:t>As an additional rationale for its proposed reforms, the FCC claims that the current access stimulation regime continues to undermine broadband deployment.</a:t>
            </a:r>
          </a:p>
        </p:txBody>
      </p:sp>
      <p:sp>
        <p:nvSpPr>
          <p:cNvPr id="9" name="Text Placeholder 8">
            <a:extLst>
              <a:ext uri="{FF2B5EF4-FFF2-40B4-BE49-F238E27FC236}">
                <a16:creationId xmlns:a16="http://schemas.microsoft.com/office/drawing/2014/main" id="{91CAD6A0-2D4F-1649-B468-32E9047081E4}"/>
              </a:ext>
            </a:extLst>
          </p:cNvPr>
          <p:cNvSpPr>
            <a:spLocks noGrp="1"/>
          </p:cNvSpPr>
          <p:nvPr>
            <p:ph type="body" sz="quarter" idx="3"/>
          </p:nvPr>
        </p:nvSpPr>
        <p:spPr>
          <a:xfrm>
            <a:off x="4645027" y="1104900"/>
            <a:ext cx="4041775" cy="533136"/>
          </a:xfrm>
        </p:spPr>
        <p:txBody>
          <a:bodyPr/>
          <a:lstStyle/>
          <a:p>
            <a:r>
              <a:rPr lang="en-US" sz="2000" dirty="0"/>
              <a:t>CLECs’ Response:</a:t>
            </a:r>
          </a:p>
        </p:txBody>
      </p:sp>
      <p:sp>
        <p:nvSpPr>
          <p:cNvPr id="10" name="Content Placeholder 9">
            <a:extLst>
              <a:ext uri="{FF2B5EF4-FFF2-40B4-BE49-F238E27FC236}">
                <a16:creationId xmlns:a16="http://schemas.microsoft.com/office/drawing/2014/main" id="{38F3C9FC-0219-6040-B22C-986C4FC094EC}"/>
              </a:ext>
            </a:extLst>
          </p:cNvPr>
          <p:cNvSpPr>
            <a:spLocks noGrp="1"/>
          </p:cNvSpPr>
          <p:nvPr>
            <p:ph sz="quarter" idx="4"/>
          </p:nvPr>
        </p:nvSpPr>
        <p:spPr>
          <a:xfrm>
            <a:off x="4521772" y="1714500"/>
            <a:ext cx="4241228" cy="3292740"/>
          </a:xfrm>
          <a:ln w="28575">
            <a:solidFill>
              <a:srgbClr val="00B050"/>
            </a:solidFill>
          </a:ln>
        </p:spPr>
        <p:txBody>
          <a:bodyPr/>
          <a:lstStyle/>
          <a:p>
            <a:endParaRPr lang="en-US" sz="600" dirty="0"/>
          </a:p>
          <a:p>
            <a:r>
              <a:rPr lang="en-US" sz="1600" dirty="0"/>
              <a:t>There is </a:t>
            </a:r>
            <a:r>
              <a:rPr lang="en-US" sz="1600" b="1" dirty="0"/>
              <a:t>no evidence </a:t>
            </a:r>
            <a:r>
              <a:rPr lang="en-US" sz="1600" dirty="0"/>
              <a:t>from which one could conclude that the payment of access charges by IXCs is material to their ability to invest in broadband.</a:t>
            </a:r>
          </a:p>
          <a:p>
            <a:endParaRPr lang="en-US" sz="600" dirty="0"/>
          </a:p>
          <a:p>
            <a:r>
              <a:rPr lang="en-US" sz="1600" dirty="0"/>
              <a:t>Even if the FCC adopted its reforms, the </a:t>
            </a:r>
            <a:r>
              <a:rPr lang="en-US" sz="1600" b="1" dirty="0"/>
              <a:t>potential savings are not material enough</a:t>
            </a:r>
            <a:r>
              <a:rPr lang="en-US" sz="1600" dirty="0"/>
              <a:t> to invest in broadband.</a:t>
            </a:r>
          </a:p>
          <a:p>
            <a:endParaRPr lang="en-US" sz="600" dirty="0"/>
          </a:p>
          <a:p>
            <a:r>
              <a:rPr lang="en-US" sz="1600" dirty="0"/>
              <a:t>The FCC’s proposals would </a:t>
            </a:r>
            <a:r>
              <a:rPr lang="en-US" sz="1600" b="1" dirty="0"/>
              <a:t>negatively impact broadband deployment</a:t>
            </a:r>
            <a:r>
              <a:rPr lang="en-US" sz="1600" dirty="0"/>
              <a:t>, as they would deprive access-stimulating CLECs of being able to invest in broadband.</a:t>
            </a:r>
          </a:p>
        </p:txBody>
      </p:sp>
    </p:spTree>
    <p:extLst>
      <p:ext uri="{BB962C8B-B14F-4D97-AF65-F5344CB8AC3E}">
        <p14:creationId xmlns:p14="http://schemas.microsoft.com/office/powerpoint/2010/main" val="24073464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D4A866-E490-6447-ACE0-51B8C8CB79C0}"/>
              </a:ext>
            </a:extLst>
          </p:cNvPr>
          <p:cNvSpPr>
            <a:spLocks noGrp="1"/>
          </p:cNvSpPr>
          <p:nvPr>
            <p:ph type="title"/>
          </p:nvPr>
        </p:nvSpPr>
        <p:spPr>
          <a:xfrm>
            <a:off x="152400" y="0"/>
            <a:ext cx="8382000" cy="952500"/>
          </a:xfrm>
        </p:spPr>
        <p:txBody>
          <a:bodyPr/>
          <a:lstStyle/>
          <a:p>
            <a:pPr algn="l"/>
            <a:r>
              <a:rPr lang="en-US" sz="2800" dirty="0">
                <a:solidFill>
                  <a:schemeClr val="bg1"/>
                </a:solidFill>
              </a:rPr>
              <a:t>     IXCs’ Access Stimulation Charges are Not Material </a:t>
            </a:r>
            <a:br>
              <a:rPr lang="en-US" sz="2800" dirty="0">
                <a:solidFill>
                  <a:schemeClr val="bg1"/>
                </a:solidFill>
              </a:rPr>
            </a:br>
            <a:r>
              <a:rPr lang="en-US" sz="2800" dirty="0">
                <a:solidFill>
                  <a:schemeClr val="bg1"/>
                </a:solidFill>
              </a:rPr>
              <a:t>     to Their Bottom Lines or Ability to Provide Broadband</a:t>
            </a:r>
            <a:endParaRPr lang="en-US" sz="2800" dirty="0"/>
          </a:p>
        </p:txBody>
      </p:sp>
      <p:sp>
        <p:nvSpPr>
          <p:cNvPr id="3" name="Content Placeholder 2">
            <a:extLst>
              <a:ext uri="{FF2B5EF4-FFF2-40B4-BE49-F238E27FC236}">
                <a16:creationId xmlns:a16="http://schemas.microsoft.com/office/drawing/2014/main" id="{D6302EE0-9066-0B42-A1F9-C134DAE243A8}"/>
              </a:ext>
            </a:extLst>
          </p:cNvPr>
          <p:cNvSpPr>
            <a:spLocks noGrp="1"/>
          </p:cNvSpPr>
          <p:nvPr>
            <p:ph idx="1"/>
          </p:nvPr>
        </p:nvSpPr>
        <p:spPr>
          <a:xfrm>
            <a:off x="304800" y="1181100"/>
            <a:ext cx="8229600" cy="3771636"/>
          </a:xfrm>
        </p:spPr>
        <p:txBody>
          <a:bodyPr/>
          <a:lstStyle/>
          <a:p>
            <a:endParaRPr lang="en-US" sz="2000" dirty="0"/>
          </a:p>
          <a:p>
            <a:r>
              <a:rPr lang="en-US" sz="2000" dirty="0"/>
              <a:t>In 2017, AT&amp;T and Verizon gave away a combined total of </a:t>
            </a:r>
            <a:r>
              <a:rPr lang="en-US" sz="2000" b="1" i="1" u="sng" dirty="0"/>
              <a:t>$880 million</a:t>
            </a:r>
            <a:r>
              <a:rPr lang="en-US" sz="2000" dirty="0"/>
              <a:t> in bonuses, stocks, and charitable contributions.</a:t>
            </a:r>
          </a:p>
          <a:p>
            <a:endParaRPr lang="en-US" sz="1800" b="1" i="1" u="sng" dirty="0"/>
          </a:p>
          <a:p>
            <a:r>
              <a:rPr lang="en-US" sz="2000" dirty="0"/>
              <a:t>In 2017, AT&amp;T and Verizon combined likely paid no more than </a:t>
            </a:r>
            <a:r>
              <a:rPr lang="en-US" sz="2000" b="1" i="1" u="sng" dirty="0"/>
              <a:t>$37 million</a:t>
            </a:r>
            <a:r>
              <a:rPr lang="en-US" sz="2000" dirty="0"/>
              <a:t> in access charges related to access stimulation.*</a:t>
            </a:r>
          </a:p>
          <a:p>
            <a:endParaRPr lang="en-US" sz="1800" dirty="0"/>
          </a:p>
          <a:p>
            <a:r>
              <a:rPr lang="en-US" sz="2000" dirty="0"/>
              <a:t>With AT&amp;T’s &amp; Verizon’s net incomes each surpassing </a:t>
            </a:r>
            <a:r>
              <a:rPr lang="en-US" sz="2000" b="1" i="1" u="sng" dirty="0"/>
              <a:t>$3 billion</a:t>
            </a:r>
            <a:r>
              <a:rPr lang="en-US" sz="2000" dirty="0"/>
              <a:t> in 2017, their access-stimulation-related expenses are merely a drop in the bucket.</a:t>
            </a:r>
          </a:p>
          <a:p>
            <a:endParaRPr lang="en-US" sz="2000" dirty="0"/>
          </a:p>
          <a:p>
            <a:pPr marL="0" indent="0">
              <a:buNone/>
            </a:pPr>
            <a:r>
              <a:rPr lang="en-US" sz="1200" dirty="0"/>
              <a:t>* This estimate assumes the volume of access stimulation traffic for Verizon remained unchanged from 2011 at 2 billion minutes and that Verizon has about 28% market share and AT&amp;T has about 36.4% market share.  It also assumed the avg. cost-per-minute for terminating traffic to IA &amp; SD CLECs has been reduced to $0.014 cents (including CEA fees) and that AT&amp;T withheld payment on 75% of the access charges it was billed in 2017 (a conservative estimate).</a:t>
            </a:r>
          </a:p>
        </p:txBody>
      </p:sp>
    </p:spTree>
    <p:extLst>
      <p:ext uri="{BB962C8B-B14F-4D97-AF65-F5344CB8AC3E}">
        <p14:creationId xmlns:p14="http://schemas.microsoft.com/office/powerpoint/2010/main" val="20258599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493BE7-6736-9443-BC78-2E68E5A22BA3}"/>
              </a:ext>
            </a:extLst>
          </p:cNvPr>
          <p:cNvSpPr>
            <a:spLocks noGrp="1"/>
          </p:cNvSpPr>
          <p:nvPr>
            <p:ph type="title"/>
          </p:nvPr>
        </p:nvSpPr>
        <p:spPr>
          <a:xfrm>
            <a:off x="152400" y="0"/>
            <a:ext cx="8458200" cy="952500"/>
          </a:xfrm>
        </p:spPr>
        <p:txBody>
          <a:bodyPr/>
          <a:lstStyle/>
          <a:p>
            <a:pPr algn="l"/>
            <a:r>
              <a:rPr lang="en-US" sz="2800" dirty="0">
                <a:solidFill>
                  <a:schemeClr val="bg1"/>
                </a:solidFill>
              </a:rPr>
              <a:t>     IXCs’ Access Stimulation Charges are Not Material </a:t>
            </a:r>
            <a:br>
              <a:rPr lang="en-US" sz="2800" dirty="0">
                <a:solidFill>
                  <a:schemeClr val="bg1"/>
                </a:solidFill>
              </a:rPr>
            </a:br>
            <a:r>
              <a:rPr lang="en-US" sz="2800" dirty="0">
                <a:solidFill>
                  <a:schemeClr val="bg1"/>
                </a:solidFill>
              </a:rPr>
              <a:t>     to Their Bottom Lines or Ability to Provide Broadband</a:t>
            </a:r>
          </a:p>
        </p:txBody>
      </p:sp>
      <p:graphicFrame>
        <p:nvGraphicFramePr>
          <p:cNvPr id="10" name="Content Placeholder 9">
            <a:extLst>
              <a:ext uri="{FF2B5EF4-FFF2-40B4-BE49-F238E27FC236}">
                <a16:creationId xmlns:a16="http://schemas.microsoft.com/office/drawing/2014/main" id="{E74B919E-2656-134C-8FB7-88EABD6503E1}"/>
              </a:ext>
            </a:extLst>
          </p:cNvPr>
          <p:cNvGraphicFramePr>
            <a:graphicFrameLocks noGrp="1"/>
          </p:cNvGraphicFramePr>
          <p:nvPr>
            <p:ph idx="1"/>
            <p:extLst>
              <p:ext uri="{D42A27DB-BD31-4B8C-83A1-F6EECF244321}">
                <p14:modId xmlns:p14="http://schemas.microsoft.com/office/powerpoint/2010/main" val="1219301976"/>
              </p:ext>
            </p:extLst>
          </p:nvPr>
        </p:nvGraphicFramePr>
        <p:xfrm>
          <a:off x="1066800" y="952500"/>
          <a:ext cx="6553200" cy="4366618"/>
        </p:xfrm>
        <a:graphic>
          <a:graphicData uri="http://schemas.openxmlformats.org/drawingml/2006/chart">
            <c:chart xmlns:c="http://schemas.openxmlformats.org/drawingml/2006/chart" xmlns:r="http://schemas.openxmlformats.org/officeDocument/2006/relationships" r:id="rId2"/>
          </a:graphicData>
        </a:graphic>
      </p:graphicFrame>
      <p:sp>
        <p:nvSpPr>
          <p:cNvPr id="12" name="Donut 11">
            <a:extLst>
              <a:ext uri="{FF2B5EF4-FFF2-40B4-BE49-F238E27FC236}">
                <a16:creationId xmlns:a16="http://schemas.microsoft.com/office/drawing/2014/main" id="{4E3E35C0-38AC-4343-A90A-0408F81A39E4}"/>
              </a:ext>
            </a:extLst>
          </p:cNvPr>
          <p:cNvSpPr/>
          <p:nvPr/>
        </p:nvSpPr>
        <p:spPr>
          <a:xfrm>
            <a:off x="6477000" y="4152900"/>
            <a:ext cx="1066800" cy="1166218"/>
          </a:xfrm>
          <a:prstGeom prst="donut">
            <a:avLst>
              <a:gd name="adj" fmla="val 0"/>
            </a:avLst>
          </a:prstGeom>
          <a:solidFill>
            <a:srgbClr val="FF0000">
              <a:alpha val="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0952931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91C44D-C980-A742-B639-ACC807AEE439}"/>
              </a:ext>
            </a:extLst>
          </p:cNvPr>
          <p:cNvSpPr>
            <a:spLocks noGrp="1"/>
          </p:cNvSpPr>
          <p:nvPr>
            <p:ph type="title"/>
          </p:nvPr>
        </p:nvSpPr>
        <p:spPr>
          <a:xfrm>
            <a:off x="438912" y="0"/>
            <a:ext cx="8229600" cy="952500"/>
          </a:xfrm>
        </p:spPr>
        <p:txBody>
          <a:bodyPr/>
          <a:lstStyle/>
          <a:p>
            <a:pPr algn="l"/>
            <a:r>
              <a:rPr lang="en-US" sz="2800" dirty="0">
                <a:solidFill>
                  <a:schemeClr val="bg1"/>
                </a:solidFill>
              </a:rPr>
              <a:t>     Access-Stimulating CLECs Invest Millions in</a:t>
            </a:r>
            <a:br>
              <a:rPr lang="en-US" sz="2800" dirty="0">
                <a:solidFill>
                  <a:schemeClr val="bg1"/>
                </a:solidFill>
              </a:rPr>
            </a:br>
            <a:r>
              <a:rPr lang="en-US" sz="2800" dirty="0">
                <a:solidFill>
                  <a:schemeClr val="bg1"/>
                </a:solidFill>
              </a:rPr>
              <a:t>     Broadband Deployment</a:t>
            </a:r>
          </a:p>
        </p:txBody>
      </p:sp>
      <p:sp>
        <p:nvSpPr>
          <p:cNvPr id="3" name="Content Placeholder 2">
            <a:extLst>
              <a:ext uri="{FF2B5EF4-FFF2-40B4-BE49-F238E27FC236}">
                <a16:creationId xmlns:a16="http://schemas.microsoft.com/office/drawing/2014/main" id="{2BE8CF9D-5938-2A41-B8FE-9FB80B7BAFA1}"/>
              </a:ext>
            </a:extLst>
          </p:cNvPr>
          <p:cNvSpPr>
            <a:spLocks noGrp="1"/>
          </p:cNvSpPr>
          <p:nvPr>
            <p:ph idx="1"/>
          </p:nvPr>
        </p:nvSpPr>
        <p:spPr>
          <a:xfrm>
            <a:off x="460248" y="1181100"/>
            <a:ext cx="8229600" cy="1524000"/>
          </a:xfrm>
        </p:spPr>
        <p:txBody>
          <a:bodyPr/>
          <a:lstStyle/>
          <a:p>
            <a:r>
              <a:rPr lang="en-US" sz="1800" dirty="0"/>
              <a:t>Unlike IXCs, access-stimulating CLECs do invest in broadband, and the access stimulation marketplace has been the key motivator for this investment.</a:t>
            </a:r>
          </a:p>
          <a:p>
            <a:endParaRPr lang="en-US" sz="800" dirty="0"/>
          </a:p>
          <a:p>
            <a:r>
              <a:rPr lang="en-US" sz="1800" dirty="0"/>
              <a:t>Since the 2011 </a:t>
            </a:r>
            <a:r>
              <a:rPr lang="en-US" sz="1800" i="1" dirty="0"/>
              <a:t>Connect America Fund Order </a:t>
            </a:r>
            <a:r>
              <a:rPr lang="en-US" sz="1800" dirty="0"/>
              <a:t>was adopted, the CLECs have invested </a:t>
            </a:r>
            <a:r>
              <a:rPr lang="en-US" sz="1800" b="1" i="1" u="sng" dirty="0"/>
              <a:t>$47 million</a:t>
            </a:r>
            <a:r>
              <a:rPr lang="en-US" sz="1800" dirty="0"/>
              <a:t> in broadband deployment in rural areas that otherwise would have gone unserved:</a:t>
            </a:r>
          </a:p>
        </p:txBody>
      </p:sp>
      <p:pic>
        <p:nvPicPr>
          <p:cNvPr id="4" name="Picture 3">
            <a:extLst>
              <a:ext uri="{FF2B5EF4-FFF2-40B4-BE49-F238E27FC236}">
                <a16:creationId xmlns:a16="http://schemas.microsoft.com/office/drawing/2014/main" id="{5E5E772C-9127-3A4A-ACE2-9628D65AA0A0}"/>
              </a:ext>
            </a:extLst>
          </p:cNvPr>
          <p:cNvPicPr/>
          <p:nvPr/>
        </p:nvPicPr>
        <p:blipFill rotWithShape="1">
          <a:blip r:embed="rId2" cstate="hq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a:off x="685800" y="2830068"/>
            <a:ext cx="3783330" cy="2150745"/>
          </a:xfrm>
          <a:prstGeom prst="rect">
            <a:avLst/>
          </a:prstGeom>
          <a:ln>
            <a:noFill/>
          </a:ln>
          <a:extLst>
            <a:ext uri="{53640926-AAD7-44D8-BBD7-CCE9431645EC}">
              <a14:shadowObscured xmlns:a14="http://schemas.microsoft.com/office/drawing/2010/main"/>
            </a:ext>
          </a:extLst>
        </p:spPr>
      </p:pic>
      <p:pic>
        <p:nvPicPr>
          <p:cNvPr id="5" name="Picture 4">
            <a:extLst>
              <a:ext uri="{FF2B5EF4-FFF2-40B4-BE49-F238E27FC236}">
                <a16:creationId xmlns:a16="http://schemas.microsoft.com/office/drawing/2014/main" id="{C971D174-A16B-E741-85BA-20FB763D26A2}"/>
              </a:ext>
            </a:extLst>
          </p:cNvPr>
          <p:cNvPicPr/>
          <p:nvPr/>
        </p:nvPicPr>
        <p:blipFill rotWithShape="1">
          <a:blip r:embed="rId3" cstate="hq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bwMode="auto">
          <a:xfrm>
            <a:off x="5410198" y="2780411"/>
            <a:ext cx="1925955" cy="2157730"/>
          </a:xfrm>
          <a:prstGeom prst="rect">
            <a:avLst/>
          </a:prstGeom>
          <a:ln>
            <a:noFill/>
          </a:ln>
          <a:extLst>
            <a:ext uri="{53640926-AAD7-44D8-BBD7-CCE9431645EC}">
              <a14:shadowObscured xmlns:a14="http://schemas.microsoft.com/office/drawing/2010/main"/>
            </a:ext>
          </a:extLst>
        </p:spPr>
      </p:pic>
      <p:sp>
        <p:nvSpPr>
          <p:cNvPr id="7" name="Text Box 11">
            <a:extLst>
              <a:ext uri="{FF2B5EF4-FFF2-40B4-BE49-F238E27FC236}">
                <a16:creationId xmlns:a16="http://schemas.microsoft.com/office/drawing/2014/main" id="{A443E587-E7AC-FF44-A4AB-44060E830719}"/>
              </a:ext>
            </a:extLst>
          </p:cNvPr>
          <p:cNvSpPr txBox="1"/>
          <p:nvPr/>
        </p:nvSpPr>
        <p:spPr>
          <a:xfrm>
            <a:off x="1387765" y="4964049"/>
            <a:ext cx="1963420" cy="441960"/>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000" i="1">
                <a:effectLst/>
                <a:latin typeface="Times New Roman" panose="02020603050405020304" pitchFamily="18" charset="0"/>
                <a:ea typeface="Times New Roman" panose="02020603050405020304" pitchFamily="18" charset="0"/>
              </a:rPr>
              <a:t>Iowa counties with access-stimulation supported broadband</a:t>
            </a:r>
            <a:endParaRPr lang="en-US" sz="1200">
              <a:effectLst/>
              <a:latin typeface="Times New Roman" panose="02020603050405020304" pitchFamily="18" charset="0"/>
              <a:ea typeface="Times New Roman" panose="02020603050405020304" pitchFamily="18" charset="0"/>
            </a:endParaRPr>
          </a:p>
        </p:txBody>
      </p:sp>
      <p:sp>
        <p:nvSpPr>
          <p:cNvPr id="8" name="Text Box 12">
            <a:extLst>
              <a:ext uri="{FF2B5EF4-FFF2-40B4-BE49-F238E27FC236}">
                <a16:creationId xmlns:a16="http://schemas.microsoft.com/office/drawing/2014/main" id="{D04D79FC-A158-2849-8951-A1B274F12482}"/>
              </a:ext>
            </a:extLst>
          </p:cNvPr>
          <p:cNvSpPr txBox="1"/>
          <p:nvPr/>
        </p:nvSpPr>
        <p:spPr>
          <a:xfrm>
            <a:off x="5256529" y="4961001"/>
            <a:ext cx="2233295" cy="441960"/>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000" i="1">
                <a:effectLst/>
                <a:latin typeface="Times New Roman" panose="02020603050405020304" pitchFamily="18" charset="0"/>
                <a:ea typeface="Times New Roman" panose="02020603050405020304" pitchFamily="18" charset="0"/>
              </a:rPr>
              <a:t>South Dakota counties with access-stimulation supported broadband</a:t>
            </a:r>
            <a:endParaRPr lang="en-US" sz="120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4292418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F4701A-3A2E-8145-B6E4-3F3A19725374}"/>
              </a:ext>
            </a:extLst>
          </p:cNvPr>
          <p:cNvSpPr>
            <a:spLocks noGrp="1"/>
          </p:cNvSpPr>
          <p:nvPr>
            <p:ph type="title"/>
          </p:nvPr>
        </p:nvSpPr>
        <p:spPr>
          <a:xfrm>
            <a:off x="435864" y="0"/>
            <a:ext cx="8229600" cy="952500"/>
          </a:xfrm>
        </p:spPr>
        <p:txBody>
          <a:bodyPr/>
          <a:lstStyle/>
          <a:p>
            <a:pPr algn="l"/>
            <a:r>
              <a:rPr lang="en-US" sz="2800" dirty="0">
                <a:solidFill>
                  <a:schemeClr val="bg1"/>
                </a:solidFill>
              </a:rPr>
              <a:t>     Further Reforms Will Negatively Impact </a:t>
            </a:r>
            <a:br>
              <a:rPr lang="en-US" sz="2800" dirty="0">
                <a:solidFill>
                  <a:schemeClr val="bg1"/>
                </a:solidFill>
              </a:rPr>
            </a:br>
            <a:r>
              <a:rPr lang="en-US" sz="2800" dirty="0">
                <a:solidFill>
                  <a:schemeClr val="bg1"/>
                </a:solidFill>
              </a:rPr>
              <a:t>     Broadband Deployment in Rural Areas</a:t>
            </a:r>
          </a:p>
        </p:txBody>
      </p:sp>
      <p:sp>
        <p:nvSpPr>
          <p:cNvPr id="3" name="Content Placeholder 2">
            <a:extLst>
              <a:ext uri="{FF2B5EF4-FFF2-40B4-BE49-F238E27FC236}">
                <a16:creationId xmlns:a16="http://schemas.microsoft.com/office/drawing/2014/main" id="{FAF9CC03-6F56-7D4C-B5C7-F20B8DF5EEB7}"/>
              </a:ext>
            </a:extLst>
          </p:cNvPr>
          <p:cNvSpPr>
            <a:spLocks noGrp="1"/>
          </p:cNvSpPr>
          <p:nvPr>
            <p:ph idx="1"/>
          </p:nvPr>
        </p:nvSpPr>
        <p:spPr>
          <a:xfrm>
            <a:off x="435864" y="1181100"/>
            <a:ext cx="8229600" cy="3771636"/>
          </a:xfrm>
        </p:spPr>
        <p:txBody>
          <a:bodyPr/>
          <a:lstStyle/>
          <a:p>
            <a:endParaRPr lang="en-US" sz="2000" dirty="0"/>
          </a:p>
          <a:p>
            <a:r>
              <a:rPr lang="en-US" sz="2000" dirty="0"/>
              <a:t>As Chairman Pai recently observed, “only 2% of Americans lack access to high-speed fixed service.  </a:t>
            </a:r>
            <a:r>
              <a:rPr lang="en-US" sz="2000" b="1" u="sng" dirty="0"/>
              <a:t>In rural areas, 28% go without</a:t>
            </a:r>
            <a:r>
              <a:rPr lang="en-US" sz="2000" dirty="0"/>
              <a:t>.”</a:t>
            </a:r>
          </a:p>
          <a:p>
            <a:endParaRPr lang="en-US" sz="800" dirty="0"/>
          </a:p>
          <a:p>
            <a:r>
              <a:rPr lang="en-US" sz="2000" dirty="0"/>
              <a:t>Access-stimulating CLECs have been able to </a:t>
            </a:r>
            <a:r>
              <a:rPr lang="en-US" sz="2000" b="1" u="sng" dirty="0"/>
              <a:t>expand access to broadband </a:t>
            </a:r>
            <a:r>
              <a:rPr lang="en-US" sz="2000" dirty="0"/>
              <a:t>in underserved and unserved markets and likely will not be able to if their means for doing so are eliminated.</a:t>
            </a:r>
          </a:p>
          <a:p>
            <a:endParaRPr lang="en-US" sz="800" dirty="0"/>
          </a:p>
          <a:p>
            <a:r>
              <a:rPr lang="en-US" sz="2000" dirty="0"/>
              <a:t>IXCs like AT&amp;T and Verizon have provided </a:t>
            </a:r>
            <a:r>
              <a:rPr lang="en-US" sz="2000" b="1" u="sng" dirty="0"/>
              <a:t>no evidence</a:t>
            </a:r>
            <a:r>
              <a:rPr lang="en-US" sz="2000" dirty="0"/>
              <a:t> showing they would invest in these rural communities if reforms are adopted.</a:t>
            </a:r>
          </a:p>
        </p:txBody>
      </p:sp>
    </p:spTree>
    <p:extLst>
      <p:ext uri="{BB962C8B-B14F-4D97-AF65-F5344CB8AC3E}">
        <p14:creationId xmlns:p14="http://schemas.microsoft.com/office/powerpoint/2010/main" val="27613017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794883-B736-A747-8D99-92B00EF49935}"/>
              </a:ext>
            </a:extLst>
          </p:cNvPr>
          <p:cNvSpPr>
            <a:spLocks noGrp="1"/>
          </p:cNvSpPr>
          <p:nvPr>
            <p:ph type="title"/>
          </p:nvPr>
        </p:nvSpPr>
        <p:spPr/>
        <p:txBody>
          <a:bodyPr/>
          <a:lstStyle/>
          <a:p>
            <a:pPr algn="l"/>
            <a:r>
              <a:rPr lang="en-US" sz="2800" dirty="0">
                <a:solidFill>
                  <a:schemeClr val="bg1"/>
                </a:solidFill>
              </a:rPr>
              <a:t>     Introduction</a:t>
            </a:r>
          </a:p>
        </p:txBody>
      </p:sp>
      <p:sp>
        <p:nvSpPr>
          <p:cNvPr id="3" name="Content Placeholder 2">
            <a:extLst>
              <a:ext uri="{FF2B5EF4-FFF2-40B4-BE49-F238E27FC236}">
                <a16:creationId xmlns:a16="http://schemas.microsoft.com/office/drawing/2014/main" id="{5473177B-4F4B-CC47-8CE9-F71FE9BE43A2}"/>
              </a:ext>
            </a:extLst>
          </p:cNvPr>
          <p:cNvSpPr>
            <a:spLocks noGrp="1"/>
          </p:cNvSpPr>
          <p:nvPr>
            <p:ph idx="1"/>
          </p:nvPr>
        </p:nvSpPr>
        <p:spPr/>
        <p:txBody>
          <a:bodyPr/>
          <a:lstStyle/>
          <a:p>
            <a:pPr>
              <a:spcBef>
                <a:spcPts val="0"/>
              </a:spcBef>
            </a:pPr>
            <a:r>
              <a:rPr lang="en-US" sz="2400" b="1" dirty="0"/>
              <a:t> The Competitive Local Exchange Carriers (“CLECs”)</a:t>
            </a:r>
          </a:p>
          <a:p>
            <a:pPr marL="0" indent="0">
              <a:spcBef>
                <a:spcPts val="0"/>
              </a:spcBef>
              <a:buNone/>
            </a:pPr>
            <a:r>
              <a:rPr lang="en-US" sz="2400" b="1" dirty="0"/>
              <a:t>      </a:t>
            </a:r>
            <a:r>
              <a:rPr lang="en-US" sz="2400" dirty="0"/>
              <a:t>are rural carriers that provide telephone, Internet, cellular,     </a:t>
            </a:r>
          </a:p>
          <a:p>
            <a:pPr marL="0" indent="0">
              <a:spcBef>
                <a:spcPts val="0"/>
              </a:spcBef>
              <a:buNone/>
            </a:pPr>
            <a:r>
              <a:rPr lang="en-US" sz="2400" dirty="0"/>
              <a:t>      cable, and many other services to rural citizens and    </a:t>
            </a:r>
          </a:p>
          <a:p>
            <a:pPr marL="0" indent="0">
              <a:spcBef>
                <a:spcPts val="0"/>
              </a:spcBef>
              <a:buNone/>
            </a:pPr>
            <a:r>
              <a:rPr lang="en-US" sz="2400" dirty="0"/>
              <a:t>      businesses.  They also participate in access stimulation.</a:t>
            </a:r>
          </a:p>
          <a:p>
            <a:pPr marL="0" indent="0">
              <a:spcBef>
                <a:spcPts val="0"/>
              </a:spcBef>
              <a:buNone/>
            </a:pPr>
            <a:endParaRPr lang="en-US" sz="2400" dirty="0"/>
          </a:p>
          <a:p>
            <a:pPr lvl="1">
              <a:spcBef>
                <a:spcPts val="0"/>
              </a:spcBef>
            </a:pPr>
            <a:r>
              <a:rPr lang="en-US" sz="1600" b="1" dirty="0">
                <a:latin typeface="Calibri Light" panose="020F0302020204030204" pitchFamily="34" charset="0"/>
              </a:rPr>
              <a:t>BTC, Inc. d/b/a Western Iowa Networks (Iowa)</a:t>
            </a:r>
          </a:p>
          <a:p>
            <a:pPr lvl="1">
              <a:spcBef>
                <a:spcPts val="0"/>
              </a:spcBef>
            </a:pPr>
            <a:r>
              <a:rPr lang="en-US" sz="1600" b="1" dirty="0">
                <a:latin typeface="Calibri Light" panose="020F0302020204030204" pitchFamily="34" charset="0"/>
              </a:rPr>
              <a:t>Goldfield Access Network (Iowa)</a:t>
            </a:r>
          </a:p>
          <a:p>
            <a:pPr lvl="1">
              <a:spcBef>
                <a:spcPts val="0"/>
              </a:spcBef>
            </a:pPr>
            <a:r>
              <a:rPr lang="en-US" sz="1600" b="1" dirty="0">
                <a:latin typeface="Calibri Light" panose="020F0302020204030204" pitchFamily="34" charset="0"/>
              </a:rPr>
              <a:t>Great Lakes Communication Corp. (Iowa)</a:t>
            </a:r>
          </a:p>
          <a:p>
            <a:pPr lvl="1">
              <a:spcBef>
                <a:spcPts val="0"/>
              </a:spcBef>
            </a:pPr>
            <a:r>
              <a:rPr lang="en-US" sz="1600" b="1" dirty="0">
                <a:latin typeface="Calibri Light" panose="020F0302020204030204" pitchFamily="34" charset="0"/>
              </a:rPr>
              <a:t>Louisa Communications (Iowa)</a:t>
            </a:r>
          </a:p>
          <a:p>
            <a:pPr lvl="1">
              <a:spcBef>
                <a:spcPts val="0"/>
              </a:spcBef>
            </a:pPr>
            <a:r>
              <a:rPr lang="en-US" sz="1600" b="1" dirty="0">
                <a:latin typeface="Calibri Light" panose="020F0302020204030204" pitchFamily="34" charset="0"/>
              </a:rPr>
              <a:t>Northern Valley Communications, LLC (South Dakota)</a:t>
            </a:r>
          </a:p>
          <a:p>
            <a:pPr marL="457200" lvl="1" indent="0">
              <a:spcBef>
                <a:spcPts val="0"/>
              </a:spcBef>
              <a:buNone/>
            </a:pPr>
            <a:endParaRPr lang="en-US" sz="1600" dirty="0"/>
          </a:p>
          <a:p>
            <a:pPr marL="0" indent="0">
              <a:spcBef>
                <a:spcPts val="0"/>
              </a:spcBef>
              <a:buNone/>
            </a:pPr>
            <a:endParaRPr lang="en-US" sz="1200" b="1" dirty="0"/>
          </a:p>
          <a:p>
            <a:pPr marL="0" indent="0">
              <a:spcBef>
                <a:spcPts val="0"/>
              </a:spcBef>
              <a:buNone/>
            </a:pPr>
            <a:r>
              <a:rPr lang="en-US" sz="2400" dirty="0"/>
              <a:t>    </a:t>
            </a:r>
          </a:p>
        </p:txBody>
      </p:sp>
    </p:spTree>
    <p:extLst>
      <p:ext uri="{BB962C8B-B14F-4D97-AF65-F5344CB8AC3E}">
        <p14:creationId xmlns:p14="http://schemas.microsoft.com/office/powerpoint/2010/main" val="20418905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D382C42-229A-F94F-974B-DCEF0F079B12}"/>
              </a:ext>
            </a:extLst>
          </p:cNvPr>
          <p:cNvSpPr>
            <a:spLocks noGrp="1"/>
          </p:cNvSpPr>
          <p:nvPr>
            <p:ph type="title"/>
          </p:nvPr>
        </p:nvSpPr>
        <p:spPr/>
        <p:txBody>
          <a:bodyPr/>
          <a:lstStyle/>
          <a:p>
            <a:pPr algn="l"/>
            <a:r>
              <a:rPr lang="en-US" sz="2800" dirty="0">
                <a:solidFill>
                  <a:schemeClr val="bg1"/>
                </a:solidFill>
              </a:rPr>
              <a:t>     FCC &amp; IXC Assumption</a:t>
            </a:r>
          </a:p>
        </p:txBody>
      </p:sp>
      <p:sp>
        <p:nvSpPr>
          <p:cNvPr id="5" name="Text Placeholder 4">
            <a:extLst>
              <a:ext uri="{FF2B5EF4-FFF2-40B4-BE49-F238E27FC236}">
                <a16:creationId xmlns:a16="http://schemas.microsoft.com/office/drawing/2014/main" id="{B928A8C9-304B-B341-B2BE-2DC692FDF19C}"/>
              </a:ext>
            </a:extLst>
          </p:cNvPr>
          <p:cNvSpPr>
            <a:spLocks noGrp="1"/>
          </p:cNvSpPr>
          <p:nvPr>
            <p:ph type="body" idx="1"/>
          </p:nvPr>
        </p:nvSpPr>
        <p:spPr>
          <a:xfrm>
            <a:off x="457200" y="1057514"/>
            <a:ext cx="4040188" cy="533136"/>
          </a:xfrm>
        </p:spPr>
        <p:txBody>
          <a:bodyPr/>
          <a:lstStyle/>
          <a:p>
            <a:r>
              <a:rPr lang="en-US" sz="2000" dirty="0"/>
              <a:t>FCC Comment:</a:t>
            </a:r>
          </a:p>
        </p:txBody>
      </p:sp>
      <p:sp>
        <p:nvSpPr>
          <p:cNvPr id="6" name="Content Placeholder 5">
            <a:extLst>
              <a:ext uri="{FF2B5EF4-FFF2-40B4-BE49-F238E27FC236}">
                <a16:creationId xmlns:a16="http://schemas.microsoft.com/office/drawing/2014/main" id="{3E44A280-5958-3D4B-827E-03703F3A079F}"/>
              </a:ext>
            </a:extLst>
          </p:cNvPr>
          <p:cNvSpPr>
            <a:spLocks noGrp="1"/>
          </p:cNvSpPr>
          <p:nvPr>
            <p:ph sz="half" idx="2"/>
          </p:nvPr>
        </p:nvSpPr>
        <p:spPr>
          <a:xfrm>
            <a:off x="457200" y="1714500"/>
            <a:ext cx="4040188" cy="3292740"/>
          </a:xfrm>
          <a:ln w="28575">
            <a:solidFill>
              <a:srgbClr val="FF0000"/>
            </a:solidFill>
          </a:ln>
        </p:spPr>
        <p:txBody>
          <a:bodyPr/>
          <a:lstStyle/>
          <a:p>
            <a:endParaRPr lang="en-US" sz="600" dirty="0"/>
          </a:p>
          <a:p>
            <a:r>
              <a:rPr lang="en-US" sz="1600" dirty="0"/>
              <a:t>In proposing its new reforms, the FCC states that, “in 2011, the Commission found access stimulation to be the most widespread access arbitrage scheme.  It appears that continues to be the case today.”</a:t>
            </a:r>
          </a:p>
        </p:txBody>
      </p:sp>
      <p:sp>
        <p:nvSpPr>
          <p:cNvPr id="7" name="Text Placeholder 6">
            <a:extLst>
              <a:ext uri="{FF2B5EF4-FFF2-40B4-BE49-F238E27FC236}">
                <a16:creationId xmlns:a16="http://schemas.microsoft.com/office/drawing/2014/main" id="{820FA2C6-7316-C84A-A567-3207879031F3}"/>
              </a:ext>
            </a:extLst>
          </p:cNvPr>
          <p:cNvSpPr>
            <a:spLocks noGrp="1"/>
          </p:cNvSpPr>
          <p:nvPr>
            <p:ph type="body" sz="quarter" idx="3"/>
          </p:nvPr>
        </p:nvSpPr>
        <p:spPr>
          <a:xfrm>
            <a:off x="4645027" y="1057514"/>
            <a:ext cx="4041775" cy="533136"/>
          </a:xfrm>
        </p:spPr>
        <p:txBody>
          <a:bodyPr/>
          <a:lstStyle/>
          <a:p>
            <a:r>
              <a:rPr lang="en-US" sz="2000" dirty="0"/>
              <a:t>CLECs’ Response:</a:t>
            </a:r>
          </a:p>
        </p:txBody>
      </p:sp>
      <p:sp>
        <p:nvSpPr>
          <p:cNvPr id="8" name="Content Placeholder 7">
            <a:extLst>
              <a:ext uri="{FF2B5EF4-FFF2-40B4-BE49-F238E27FC236}">
                <a16:creationId xmlns:a16="http://schemas.microsoft.com/office/drawing/2014/main" id="{9F79677B-B976-964D-B70D-649A4F8EF044}"/>
              </a:ext>
            </a:extLst>
          </p:cNvPr>
          <p:cNvSpPr>
            <a:spLocks noGrp="1"/>
          </p:cNvSpPr>
          <p:nvPr>
            <p:ph sz="quarter" idx="4"/>
          </p:nvPr>
        </p:nvSpPr>
        <p:spPr>
          <a:xfrm>
            <a:off x="4645027" y="1734672"/>
            <a:ext cx="4041775" cy="3292740"/>
          </a:xfrm>
          <a:ln w="28575">
            <a:solidFill>
              <a:srgbClr val="00B050"/>
            </a:solidFill>
          </a:ln>
        </p:spPr>
        <p:txBody>
          <a:bodyPr/>
          <a:lstStyle/>
          <a:p>
            <a:endParaRPr lang="en-US" sz="600" dirty="0"/>
          </a:p>
          <a:p>
            <a:r>
              <a:rPr lang="en-US" sz="1600" dirty="0"/>
              <a:t>The FCC has presented </a:t>
            </a:r>
            <a:r>
              <a:rPr lang="en-US" sz="1600" b="1" dirty="0"/>
              <a:t>no evidence</a:t>
            </a:r>
            <a:r>
              <a:rPr lang="en-US" sz="1600" dirty="0"/>
              <a:t> showing that access stimulation has become more widespread since 2011.</a:t>
            </a:r>
          </a:p>
          <a:p>
            <a:endParaRPr lang="en-US" sz="600" dirty="0"/>
          </a:p>
          <a:p>
            <a:r>
              <a:rPr lang="en-US" sz="1600" dirty="0"/>
              <a:t>Contrary to the FCC’s claim, there has actually been a </a:t>
            </a:r>
            <a:r>
              <a:rPr lang="en-US" sz="1600" b="1" dirty="0"/>
              <a:t>substantial decline</a:t>
            </a:r>
            <a:r>
              <a:rPr lang="en-US" sz="1600" dirty="0"/>
              <a:t> in the volume of access stimulation traffic billed pursuant to CLEC tariffs since 2011.</a:t>
            </a:r>
          </a:p>
        </p:txBody>
      </p:sp>
    </p:spTree>
    <p:extLst>
      <p:ext uri="{BB962C8B-B14F-4D97-AF65-F5344CB8AC3E}">
        <p14:creationId xmlns:p14="http://schemas.microsoft.com/office/powerpoint/2010/main" val="12193909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5CE3ADC1-0741-F54F-B5E9-735DDDF0F241}"/>
              </a:ext>
            </a:extLst>
          </p:cNvPr>
          <p:cNvSpPr>
            <a:spLocks noGrp="1"/>
          </p:cNvSpPr>
          <p:nvPr>
            <p:ph type="title"/>
          </p:nvPr>
        </p:nvSpPr>
        <p:spPr>
          <a:xfrm>
            <a:off x="381000" y="0"/>
            <a:ext cx="8229600" cy="952500"/>
          </a:xfrm>
        </p:spPr>
        <p:txBody>
          <a:bodyPr/>
          <a:lstStyle/>
          <a:p>
            <a:pPr algn="l"/>
            <a:r>
              <a:rPr lang="en-US" sz="2800" dirty="0">
                <a:solidFill>
                  <a:schemeClr val="bg1"/>
                </a:solidFill>
              </a:rPr>
              <a:t>     Access Stimulation Traffic Carried Pursuant to </a:t>
            </a:r>
            <a:br>
              <a:rPr lang="en-US" sz="2800" dirty="0">
                <a:solidFill>
                  <a:schemeClr val="bg1"/>
                </a:solidFill>
              </a:rPr>
            </a:br>
            <a:r>
              <a:rPr lang="en-US" sz="2800" dirty="0">
                <a:solidFill>
                  <a:schemeClr val="bg1"/>
                </a:solidFill>
              </a:rPr>
              <a:t>     Tariff Has Substantially Declined</a:t>
            </a:r>
          </a:p>
        </p:txBody>
      </p:sp>
      <p:sp>
        <p:nvSpPr>
          <p:cNvPr id="8" name="Content Placeholder 7">
            <a:extLst>
              <a:ext uri="{FF2B5EF4-FFF2-40B4-BE49-F238E27FC236}">
                <a16:creationId xmlns:a16="http://schemas.microsoft.com/office/drawing/2014/main" id="{7F3083F4-204A-5845-8757-681833F980A5}"/>
              </a:ext>
            </a:extLst>
          </p:cNvPr>
          <p:cNvSpPr>
            <a:spLocks noGrp="1"/>
          </p:cNvSpPr>
          <p:nvPr>
            <p:ph idx="1"/>
          </p:nvPr>
        </p:nvSpPr>
        <p:spPr>
          <a:xfrm>
            <a:off x="457200" y="1028700"/>
            <a:ext cx="8229600" cy="3771636"/>
          </a:xfrm>
        </p:spPr>
        <p:txBody>
          <a:bodyPr/>
          <a:lstStyle/>
          <a:p>
            <a:endParaRPr lang="en-US" sz="800" dirty="0"/>
          </a:p>
          <a:p>
            <a:r>
              <a:rPr lang="en-US" sz="1600" dirty="0"/>
              <a:t>Since 2011, access-stimulating CLECs have voluntarily worked with IXCs to transition traffic to IP-interconnections.</a:t>
            </a:r>
          </a:p>
          <a:p>
            <a:endParaRPr lang="en-US" sz="1600" dirty="0"/>
          </a:p>
          <a:p>
            <a:r>
              <a:rPr lang="en-US" sz="1600" dirty="0"/>
              <a:t>As a result, as much as </a:t>
            </a:r>
            <a:r>
              <a:rPr lang="en-US" sz="1600" b="1" i="1" u="sng" dirty="0"/>
              <a:t>80%</a:t>
            </a:r>
            <a:r>
              <a:rPr lang="en-US" sz="1600" dirty="0"/>
              <a:t> of today’s calls to rural CLECs reach those CLECs through voluntarily negotiated IP-connections, rather than through traditional TDM connections.</a:t>
            </a:r>
          </a:p>
          <a:p>
            <a:endParaRPr lang="en-US" sz="1600" dirty="0"/>
          </a:p>
          <a:p>
            <a:r>
              <a:rPr lang="en-US" sz="1600" dirty="0"/>
              <a:t>Thus, the evidence shows that IXCs are using alternative commercially-negotiated arrangements instead of tariff-based arrangements, just as the FCC said should occur during the transition to a bill-and-keep regime.</a:t>
            </a:r>
          </a:p>
          <a:p>
            <a:endParaRPr lang="en-US" sz="1600" dirty="0"/>
          </a:p>
          <a:p>
            <a:r>
              <a:rPr lang="en-US" sz="1600" dirty="0"/>
              <a:t>Because these are commercially-negotiated agreements, CLECs have the right to enter into agreements with carriers that provide a high-quality service and are not a collection risk.  Carriers like AT&amp;T, who consistently abuse rural CLECs, cost CLECs both time and money to pursue collection actions.</a:t>
            </a:r>
          </a:p>
        </p:txBody>
      </p:sp>
    </p:spTree>
    <p:extLst>
      <p:ext uri="{BB962C8B-B14F-4D97-AF65-F5344CB8AC3E}">
        <p14:creationId xmlns:p14="http://schemas.microsoft.com/office/powerpoint/2010/main" val="29631529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D04DB3-B1C9-5A46-9CD3-EB037C5182B7}"/>
              </a:ext>
            </a:extLst>
          </p:cNvPr>
          <p:cNvSpPr>
            <a:spLocks noGrp="1"/>
          </p:cNvSpPr>
          <p:nvPr>
            <p:ph type="title"/>
          </p:nvPr>
        </p:nvSpPr>
        <p:spPr/>
        <p:txBody>
          <a:bodyPr/>
          <a:lstStyle/>
          <a:p>
            <a:pPr algn="l"/>
            <a:r>
              <a:rPr lang="en-US" sz="2800" dirty="0">
                <a:solidFill>
                  <a:schemeClr val="bg1"/>
                </a:solidFill>
              </a:rPr>
              <a:t>     FCC &amp; IXC Assumption</a:t>
            </a:r>
          </a:p>
        </p:txBody>
      </p:sp>
      <p:sp>
        <p:nvSpPr>
          <p:cNvPr id="3" name="Text Placeholder 2">
            <a:extLst>
              <a:ext uri="{FF2B5EF4-FFF2-40B4-BE49-F238E27FC236}">
                <a16:creationId xmlns:a16="http://schemas.microsoft.com/office/drawing/2014/main" id="{1C60808C-200E-5B48-A50C-9922A7212D8E}"/>
              </a:ext>
            </a:extLst>
          </p:cNvPr>
          <p:cNvSpPr>
            <a:spLocks noGrp="1"/>
          </p:cNvSpPr>
          <p:nvPr>
            <p:ph type="body" idx="1"/>
          </p:nvPr>
        </p:nvSpPr>
        <p:spPr>
          <a:xfrm>
            <a:off x="457200" y="1104900"/>
            <a:ext cx="4040188" cy="533136"/>
          </a:xfrm>
        </p:spPr>
        <p:txBody>
          <a:bodyPr/>
          <a:lstStyle/>
          <a:p>
            <a:r>
              <a:rPr lang="en-US" sz="2000" dirty="0"/>
              <a:t>FCC &amp; IXC Comments:</a:t>
            </a:r>
          </a:p>
        </p:txBody>
      </p:sp>
      <p:sp>
        <p:nvSpPr>
          <p:cNvPr id="4" name="Content Placeholder 3">
            <a:extLst>
              <a:ext uri="{FF2B5EF4-FFF2-40B4-BE49-F238E27FC236}">
                <a16:creationId xmlns:a16="http://schemas.microsoft.com/office/drawing/2014/main" id="{EB7C9DCB-6768-0D44-BBBF-D5AD03E6B2EA}"/>
              </a:ext>
            </a:extLst>
          </p:cNvPr>
          <p:cNvSpPr>
            <a:spLocks noGrp="1"/>
          </p:cNvSpPr>
          <p:nvPr>
            <p:ph sz="half" idx="2"/>
          </p:nvPr>
        </p:nvSpPr>
        <p:spPr>
          <a:xfrm>
            <a:off x="457200" y="1714500"/>
            <a:ext cx="4040188" cy="3292740"/>
          </a:xfrm>
          <a:ln w="28575">
            <a:solidFill>
              <a:srgbClr val="FF0000"/>
            </a:solidFill>
          </a:ln>
        </p:spPr>
        <p:txBody>
          <a:bodyPr/>
          <a:lstStyle/>
          <a:p>
            <a:endParaRPr lang="en-US" sz="600" dirty="0"/>
          </a:p>
          <a:p>
            <a:r>
              <a:rPr lang="en-US" sz="1600" dirty="0"/>
              <a:t>In applying the “access stimulation” definition in the NPRM, the FCC claims that access-stimulating CLECs have “relatively-high switched access rates.”</a:t>
            </a:r>
          </a:p>
          <a:p>
            <a:endParaRPr lang="en-US" sz="600" dirty="0"/>
          </a:p>
          <a:p>
            <a:r>
              <a:rPr lang="en-US" sz="1600" dirty="0"/>
              <a:t>The IXCs claim that “some CLECs seek to benchmark to a high-priced incumbent LEC” while others “locate [themselves] in a rural area where the maximum permissible terminating access rate is high.”</a:t>
            </a:r>
          </a:p>
        </p:txBody>
      </p:sp>
      <p:sp>
        <p:nvSpPr>
          <p:cNvPr id="5" name="Text Placeholder 4">
            <a:extLst>
              <a:ext uri="{FF2B5EF4-FFF2-40B4-BE49-F238E27FC236}">
                <a16:creationId xmlns:a16="http://schemas.microsoft.com/office/drawing/2014/main" id="{E6564F97-C150-6D40-B8D5-3057B974E80D}"/>
              </a:ext>
            </a:extLst>
          </p:cNvPr>
          <p:cNvSpPr>
            <a:spLocks noGrp="1"/>
          </p:cNvSpPr>
          <p:nvPr>
            <p:ph type="body" sz="quarter" idx="3"/>
          </p:nvPr>
        </p:nvSpPr>
        <p:spPr>
          <a:xfrm>
            <a:off x="4645027" y="1104900"/>
            <a:ext cx="4041775" cy="533136"/>
          </a:xfrm>
        </p:spPr>
        <p:txBody>
          <a:bodyPr/>
          <a:lstStyle/>
          <a:p>
            <a:r>
              <a:rPr lang="en-US" sz="2000" dirty="0"/>
              <a:t>CLECs’ Response:</a:t>
            </a:r>
          </a:p>
        </p:txBody>
      </p:sp>
      <p:sp>
        <p:nvSpPr>
          <p:cNvPr id="6" name="Content Placeholder 5">
            <a:extLst>
              <a:ext uri="{FF2B5EF4-FFF2-40B4-BE49-F238E27FC236}">
                <a16:creationId xmlns:a16="http://schemas.microsoft.com/office/drawing/2014/main" id="{B624A0E8-0354-E94B-A571-8459EB84F9E5}"/>
              </a:ext>
            </a:extLst>
          </p:cNvPr>
          <p:cNvSpPr>
            <a:spLocks noGrp="1"/>
          </p:cNvSpPr>
          <p:nvPr>
            <p:ph sz="quarter" idx="4"/>
          </p:nvPr>
        </p:nvSpPr>
        <p:spPr>
          <a:xfrm>
            <a:off x="4645027" y="1714500"/>
            <a:ext cx="4041775" cy="3292740"/>
          </a:xfrm>
          <a:ln w="28575">
            <a:solidFill>
              <a:srgbClr val="00B050"/>
            </a:solidFill>
          </a:ln>
        </p:spPr>
        <p:txBody>
          <a:bodyPr/>
          <a:lstStyle/>
          <a:p>
            <a:endParaRPr lang="en-US" sz="600" dirty="0"/>
          </a:p>
          <a:p>
            <a:r>
              <a:rPr lang="en-US" sz="1600" dirty="0"/>
              <a:t>The FCC fails to explain how its use of the phrase “relatively-high switched access rates” is applicable to its ”access stimulation” definition given the FCC’s 2011 decision to require CLECs to benchmark their rates to the lowest price-cap LEC in the state.</a:t>
            </a:r>
          </a:p>
          <a:p>
            <a:endParaRPr lang="en-US" sz="600" dirty="0"/>
          </a:p>
          <a:p>
            <a:r>
              <a:rPr lang="en-US" sz="1600" dirty="0"/>
              <a:t>In reality, the </a:t>
            </a:r>
            <a:r>
              <a:rPr lang="en-US" sz="1600" b="1" dirty="0"/>
              <a:t>CLECs’ benchmarked rates are not high</a:t>
            </a:r>
            <a:r>
              <a:rPr lang="en-US" sz="1600" dirty="0"/>
              <a:t> at all and are similar to (if not less than) the rates charged by the nation’s largest ILECs.</a:t>
            </a:r>
          </a:p>
        </p:txBody>
      </p:sp>
    </p:spTree>
    <p:extLst>
      <p:ext uri="{BB962C8B-B14F-4D97-AF65-F5344CB8AC3E}">
        <p14:creationId xmlns:p14="http://schemas.microsoft.com/office/powerpoint/2010/main" val="38812982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B1B14B6-36A8-754F-8D04-FDBAA789006F}"/>
              </a:ext>
            </a:extLst>
          </p:cNvPr>
          <p:cNvSpPr>
            <a:spLocks noGrp="1"/>
          </p:cNvSpPr>
          <p:nvPr>
            <p:ph type="title"/>
          </p:nvPr>
        </p:nvSpPr>
        <p:spPr>
          <a:xfrm>
            <a:off x="381000" y="0"/>
            <a:ext cx="8229600" cy="952500"/>
          </a:xfrm>
        </p:spPr>
        <p:txBody>
          <a:bodyPr/>
          <a:lstStyle/>
          <a:p>
            <a:pPr algn="l"/>
            <a:r>
              <a:rPr lang="en-US" sz="2800" dirty="0">
                <a:solidFill>
                  <a:schemeClr val="bg1"/>
                </a:solidFill>
              </a:rPr>
              <a:t>     Access-Stimulating CLEC Benchmark Rates are </a:t>
            </a:r>
            <a:br>
              <a:rPr lang="en-US" sz="2800" dirty="0">
                <a:solidFill>
                  <a:schemeClr val="bg1"/>
                </a:solidFill>
              </a:rPr>
            </a:br>
            <a:r>
              <a:rPr lang="en-US" sz="2800" dirty="0">
                <a:solidFill>
                  <a:schemeClr val="bg1"/>
                </a:solidFill>
              </a:rPr>
              <a:t>     Compatible with Other Large Carriers</a:t>
            </a:r>
          </a:p>
        </p:txBody>
      </p:sp>
      <p:sp>
        <p:nvSpPr>
          <p:cNvPr id="8" name="Content Placeholder 7">
            <a:extLst>
              <a:ext uri="{FF2B5EF4-FFF2-40B4-BE49-F238E27FC236}">
                <a16:creationId xmlns:a16="http://schemas.microsoft.com/office/drawing/2014/main" id="{20338391-EB9B-6F40-A948-FCE0E590238C}"/>
              </a:ext>
            </a:extLst>
          </p:cNvPr>
          <p:cNvSpPr>
            <a:spLocks noGrp="1"/>
          </p:cNvSpPr>
          <p:nvPr>
            <p:ph idx="1"/>
          </p:nvPr>
        </p:nvSpPr>
        <p:spPr>
          <a:xfrm>
            <a:off x="410910" y="1181100"/>
            <a:ext cx="7894890" cy="914400"/>
          </a:xfrm>
        </p:spPr>
        <p:txBody>
          <a:bodyPr/>
          <a:lstStyle/>
          <a:p>
            <a:r>
              <a:rPr lang="en-US" sz="1800" dirty="0"/>
              <a:t>CenturyLink’s rates (used by Iowa &amp; South Dakota CLECs) are compatible with other large carriers, like PacBell, the largest price-cap ILEC in the country that had nearly 6 billion minutes of use in 2017.</a:t>
            </a:r>
          </a:p>
        </p:txBody>
      </p:sp>
      <p:graphicFrame>
        <p:nvGraphicFramePr>
          <p:cNvPr id="10" name="Table 9">
            <a:extLst>
              <a:ext uri="{FF2B5EF4-FFF2-40B4-BE49-F238E27FC236}">
                <a16:creationId xmlns:a16="http://schemas.microsoft.com/office/drawing/2014/main" id="{1610529E-1521-B748-A0E3-9F690AC1F05C}"/>
              </a:ext>
            </a:extLst>
          </p:cNvPr>
          <p:cNvGraphicFramePr>
            <a:graphicFrameLocks noGrp="1"/>
          </p:cNvGraphicFramePr>
          <p:nvPr>
            <p:extLst>
              <p:ext uri="{D42A27DB-BD31-4B8C-83A1-F6EECF244321}">
                <p14:modId xmlns:p14="http://schemas.microsoft.com/office/powerpoint/2010/main" val="2288063627"/>
              </p:ext>
            </p:extLst>
          </p:nvPr>
        </p:nvGraphicFramePr>
        <p:xfrm>
          <a:off x="1606118" y="2537561"/>
          <a:ext cx="5729288" cy="676275"/>
        </p:xfrm>
        <a:graphic>
          <a:graphicData uri="http://schemas.openxmlformats.org/drawingml/2006/table">
            <a:tbl>
              <a:tblPr firstRow="1" firstCol="1" bandRow="1">
                <a:tableStyleId>{5C22544A-7EE6-4342-B048-85BDC9FD1C3A}</a:tableStyleId>
              </a:tblPr>
              <a:tblGrid>
                <a:gridCol w="2701967">
                  <a:extLst>
                    <a:ext uri="{9D8B030D-6E8A-4147-A177-3AD203B41FA5}">
                      <a16:colId xmlns:a16="http://schemas.microsoft.com/office/drawing/2014/main" val="3587690825"/>
                    </a:ext>
                  </a:extLst>
                </a:gridCol>
                <a:gridCol w="1284657">
                  <a:extLst>
                    <a:ext uri="{9D8B030D-6E8A-4147-A177-3AD203B41FA5}">
                      <a16:colId xmlns:a16="http://schemas.microsoft.com/office/drawing/2014/main" val="3060024949"/>
                    </a:ext>
                  </a:extLst>
                </a:gridCol>
                <a:gridCol w="759623">
                  <a:extLst>
                    <a:ext uri="{9D8B030D-6E8A-4147-A177-3AD203B41FA5}">
                      <a16:colId xmlns:a16="http://schemas.microsoft.com/office/drawing/2014/main" val="1930710345"/>
                    </a:ext>
                  </a:extLst>
                </a:gridCol>
                <a:gridCol w="983041">
                  <a:extLst>
                    <a:ext uri="{9D8B030D-6E8A-4147-A177-3AD203B41FA5}">
                      <a16:colId xmlns:a16="http://schemas.microsoft.com/office/drawing/2014/main" val="728074160"/>
                    </a:ext>
                  </a:extLst>
                </a:gridCol>
              </a:tblGrid>
              <a:tr h="169545">
                <a:tc>
                  <a:txBody>
                    <a:bodyPr/>
                    <a:lstStyle/>
                    <a:p>
                      <a:pPr marL="0" marR="0">
                        <a:spcBef>
                          <a:spcPts val="0"/>
                        </a:spcBef>
                        <a:spcAft>
                          <a:spcPts val="0"/>
                        </a:spcAft>
                      </a:pPr>
                      <a:r>
                        <a:rPr lang="en-US" sz="1100">
                          <a:effectLst/>
                        </a:rPr>
                        <a:t>Rate Element</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100">
                          <a:effectLst/>
                        </a:rPr>
                        <a:t>Direction</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100">
                          <a:effectLst/>
                        </a:rPr>
                        <a:t>Zone</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100">
                          <a:effectLst/>
                        </a:rPr>
                        <a:t>Rate</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2363509799"/>
                  </a:ext>
                </a:extLst>
              </a:tr>
              <a:tr h="169545">
                <a:tc>
                  <a:txBody>
                    <a:bodyPr/>
                    <a:lstStyle/>
                    <a:p>
                      <a:pPr marL="0" marR="0">
                        <a:spcBef>
                          <a:spcPts val="0"/>
                        </a:spcBef>
                        <a:spcAft>
                          <a:spcPts val="0"/>
                        </a:spcAft>
                      </a:pPr>
                      <a:r>
                        <a:rPr lang="en-US" sz="1100" dirty="0">
                          <a:effectLst/>
                        </a:rPr>
                        <a:t>Transport Termination, Over 0 miles</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100">
                          <a:effectLst/>
                        </a:rPr>
                        <a:t>Term to 3rd Party</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100">
                          <a:effectLst/>
                        </a:rPr>
                        <a:t>Zone 3</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100">
                          <a:effectLst/>
                        </a:rPr>
                        <a:t>0.00024</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4180465241"/>
                  </a:ext>
                </a:extLst>
              </a:tr>
              <a:tr h="153978">
                <a:tc>
                  <a:txBody>
                    <a:bodyPr/>
                    <a:lstStyle/>
                    <a:p>
                      <a:pPr marL="0" marR="0">
                        <a:spcBef>
                          <a:spcPts val="0"/>
                        </a:spcBef>
                        <a:spcAft>
                          <a:spcPts val="0"/>
                        </a:spcAft>
                      </a:pPr>
                      <a:r>
                        <a:rPr lang="en-US" sz="1100" dirty="0">
                          <a:effectLst/>
                        </a:rPr>
                        <a:t>Transport Facility per Mile, Over 0 miles</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100">
                          <a:effectLst/>
                        </a:rPr>
                        <a:t>Term to 3rd Party</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100">
                          <a:effectLst/>
                        </a:rPr>
                        <a:t>Zone 3</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100">
                          <a:effectLst/>
                        </a:rPr>
                        <a:t>0.000044</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213787918"/>
                  </a:ext>
                </a:extLst>
              </a:tr>
              <a:tr h="169545">
                <a:tc>
                  <a:txBody>
                    <a:bodyPr/>
                    <a:lstStyle/>
                    <a:p>
                      <a:pPr marL="0" marR="0">
                        <a:spcBef>
                          <a:spcPts val="0"/>
                        </a:spcBef>
                        <a:spcAft>
                          <a:spcPts val="0"/>
                        </a:spcAft>
                      </a:pPr>
                      <a:r>
                        <a:rPr lang="en-US" sz="1100">
                          <a:effectLst/>
                        </a:rPr>
                        <a:t>Tandem Switching</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100">
                          <a:effectLst/>
                        </a:rPr>
                        <a:t>Term to 3rd Party</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100">
                          <a:effectLst/>
                        </a:rPr>
                        <a:t>Zone 3</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100" dirty="0">
                          <a:effectLst/>
                        </a:rPr>
                        <a:t>0.00175</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3509453734"/>
                  </a:ext>
                </a:extLst>
              </a:tr>
            </a:tbl>
          </a:graphicData>
        </a:graphic>
      </p:graphicFrame>
      <p:sp>
        <p:nvSpPr>
          <p:cNvPr id="11" name="TextBox 10">
            <a:extLst>
              <a:ext uri="{FF2B5EF4-FFF2-40B4-BE49-F238E27FC236}">
                <a16:creationId xmlns:a16="http://schemas.microsoft.com/office/drawing/2014/main" id="{8095A9F1-8226-3A48-B14B-A3F26D9BD62D}"/>
              </a:ext>
            </a:extLst>
          </p:cNvPr>
          <p:cNvSpPr txBox="1"/>
          <p:nvPr/>
        </p:nvSpPr>
        <p:spPr>
          <a:xfrm>
            <a:off x="3210757" y="2089951"/>
            <a:ext cx="2590800" cy="461665"/>
          </a:xfrm>
          <a:prstGeom prst="rect">
            <a:avLst/>
          </a:prstGeom>
          <a:noFill/>
        </p:spPr>
        <p:txBody>
          <a:bodyPr wrap="square" rtlCol="0">
            <a:spAutoFit/>
          </a:bodyPr>
          <a:lstStyle/>
          <a:p>
            <a:pPr algn="ctr"/>
            <a:r>
              <a:rPr lang="en-US" sz="1200" dirty="0"/>
              <a:t>Pacific Bell Telephone Co.</a:t>
            </a:r>
          </a:p>
          <a:p>
            <a:pPr algn="ctr"/>
            <a:r>
              <a:rPr lang="en-US" sz="1200" dirty="0"/>
              <a:t>Tariff FCC No. 1</a:t>
            </a:r>
          </a:p>
        </p:txBody>
      </p:sp>
      <p:sp>
        <p:nvSpPr>
          <p:cNvPr id="12" name="TextBox 11">
            <a:extLst>
              <a:ext uri="{FF2B5EF4-FFF2-40B4-BE49-F238E27FC236}">
                <a16:creationId xmlns:a16="http://schemas.microsoft.com/office/drawing/2014/main" id="{0A80362B-3104-4A4A-9027-BE254B9C1806}"/>
              </a:ext>
            </a:extLst>
          </p:cNvPr>
          <p:cNvSpPr txBox="1"/>
          <p:nvPr/>
        </p:nvSpPr>
        <p:spPr>
          <a:xfrm>
            <a:off x="3200400" y="3234920"/>
            <a:ext cx="2590800" cy="461665"/>
          </a:xfrm>
          <a:prstGeom prst="rect">
            <a:avLst/>
          </a:prstGeom>
          <a:noFill/>
        </p:spPr>
        <p:txBody>
          <a:bodyPr wrap="square" rtlCol="0">
            <a:spAutoFit/>
          </a:bodyPr>
          <a:lstStyle/>
          <a:p>
            <a:pPr algn="ctr"/>
            <a:r>
              <a:rPr lang="en-US" sz="1200" dirty="0"/>
              <a:t>CenturyLink</a:t>
            </a:r>
          </a:p>
          <a:p>
            <a:pPr algn="ctr"/>
            <a:r>
              <a:rPr lang="en-US" sz="1200" dirty="0"/>
              <a:t>Tariff FCC No. 11, Section 6</a:t>
            </a:r>
          </a:p>
        </p:txBody>
      </p:sp>
      <p:graphicFrame>
        <p:nvGraphicFramePr>
          <p:cNvPr id="17" name="Table 16">
            <a:extLst>
              <a:ext uri="{FF2B5EF4-FFF2-40B4-BE49-F238E27FC236}">
                <a16:creationId xmlns:a16="http://schemas.microsoft.com/office/drawing/2014/main" id="{1B051F3F-634D-554C-8208-98944D4C1AE3}"/>
              </a:ext>
            </a:extLst>
          </p:cNvPr>
          <p:cNvGraphicFramePr>
            <a:graphicFrameLocks noGrp="1"/>
          </p:cNvGraphicFramePr>
          <p:nvPr>
            <p:extLst>
              <p:ext uri="{D42A27DB-BD31-4B8C-83A1-F6EECF244321}">
                <p14:modId xmlns:p14="http://schemas.microsoft.com/office/powerpoint/2010/main" val="630365589"/>
              </p:ext>
            </p:extLst>
          </p:nvPr>
        </p:nvGraphicFramePr>
        <p:xfrm>
          <a:off x="1606118" y="3717669"/>
          <a:ext cx="5729288" cy="711572"/>
        </p:xfrm>
        <a:graphic>
          <a:graphicData uri="http://schemas.openxmlformats.org/drawingml/2006/table">
            <a:tbl>
              <a:tblPr firstRow="1" firstCol="1" bandRow="1">
                <a:tableStyleId>{5C22544A-7EE6-4342-B048-85BDC9FD1C3A}</a:tableStyleId>
              </a:tblPr>
              <a:tblGrid>
                <a:gridCol w="2701967">
                  <a:extLst>
                    <a:ext uri="{9D8B030D-6E8A-4147-A177-3AD203B41FA5}">
                      <a16:colId xmlns:a16="http://schemas.microsoft.com/office/drawing/2014/main" val="3587690825"/>
                    </a:ext>
                  </a:extLst>
                </a:gridCol>
                <a:gridCol w="1284657">
                  <a:extLst>
                    <a:ext uri="{9D8B030D-6E8A-4147-A177-3AD203B41FA5}">
                      <a16:colId xmlns:a16="http://schemas.microsoft.com/office/drawing/2014/main" val="3060024949"/>
                    </a:ext>
                  </a:extLst>
                </a:gridCol>
                <a:gridCol w="759623">
                  <a:extLst>
                    <a:ext uri="{9D8B030D-6E8A-4147-A177-3AD203B41FA5}">
                      <a16:colId xmlns:a16="http://schemas.microsoft.com/office/drawing/2014/main" val="1930710345"/>
                    </a:ext>
                  </a:extLst>
                </a:gridCol>
                <a:gridCol w="983041">
                  <a:extLst>
                    <a:ext uri="{9D8B030D-6E8A-4147-A177-3AD203B41FA5}">
                      <a16:colId xmlns:a16="http://schemas.microsoft.com/office/drawing/2014/main" val="728074160"/>
                    </a:ext>
                  </a:extLst>
                </a:gridCol>
              </a:tblGrid>
              <a:tr h="177893">
                <a:tc>
                  <a:txBody>
                    <a:bodyPr/>
                    <a:lstStyle/>
                    <a:p>
                      <a:pPr marL="0" marR="0">
                        <a:spcBef>
                          <a:spcPts val="0"/>
                        </a:spcBef>
                        <a:spcAft>
                          <a:spcPts val="0"/>
                        </a:spcAft>
                      </a:pPr>
                      <a:r>
                        <a:rPr lang="en-US" sz="1100">
                          <a:effectLst/>
                        </a:rPr>
                        <a:t>Rate Element</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100">
                          <a:effectLst/>
                        </a:rPr>
                        <a:t>Direction</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100" dirty="0">
                          <a:effectLst/>
                        </a:rPr>
                        <a:t>Zone</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100" dirty="0">
                          <a:effectLst/>
                        </a:rPr>
                        <a:t>Rate</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2363509799"/>
                  </a:ext>
                </a:extLst>
              </a:tr>
              <a:tr h="177893">
                <a:tc>
                  <a:txBody>
                    <a:bodyPr/>
                    <a:lstStyle/>
                    <a:p>
                      <a:pPr marL="0" marR="0">
                        <a:spcBef>
                          <a:spcPts val="0"/>
                        </a:spcBef>
                        <a:spcAft>
                          <a:spcPts val="0"/>
                        </a:spcAft>
                      </a:pPr>
                      <a:r>
                        <a:rPr lang="en-US" sz="1100" dirty="0">
                          <a:effectLst/>
                        </a:rPr>
                        <a:t>Transport Termination</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100" dirty="0">
                          <a:effectLst/>
                        </a:rPr>
                        <a:t>Term to 3rd Party</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N/A</a:t>
                      </a:r>
                      <a:endParaRPr lang="en-US" sz="12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100">
                          <a:effectLst/>
                        </a:rPr>
                        <a:t>0.00024</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4180465241"/>
                  </a:ext>
                </a:extLst>
              </a:tr>
              <a:tr h="177893">
                <a:tc>
                  <a:txBody>
                    <a:bodyPr/>
                    <a:lstStyle/>
                    <a:p>
                      <a:pPr marL="0" marR="0">
                        <a:spcBef>
                          <a:spcPts val="0"/>
                        </a:spcBef>
                        <a:spcAft>
                          <a:spcPts val="0"/>
                        </a:spcAft>
                      </a:pPr>
                      <a:r>
                        <a:rPr lang="en-US" sz="1100" dirty="0">
                          <a:effectLst/>
                        </a:rPr>
                        <a:t>Transport Facility per Mile</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100">
                          <a:effectLst/>
                        </a:rPr>
                        <a:t>Term to 3rd Party</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N/A</a:t>
                      </a:r>
                      <a:endParaRPr lang="en-US" sz="12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100" dirty="0">
                          <a:effectLst/>
                        </a:rPr>
                        <a:t>0.00003</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213787918"/>
                  </a:ext>
                </a:extLst>
              </a:tr>
              <a:tr h="177893">
                <a:tc>
                  <a:txBody>
                    <a:bodyPr/>
                    <a:lstStyle/>
                    <a:p>
                      <a:pPr marL="0" marR="0">
                        <a:spcBef>
                          <a:spcPts val="0"/>
                        </a:spcBef>
                        <a:spcAft>
                          <a:spcPts val="0"/>
                        </a:spcAft>
                      </a:pPr>
                      <a:r>
                        <a:rPr lang="en-US" sz="1100">
                          <a:effectLst/>
                        </a:rPr>
                        <a:t>Tandem Switching</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spcBef>
                          <a:spcPts val="0"/>
                        </a:spcBef>
                        <a:spcAft>
                          <a:spcPts val="0"/>
                        </a:spcAft>
                      </a:pPr>
                      <a:r>
                        <a:rPr lang="en-US" sz="1100">
                          <a:effectLst/>
                        </a:rPr>
                        <a:t>Term to 3rd Party</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100" dirty="0">
                          <a:effectLst/>
                          <a:latin typeface="+mn-lt"/>
                          <a:ea typeface="Times New Roman" panose="02020603050405020304" pitchFamily="18" charset="0"/>
                          <a:cs typeface="Times New Roman" panose="02020603050405020304" pitchFamily="18" charset="0"/>
                        </a:rPr>
                        <a:t>N/A</a:t>
                      </a:r>
                      <a:endParaRPr lang="en-US" sz="1200" dirty="0">
                        <a:effectLst/>
                        <a:latin typeface="+mn-lt"/>
                        <a:ea typeface="Times New Roman" panose="02020603050405020304" pitchFamily="18" charset="0"/>
                        <a:cs typeface="Times New Roman" panose="02020603050405020304" pitchFamily="18" charset="0"/>
                      </a:endParaRPr>
                    </a:p>
                  </a:txBody>
                  <a:tcPr marL="68580" marR="68580" marT="0" marB="0" anchor="b"/>
                </a:tc>
                <a:tc>
                  <a:txBody>
                    <a:bodyPr/>
                    <a:lstStyle/>
                    <a:p>
                      <a:pPr marL="0" marR="0" algn="ctr">
                        <a:spcBef>
                          <a:spcPts val="0"/>
                        </a:spcBef>
                        <a:spcAft>
                          <a:spcPts val="0"/>
                        </a:spcAft>
                      </a:pPr>
                      <a:r>
                        <a:rPr lang="en-US" sz="1100" dirty="0">
                          <a:effectLst/>
                        </a:rPr>
                        <a:t>0.002252</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3509453734"/>
                  </a:ext>
                </a:extLst>
              </a:tr>
            </a:tbl>
          </a:graphicData>
        </a:graphic>
      </p:graphicFrame>
      <p:sp>
        <p:nvSpPr>
          <p:cNvPr id="18" name="TextBox 17">
            <a:extLst>
              <a:ext uri="{FF2B5EF4-FFF2-40B4-BE49-F238E27FC236}">
                <a16:creationId xmlns:a16="http://schemas.microsoft.com/office/drawing/2014/main" id="{73C80B94-7247-A942-A3BC-3220DFE72588}"/>
              </a:ext>
            </a:extLst>
          </p:cNvPr>
          <p:cNvSpPr txBox="1"/>
          <p:nvPr/>
        </p:nvSpPr>
        <p:spPr>
          <a:xfrm>
            <a:off x="410910" y="4704474"/>
            <a:ext cx="7894890" cy="646331"/>
          </a:xfrm>
          <a:prstGeom prst="rect">
            <a:avLst/>
          </a:prstGeom>
          <a:noFill/>
        </p:spPr>
        <p:txBody>
          <a:bodyPr wrap="square" rtlCol="0">
            <a:spAutoFit/>
          </a:bodyPr>
          <a:lstStyle/>
          <a:p>
            <a:pPr marL="285750" indent="-285750">
              <a:buFont typeface="Arial" panose="020B0604020202020204" pitchFamily="34" charset="0"/>
              <a:buChar char="•"/>
            </a:pPr>
            <a:r>
              <a:rPr lang="en-US" dirty="0"/>
              <a:t>Thus, the rates charged by CLECs are at or below the rates charged by AT&amp;T’s affiliate, which handles far larger traffic volumes.</a:t>
            </a:r>
          </a:p>
        </p:txBody>
      </p:sp>
    </p:spTree>
    <p:extLst>
      <p:ext uri="{BB962C8B-B14F-4D97-AF65-F5344CB8AC3E}">
        <p14:creationId xmlns:p14="http://schemas.microsoft.com/office/powerpoint/2010/main" val="16319518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47E9783-EAF1-1241-8A76-B2719587C429}"/>
              </a:ext>
            </a:extLst>
          </p:cNvPr>
          <p:cNvSpPr>
            <a:spLocks noGrp="1"/>
          </p:cNvSpPr>
          <p:nvPr>
            <p:ph type="title"/>
          </p:nvPr>
        </p:nvSpPr>
        <p:spPr/>
        <p:txBody>
          <a:bodyPr/>
          <a:lstStyle/>
          <a:p>
            <a:pPr algn="l"/>
            <a:r>
              <a:rPr lang="en-US" sz="2800" dirty="0">
                <a:solidFill>
                  <a:schemeClr val="bg1"/>
                </a:solidFill>
              </a:rPr>
              <a:t>     FCC &amp; IXC Assumption</a:t>
            </a:r>
          </a:p>
        </p:txBody>
      </p:sp>
      <p:sp>
        <p:nvSpPr>
          <p:cNvPr id="5" name="Text Placeholder 4">
            <a:extLst>
              <a:ext uri="{FF2B5EF4-FFF2-40B4-BE49-F238E27FC236}">
                <a16:creationId xmlns:a16="http://schemas.microsoft.com/office/drawing/2014/main" id="{83623E18-8BE4-AC48-BC4D-85A4BF55F457}"/>
              </a:ext>
            </a:extLst>
          </p:cNvPr>
          <p:cNvSpPr>
            <a:spLocks noGrp="1"/>
          </p:cNvSpPr>
          <p:nvPr>
            <p:ph type="body" idx="1"/>
          </p:nvPr>
        </p:nvSpPr>
        <p:spPr>
          <a:xfrm>
            <a:off x="457200" y="1104900"/>
            <a:ext cx="4040188" cy="533136"/>
          </a:xfrm>
        </p:spPr>
        <p:txBody>
          <a:bodyPr/>
          <a:lstStyle/>
          <a:p>
            <a:r>
              <a:rPr lang="en-US" sz="2000" dirty="0"/>
              <a:t>FCC &amp; IXC Comments:</a:t>
            </a:r>
          </a:p>
        </p:txBody>
      </p:sp>
      <p:sp>
        <p:nvSpPr>
          <p:cNvPr id="6" name="Content Placeholder 5">
            <a:extLst>
              <a:ext uri="{FF2B5EF4-FFF2-40B4-BE49-F238E27FC236}">
                <a16:creationId xmlns:a16="http://schemas.microsoft.com/office/drawing/2014/main" id="{FD2CE33F-0C84-0B46-812A-BC3DA599E308}"/>
              </a:ext>
            </a:extLst>
          </p:cNvPr>
          <p:cNvSpPr>
            <a:spLocks noGrp="1"/>
          </p:cNvSpPr>
          <p:nvPr>
            <p:ph sz="half" idx="2"/>
          </p:nvPr>
        </p:nvSpPr>
        <p:spPr>
          <a:xfrm>
            <a:off x="454325" y="1714500"/>
            <a:ext cx="4040188" cy="3292740"/>
          </a:xfrm>
          <a:ln w="28575">
            <a:solidFill>
              <a:srgbClr val="FF0000"/>
            </a:solidFill>
          </a:ln>
        </p:spPr>
        <p:txBody>
          <a:bodyPr/>
          <a:lstStyle/>
          <a:p>
            <a:endParaRPr lang="en-US" sz="600" dirty="0"/>
          </a:p>
          <a:p>
            <a:r>
              <a:rPr lang="en-US" sz="1600" dirty="0"/>
              <a:t>The FCC justifies its proposed reforms upon the IXCs’ repeated claims that they have requested and been denied the ability to install direct connections by access-stimulating CLECs.</a:t>
            </a:r>
          </a:p>
        </p:txBody>
      </p:sp>
      <p:sp>
        <p:nvSpPr>
          <p:cNvPr id="7" name="Text Placeholder 6">
            <a:extLst>
              <a:ext uri="{FF2B5EF4-FFF2-40B4-BE49-F238E27FC236}">
                <a16:creationId xmlns:a16="http://schemas.microsoft.com/office/drawing/2014/main" id="{8F0394F8-0CD5-B449-97D1-214B12DB6B44}"/>
              </a:ext>
            </a:extLst>
          </p:cNvPr>
          <p:cNvSpPr>
            <a:spLocks noGrp="1"/>
          </p:cNvSpPr>
          <p:nvPr>
            <p:ph type="body" sz="quarter" idx="3"/>
          </p:nvPr>
        </p:nvSpPr>
        <p:spPr>
          <a:xfrm>
            <a:off x="4645025" y="1104900"/>
            <a:ext cx="4041775" cy="533136"/>
          </a:xfrm>
        </p:spPr>
        <p:txBody>
          <a:bodyPr/>
          <a:lstStyle/>
          <a:p>
            <a:r>
              <a:rPr lang="en-US" sz="2000" dirty="0"/>
              <a:t>CLECs’ Response:</a:t>
            </a:r>
          </a:p>
        </p:txBody>
      </p:sp>
      <p:sp>
        <p:nvSpPr>
          <p:cNvPr id="8" name="Content Placeholder 7">
            <a:extLst>
              <a:ext uri="{FF2B5EF4-FFF2-40B4-BE49-F238E27FC236}">
                <a16:creationId xmlns:a16="http://schemas.microsoft.com/office/drawing/2014/main" id="{EF6E5BED-363C-4F4F-81A1-AE61F05453C4}"/>
              </a:ext>
            </a:extLst>
          </p:cNvPr>
          <p:cNvSpPr>
            <a:spLocks noGrp="1"/>
          </p:cNvSpPr>
          <p:nvPr>
            <p:ph sz="quarter" idx="4"/>
          </p:nvPr>
        </p:nvSpPr>
        <p:spPr>
          <a:xfrm>
            <a:off x="4645024" y="1714500"/>
            <a:ext cx="4041775" cy="3292740"/>
          </a:xfrm>
          <a:ln w="28575">
            <a:solidFill>
              <a:srgbClr val="00B050"/>
            </a:solidFill>
          </a:ln>
        </p:spPr>
        <p:txBody>
          <a:bodyPr/>
          <a:lstStyle/>
          <a:p>
            <a:endParaRPr lang="en-US" sz="600" dirty="0"/>
          </a:p>
          <a:p>
            <a:r>
              <a:rPr lang="en-US" sz="1600" dirty="0"/>
              <a:t>The IXCs have </a:t>
            </a:r>
            <a:r>
              <a:rPr lang="en-US" sz="1600" b="1" dirty="0"/>
              <a:t>never offered to install true direct connections</a:t>
            </a:r>
            <a:r>
              <a:rPr lang="en-US" sz="1600" dirty="0"/>
              <a:t> at access-stimulating CLEC facilities at their own expense and without preconditions.</a:t>
            </a:r>
          </a:p>
          <a:p>
            <a:endParaRPr lang="en-US" sz="600" dirty="0"/>
          </a:p>
          <a:p>
            <a:r>
              <a:rPr lang="en-US" sz="1600" dirty="0"/>
              <a:t>As the record reveals, </a:t>
            </a:r>
            <a:r>
              <a:rPr lang="en-US" sz="1600" b="1" dirty="0"/>
              <a:t>IXCs do not even want to enter into true direct connection arrangements</a:t>
            </a:r>
            <a:r>
              <a:rPr lang="en-US" sz="1600" dirty="0"/>
              <a:t>, but rather want to use the proposal as a negotiation and withholding tool.</a:t>
            </a:r>
          </a:p>
          <a:p>
            <a:endParaRPr lang="en-US" sz="1600" dirty="0"/>
          </a:p>
          <a:p>
            <a:endParaRPr lang="en-US" sz="1600" dirty="0"/>
          </a:p>
        </p:txBody>
      </p:sp>
    </p:spTree>
    <p:extLst>
      <p:ext uri="{BB962C8B-B14F-4D97-AF65-F5344CB8AC3E}">
        <p14:creationId xmlns:p14="http://schemas.microsoft.com/office/powerpoint/2010/main" val="22008437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974147-4FE2-A945-814F-CEB4E6D22F3D}"/>
              </a:ext>
            </a:extLst>
          </p:cNvPr>
          <p:cNvSpPr>
            <a:spLocks noGrp="1"/>
          </p:cNvSpPr>
          <p:nvPr>
            <p:ph type="title"/>
          </p:nvPr>
        </p:nvSpPr>
        <p:spPr>
          <a:xfrm>
            <a:off x="457200" y="0"/>
            <a:ext cx="8229600" cy="952500"/>
          </a:xfrm>
        </p:spPr>
        <p:txBody>
          <a:bodyPr/>
          <a:lstStyle/>
          <a:p>
            <a:pPr algn="l"/>
            <a:r>
              <a:rPr lang="en-US" sz="2800" dirty="0">
                <a:solidFill>
                  <a:schemeClr val="bg1"/>
                </a:solidFill>
              </a:rPr>
              <a:t>     IXCs’ Requests for True Direct Connections Is A </a:t>
            </a:r>
            <a:br>
              <a:rPr lang="en-US" sz="2800" dirty="0">
                <a:solidFill>
                  <a:schemeClr val="bg1"/>
                </a:solidFill>
              </a:rPr>
            </a:br>
            <a:r>
              <a:rPr lang="en-US" sz="2800" dirty="0">
                <a:solidFill>
                  <a:schemeClr val="bg1"/>
                </a:solidFill>
              </a:rPr>
              <a:t>     Myth &amp; Ruse</a:t>
            </a:r>
          </a:p>
        </p:txBody>
      </p:sp>
      <p:sp>
        <p:nvSpPr>
          <p:cNvPr id="3" name="Text Placeholder 2">
            <a:extLst>
              <a:ext uri="{FF2B5EF4-FFF2-40B4-BE49-F238E27FC236}">
                <a16:creationId xmlns:a16="http://schemas.microsoft.com/office/drawing/2014/main" id="{07CAE410-74A5-D043-B8BC-2D4BF5A12BF3}"/>
              </a:ext>
            </a:extLst>
          </p:cNvPr>
          <p:cNvSpPr>
            <a:spLocks noGrp="1"/>
          </p:cNvSpPr>
          <p:nvPr>
            <p:ph type="body" idx="1"/>
          </p:nvPr>
        </p:nvSpPr>
        <p:spPr>
          <a:xfrm>
            <a:off x="457200" y="1066932"/>
            <a:ext cx="4114800" cy="533136"/>
          </a:xfrm>
        </p:spPr>
        <p:txBody>
          <a:bodyPr/>
          <a:lstStyle/>
          <a:p>
            <a:r>
              <a:rPr lang="en-US" sz="2000" dirty="0"/>
              <a:t>IXCs Are Not Denied Direct Connects:</a:t>
            </a:r>
          </a:p>
        </p:txBody>
      </p:sp>
      <p:sp>
        <p:nvSpPr>
          <p:cNvPr id="4" name="Content Placeholder 3">
            <a:extLst>
              <a:ext uri="{FF2B5EF4-FFF2-40B4-BE49-F238E27FC236}">
                <a16:creationId xmlns:a16="http://schemas.microsoft.com/office/drawing/2014/main" id="{983D31CB-D29E-E54E-9105-F8F6657DF655}"/>
              </a:ext>
            </a:extLst>
          </p:cNvPr>
          <p:cNvSpPr>
            <a:spLocks noGrp="1"/>
          </p:cNvSpPr>
          <p:nvPr>
            <p:ph sz="half" idx="2"/>
          </p:nvPr>
        </p:nvSpPr>
        <p:spPr>
          <a:xfrm>
            <a:off x="457200" y="1714500"/>
            <a:ext cx="4040188" cy="3124200"/>
          </a:xfrm>
          <a:ln w="28575">
            <a:solidFill>
              <a:schemeClr val="tx1"/>
            </a:solidFill>
          </a:ln>
        </p:spPr>
        <p:txBody>
          <a:bodyPr/>
          <a:lstStyle/>
          <a:p>
            <a:pPr marL="0" indent="0">
              <a:buNone/>
            </a:pPr>
            <a:r>
              <a:rPr lang="en-US" sz="1600" b="1" i="1" dirty="0"/>
              <a:t>Northern Valley v. AT&amp;T Corp.</a:t>
            </a:r>
          </a:p>
          <a:p>
            <a:pPr marL="0" indent="0">
              <a:buNone/>
            </a:pPr>
            <a:endParaRPr lang="en-US" sz="600" dirty="0"/>
          </a:p>
          <a:p>
            <a:r>
              <a:rPr lang="en-US" sz="1600" dirty="0"/>
              <a:t>Court held that “the record is unclear whether AT&amp;T offered to install a direct trunk at its own expense at Northern Valley, or instead negotiated for or demanded that Northern Valley do so or pay for any costs of doing so.”</a:t>
            </a:r>
          </a:p>
          <a:p>
            <a:endParaRPr lang="en-US" sz="600" dirty="0"/>
          </a:p>
          <a:p>
            <a:r>
              <a:rPr lang="en-US" sz="1600" dirty="0"/>
              <a:t>Court concluded AT&amp;T failed to show it ever offered to install a direct connection at its own cost, rather than force Northern Valley to bear the costs for AT&amp;T.</a:t>
            </a:r>
          </a:p>
        </p:txBody>
      </p:sp>
      <p:sp>
        <p:nvSpPr>
          <p:cNvPr id="5" name="Text Placeholder 4">
            <a:extLst>
              <a:ext uri="{FF2B5EF4-FFF2-40B4-BE49-F238E27FC236}">
                <a16:creationId xmlns:a16="http://schemas.microsoft.com/office/drawing/2014/main" id="{489F6E5C-B53E-9546-BFCA-A9931917C1C3}"/>
              </a:ext>
            </a:extLst>
          </p:cNvPr>
          <p:cNvSpPr>
            <a:spLocks noGrp="1"/>
          </p:cNvSpPr>
          <p:nvPr>
            <p:ph type="body" sz="quarter" idx="3"/>
          </p:nvPr>
        </p:nvSpPr>
        <p:spPr>
          <a:xfrm>
            <a:off x="4645025" y="1115880"/>
            <a:ext cx="4041775" cy="533136"/>
          </a:xfrm>
        </p:spPr>
        <p:txBody>
          <a:bodyPr/>
          <a:lstStyle/>
          <a:p>
            <a:r>
              <a:rPr lang="en-US" sz="2000" dirty="0"/>
              <a:t>IXCs Use Direct Connect Proposition as Leverage:</a:t>
            </a:r>
          </a:p>
        </p:txBody>
      </p:sp>
      <p:sp>
        <p:nvSpPr>
          <p:cNvPr id="6" name="Content Placeholder 5">
            <a:extLst>
              <a:ext uri="{FF2B5EF4-FFF2-40B4-BE49-F238E27FC236}">
                <a16:creationId xmlns:a16="http://schemas.microsoft.com/office/drawing/2014/main" id="{F25A7E26-9EF4-C447-ADBE-0F17ADCE9DE2}"/>
              </a:ext>
            </a:extLst>
          </p:cNvPr>
          <p:cNvSpPr>
            <a:spLocks noGrp="1"/>
          </p:cNvSpPr>
          <p:nvPr>
            <p:ph sz="quarter" idx="4"/>
          </p:nvPr>
        </p:nvSpPr>
        <p:spPr>
          <a:xfrm>
            <a:off x="4645024" y="1715349"/>
            <a:ext cx="4041775" cy="3123351"/>
          </a:xfrm>
          <a:ln w="28575">
            <a:solidFill>
              <a:schemeClr val="tx1"/>
            </a:solidFill>
          </a:ln>
        </p:spPr>
        <p:txBody>
          <a:bodyPr/>
          <a:lstStyle/>
          <a:p>
            <a:pPr marL="0" indent="0">
              <a:buNone/>
            </a:pPr>
            <a:r>
              <a:rPr lang="en-US" sz="1600" b="1" i="1" dirty="0"/>
              <a:t>Northern Valley-Inteliquent Dispute</a:t>
            </a:r>
            <a:r>
              <a:rPr lang="en-US" sz="1600" b="1" dirty="0"/>
              <a:t>:</a:t>
            </a:r>
            <a:endParaRPr lang="en-US" sz="1600" dirty="0"/>
          </a:p>
          <a:p>
            <a:pPr marL="0" indent="0">
              <a:buNone/>
            </a:pPr>
            <a:endParaRPr lang="en-US" sz="600" dirty="0"/>
          </a:p>
          <a:p>
            <a:r>
              <a:rPr lang="en-US" sz="1600" dirty="0"/>
              <a:t>In mid-2017, Inteliquent begins withholding payment, expressing an interest in a direct connection.</a:t>
            </a:r>
          </a:p>
          <a:p>
            <a:endParaRPr lang="en-US" sz="600" dirty="0"/>
          </a:p>
          <a:p>
            <a:r>
              <a:rPr lang="en-US" sz="1600" dirty="0"/>
              <a:t>Later, Inteliquent admits it has no intention of installing facilities to Northern Valley.</a:t>
            </a:r>
          </a:p>
          <a:p>
            <a:endParaRPr lang="en-US" sz="600" dirty="0"/>
          </a:p>
          <a:p>
            <a:r>
              <a:rPr lang="en-US" sz="1600" dirty="0"/>
              <a:t>Inteliquent admits that it is withholding payment in order to create bargaining pressure in negotiations for a lower rate.</a:t>
            </a:r>
          </a:p>
        </p:txBody>
      </p:sp>
      <p:sp>
        <p:nvSpPr>
          <p:cNvPr id="7" name="TextBox 6">
            <a:extLst>
              <a:ext uri="{FF2B5EF4-FFF2-40B4-BE49-F238E27FC236}">
                <a16:creationId xmlns:a16="http://schemas.microsoft.com/office/drawing/2014/main" id="{8EBBB48E-FCF9-574A-8385-15966DA1F9A5}"/>
              </a:ext>
            </a:extLst>
          </p:cNvPr>
          <p:cNvSpPr txBox="1"/>
          <p:nvPr/>
        </p:nvSpPr>
        <p:spPr>
          <a:xfrm>
            <a:off x="2551906" y="4953132"/>
            <a:ext cx="4040188" cy="369332"/>
          </a:xfrm>
          <a:prstGeom prst="rect">
            <a:avLst/>
          </a:prstGeom>
          <a:noFill/>
        </p:spPr>
        <p:txBody>
          <a:bodyPr wrap="square" rtlCol="0">
            <a:spAutoFit/>
          </a:bodyPr>
          <a:lstStyle/>
          <a:p>
            <a:r>
              <a:rPr lang="en-US" dirty="0"/>
              <a:t>Other CLECs have similar stories to share.</a:t>
            </a:r>
          </a:p>
        </p:txBody>
      </p:sp>
    </p:spTree>
    <p:extLst>
      <p:ext uri="{BB962C8B-B14F-4D97-AF65-F5344CB8AC3E}">
        <p14:creationId xmlns:p14="http://schemas.microsoft.com/office/powerpoint/2010/main" val="23532116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64C479-9BF0-3448-88FA-920220D463F9}"/>
              </a:ext>
            </a:extLst>
          </p:cNvPr>
          <p:cNvSpPr>
            <a:spLocks noGrp="1"/>
          </p:cNvSpPr>
          <p:nvPr>
            <p:ph type="title"/>
          </p:nvPr>
        </p:nvSpPr>
        <p:spPr>
          <a:xfrm>
            <a:off x="457200" y="0"/>
            <a:ext cx="8229600" cy="952500"/>
          </a:xfrm>
        </p:spPr>
        <p:txBody>
          <a:bodyPr/>
          <a:lstStyle/>
          <a:p>
            <a:pPr algn="l"/>
            <a:r>
              <a:rPr lang="en-US" sz="2800" dirty="0">
                <a:solidFill>
                  <a:schemeClr val="bg1"/>
                </a:solidFill>
              </a:rPr>
              <a:t>     </a:t>
            </a:r>
          </a:p>
        </p:txBody>
      </p:sp>
      <p:sp>
        <p:nvSpPr>
          <p:cNvPr id="3" name="Content Placeholder 2">
            <a:extLst>
              <a:ext uri="{FF2B5EF4-FFF2-40B4-BE49-F238E27FC236}">
                <a16:creationId xmlns:a16="http://schemas.microsoft.com/office/drawing/2014/main" id="{CFCDB26E-F2E6-9546-B1F2-9E26AD0DA697}"/>
              </a:ext>
            </a:extLst>
          </p:cNvPr>
          <p:cNvSpPr>
            <a:spLocks noGrp="1"/>
          </p:cNvSpPr>
          <p:nvPr>
            <p:ph idx="1"/>
          </p:nvPr>
        </p:nvSpPr>
        <p:spPr/>
        <p:txBody>
          <a:bodyPr/>
          <a:lstStyle/>
          <a:p>
            <a:pPr algn="ctr"/>
            <a:endParaRPr lang="en-US" dirty="0"/>
          </a:p>
          <a:p>
            <a:pPr algn="ctr"/>
            <a:endParaRPr lang="en-US" dirty="0"/>
          </a:p>
          <a:p>
            <a:pPr marL="0" indent="0" algn="ctr">
              <a:buNone/>
            </a:pPr>
            <a:r>
              <a:rPr lang="en-US" b="1" dirty="0"/>
              <a:t>THE PROPOSED RULES ARE UNJUSTLY &amp; UNREASONABLY DISCRIMINATORY</a:t>
            </a:r>
          </a:p>
        </p:txBody>
      </p:sp>
    </p:spTree>
    <p:extLst>
      <p:ext uri="{BB962C8B-B14F-4D97-AF65-F5344CB8AC3E}">
        <p14:creationId xmlns:p14="http://schemas.microsoft.com/office/powerpoint/2010/main" val="4120666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4D3A47-4C7B-F44F-933F-B9634C8A44DD}"/>
              </a:ext>
            </a:extLst>
          </p:cNvPr>
          <p:cNvSpPr>
            <a:spLocks noGrp="1"/>
          </p:cNvSpPr>
          <p:nvPr>
            <p:ph type="title"/>
          </p:nvPr>
        </p:nvSpPr>
        <p:spPr>
          <a:xfrm>
            <a:off x="457200" y="27418"/>
            <a:ext cx="8229600" cy="952500"/>
          </a:xfrm>
        </p:spPr>
        <p:txBody>
          <a:bodyPr/>
          <a:lstStyle/>
          <a:p>
            <a:pPr algn="l"/>
            <a:r>
              <a:rPr lang="en-US" sz="2800" dirty="0">
                <a:solidFill>
                  <a:schemeClr val="bg1"/>
                </a:solidFill>
              </a:rPr>
              <a:t>     The Reforms Will Discriminate Against Minority</a:t>
            </a:r>
            <a:br>
              <a:rPr lang="en-US" sz="2800" dirty="0">
                <a:solidFill>
                  <a:schemeClr val="bg1"/>
                </a:solidFill>
              </a:rPr>
            </a:br>
            <a:r>
              <a:rPr lang="en-US" sz="2800" dirty="0">
                <a:solidFill>
                  <a:schemeClr val="bg1"/>
                </a:solidFill>
              </a:rPr>
              <a:t>     Groups</a:t>
            </a:r>
          </a:p>
        </p:txBody>
      </p:sp>
      <p:sp>
        <p:nvSpPr>
          <p:cNvPr id="3" name="Content Placeholder 2">
            <a:extLst>
              <a:ext uri="{FF2B5EF4-FFF2-40B4-BE49-F238E27FC236}">
                <a16:creationId xmlns:a16="http://schemas.microsoft.com/office/drawing/2014/main" id="{24BD1EBD-C6D8-5641-A4C8-0E5536619250}"/>
              </a:ext>
            </a:extLst>
          </p:cNvPr>
          <p:cNvSpPr>
            <a:spLocks noGrp="1"/>
          </p:cNvSpPr>
          <p:nvPr>
            <p:ph idx="1"/>
          </p:nvPr>
        </p:nvSpPr>
        <p:spPr>
          <a:xfrm>
            <a:off x="228600" y="947619"/>
            <a:ext cx="8686800" cy="2443281"/>
          </a:xfrm>
        </p:spPr>
        <p:txBody>
          <a:bodyPr/>
          <a:lstStyle/>
          <a:p>
            <a:r>
              <a:rPr lang="en-US" sz="1600" dirty="0"/>
              <a:t>Through its proposed reforms, the FCC &amp; IXCs seek to:</a:t>
            </a:r>
          </a:p>
          <a:p>
            <a:pPr marL="800100" lvl="1" indent="-342900">
              <a:buFont typeface="+mj-lt"/>
              <a:buAutoNum type="arabicPeriod"/>
            </a:pPr>
            <a:r>
              <a:rPr lang="en-US" sz="1300" dirty="0"/>
              <a:t>Adopt different prices for</a:t>
            </a:r>
            <a:r>
              <a:rPr lang="en-US" sz="1300" b="1" i="1" dirty="0"/>
              <a:t> </a:t>
            </a:r>
            <a:r>
              <a:rPr lang="en-US" sz="1300" dirty="0"/>
              <a:t>the delivery of access stimulation traffic through CEA providers; and thereby</a:t>
            </a:r>
          </a:p>
          <a:p>
            <a:pPr marL="800100" lvl="1" indent="-342900">
              <a:buFont typeface="+mj-lt"/>
              <a:buAutoNum type="arabicPeriod"/>
            </a:pPr>
            <a:r>
              <a:rPr lang="en-US" sz="1300" dirty="0"/>
              <a:t>Discriminate against rural CLECs based on the type and volume of traffic they receive.</a:t>
            </a:r>
          </a:p>
          <a:p>
            <a:pPr marL="800100" lvl="1" indent="-342900">
              <a:buFont typeface="+mj-lt"/>
              <a:buAutoNum type="arabicPeriod"/>
            </a:pPr>
            <a:endParaRPr lang="en-US" sz="200" dirty="0"/>
          </a:p>
          <a:p>
            <a:pPr marL="400050"/>
            <a:r>
              <a:rPr lang="en-US" sz="1600" dirty="0"/>
              <a:t>These proposed reforms violate:</a:t>
            </a:r>
          </a:p>
          <a:p>
            <a:pPr marL="800100" lvl="1"/>
            <a:r>
              <a:rPr lang="en-US" sz="1300" dirty="0"/>
              <a:t>The FCC’s longstanding rejection of discriminatory treatment to assess stimulation traffic:</a:t>
            </a:r>
          </a:p>
          <a:p>
            <a:pPr marL="800100" lvl="1"/>
            <a:endParaRPr lang="en-US" sz="1400" dirty="0"/>
          </a:p>
          <a:p>
            <a:pPr marL="800100" lvl="1"/>
            <a:endParaRPr lang="en-US" sz="1400" dirty="0"/>
          </a:p>
          <a:p>
            <a:pPr marL="800100" lvl="1"/>
            <a:endParaRPr lang="en-US" sz="1400" dirty="0"/>
          </a:p>
          <a:p>
            <a:pPr marL="800100" lvl="1"/>
            <a:endParaRPr lang="en-US" sz="400" dirty="0"/>
          </a:p>
          <a:p>
            <a:pPr marL="800100" lvl="1"/>
            <a:r>
              <a:rPr lang="en-US" sz="1300" dirty="0"/>
              <a:t>Sections 201(b) and 202(a) of the Communications Act:</a:t>
            </a:r>
          </a:p>
          <a:p>
            <a:pPr marL="800100" lvl="1"/>
            <a:endParaRPr lang="en-US" sz="1400" dirty="0"/>
          </a:p>
          <a:p>
            <a:pPr marL="800100" lvl="1"/>
            <a:endParaRPr lang="en-US" sz="1400" dirty="0"/>
          </a:p>
        </p:txBody>
      </p:sp>
      <p:sp>
        <p:nvSpPr>
          <p:cNvPr id="4" name="TextBox 3">
            <a:extLst>
              <a:ext uri="{FF2B5EF4-FFF2-40B4-BE49-F238E27FC236}">
                <a16:creationId xmlns:a16="http://schemas.microsoft.com/office/drawing/2014/main" id="{F74DAF02-BAB5-7F4E-A3A3-F80D3AFA531E}"/>
              </a:ext>
            </a:extLst>
          </p:cNvPr>
          <p:cNvSpPr txBox="1"/>
          <p:nvPr/>
        </p:nvSpPr>
        <p:spPr>
          <a:xfrm>
            <a:off x="2247900" y="2344536"/>
            <a:ext cx="4648200" cy="738664"/>
          </a:xfrm>
          <a:prstGeom prst="rect">
            <a:avLst/>
          </a:prstGeom>
          <a:noFill/>
          <a:ln w="19050">
            <a:solidFill>
              <a:schemeClr val="tx1"/>
            </a:solidFill>
          </a:ln>
        </p:spPr>
        <p:txBody>
          <a:bodyPr wrap="square" rtlCol="0">
            <a:spAutoFit/>
          </a:bodyPr>
          <a:lstStyle/>
          <a:p>
            <a:pPr algn="just"/>
            <a:r>
              <a:rPr lang="en-US" sz="1200" b="1" i="1" dirty="0"/>
              <a:t>Connect America Fund Order</a:t>
            </a:r>
            <a:r>
              <a:rPr lang="en-US" sz="1200" b="1" dirty="0"/>
              <a:t>, ¶ 692:</a:t>
            </a:r>
            <a:endParaRPr lang="en-US" sz="1200" dirty="0"/>
          </a:p>
          <a:p>
            <a:pPr algn="just"/>
            <a:endParaRPr lang="en-US" sz="600" dirty="0"/>
          </a:p>
          <a:p>
            <a:pPr algn="just"/>
            <a:r>
              <a:rPr lang="en-US" sz="1200" dirty="0"/>
              <a:t>[W]e reject the suggestion that we detariff competitive LEC access charges if they meet the access stimulation definition.</a:t>
            </a:r>
          </a:p>
        </p:txBody>
      </p:sp>
      <p:sp>
        <p:nvSpPr>
          <p:cNvPr id="6" name="TextBox 5">
            <a:extLst>
              <a:ext uri="{FF2B5EF4-FFF2-40B4-BE49-F238E27FC236}">
                <a16:creationId xmlns:a16="http://schemas.microsoft.com/office/drawing/2014/main" id="{E6432E4B-F407-434F-9855-18806219CE37}"/>
              </a:ext>
            </a:extLst>
          </p:cNvPr>
          <p:cNvSpPr txBox="1"/>
          <p:nvPr/>
        </p:nvSpPr>
        <p:spPr>
          <a:xfrm>
            <a:off x="457200" y="3432155"/>
            <a:ext cx="4038600" cy="1754326"/>
          </a:xfrm>
          <a:prstGeom prst="rect">
            <a:avLst/>
          </a:prstGeom>
          <a:noFill/>
          <a:ln w="19050">
            <a:solidFill>
              <a:schemeClr val="tx1"/>
            </a:solidFill>
          </a:ln>
        </p:spPr>
        <p:txBody>
          <a:bodyPr wrap="square" rtlCol="0">
            <a:spAutoFit/>
          </a:bodyPr>
          <a:lstStyle/>
          <a:p>
            <a:pPr algn="just"/>
            <a:r>
              <a:rPr lang="en-US" sz="1200" dirty="0"/>
              <a:t>All charges, practices, classifications, and regulations for and in connection with such communication service, shall be just and reasonable, and any such charge, practice, classification, or regulation that is unjust or unreasonable is declared to be unlawful.*</a:t>
            </a:r>
          </a:p>
          <a:p>
            <a:pPr algn="just"/>
            <a:endParaRPr lang="en-US" sz="1200" dirty="0"/>
          </a:p>
          <a:p>
            <a:pPr algn="just"/>
            <a:endParaRPr lang="en-US" sz="1200" dirty="0"/>
          </a:p>
          <a:p>
            <a:pPr algn="just"/>
            <a:endParaRPr lang="en-US" sz="1200" dirty="0"/>
          </a:p>
          <a:p>
            <a:pPr algn="just"/>
            <a:endParaRPr lang="en-US" sz="1200" dirty="0"/>
          </a:p>
        </p:txBody>
      </p:sp>
      <p:sp>
        <p:nvSpPr>
          <p:cNvPr id="8" name="TextBox 7">
            <a:extLst>
              <a:ext uri="{FF2B5EF4-FFF2-40B4-BE49-F238E27FC236}">
                <a16:creationId xmlns:a16="http://schemas.microsoft.com/office/drawing/2014/main" id="{6A3D380A-AF14-A94C-8CDA-D5194F47D636}"/>
              </a:ext>
            </a:extLst>
          </p:cNvPr>
          <p:cNvSpPr txBox="1"/>
          <p:nvPr/>
        </p:nvSpPr>
        <p:spPr>
          <a:xfrm>
            <a:off x="4694208" y="3433938"/>
            <a:ext cx="3992592" cy="1754326"/>
          </a:xfrm>
          <a:prstGeom prst="rect">
            <a:avLst/>
          </a:prstGeom>
          <a:noFill/>
          <a:ln w="19050">
            <a:solidFill>
              <a:schemeClr val="tx1"/>
            </a:solidFill>
          </a:ln>
        </p:spPr>
        <p:txBody>
          <a:bodyPr wrap="square" rtlCol="0">
            <a:spAutoFit/>
          </a:bodyPr>
          <a:lstStyle/>
          <a:p>
            <a:pPr algn="just"/>
            <a:r>
              <a:rPr lang="en-US" sz="1200" dirty="0"/>
              <a:t>It shall be unlawful for any common carrier to make any unjust or unreasonable discrimination in charges, practices, classifications, regulations, facilities, or services for or in connection with like communication service, directly or indirectly, by any means or device, or to make or give any undue or unreasonable preference or advantage to any particular person, class of persons or locality, or to subject any particular person, class of persons, or locality to any undue or unreasonable prejudice or disadvantage.**</a:t>
            </a:r>
          </a:p>
        </p:txBody>
      </p:sp>
      <p:sp>
        <p:nvSpPr>
          <p:cNvPr id="9" name="TextBox 8">
            <a:extLst>
              <a:ext uri="{FF2B5EF4-FFF2-40B4-BE49-F238E27FC236}">
                <a16:creationId xmlns:a16="http://schemas.microsoft.com/office/drawing/2014/main" id="{A6A409AD-306C-FE40-8007-51A19860E5C7}"/>
              </a:ext>
            </a:extLst>
          </p:cNvPr>
          <p:cNvSpPr txBox="1"/>
          <p:nvPr/>
        </p:nvSpPr>
        <p:spPr>
          <a:xfrm>
            <a:off x="457200" y="5257800"/>
            <a:ext cx="4800600" cy="430887"/>
          </a:xfrm>
          <a:prstGeom prst="rect">
            <a:avLst/>
          </a:prstGeom>
          <a:noFill/>
        </p:spPr>
        <p:txBody>
          <a:bodyPr wrap="square" rtlCol="0">
            <a:spAutoFit/>
          </a:bodyPr>
          <a:lstStyle/>
          <a:p>
            <a:r>
              <a:rPr lang="en-US" sz="1100" dirty="0"/>
              <a:t>*   47 U.S.C. § 201(b).</a:t>
            </a:r>
          </a:p>
          <a:p>
            <a:r>
              <a:rPr lang="en-US" sz="1100" dirty="0"/>
              <a:t>** 47 U.S.C. § 202(a).</a:t>
            </a:r>
          </a:p>
        </p:txBody>
      </p:sp>
    </p:spTree>
    <p:extLst>
      <p:ext uri="{BB962C8B-B14F-4D97-AF65-F5344CB8AC3E}">
        <p14:creationId xmlns:p14="http://schemas.microsoft.com/office/powerpoint/2010/main" val="145215570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481A241-5E46-0F40-9FDA-99274F1B4EE8}"/>
              </a:ext>
            </a:extLst>
          </p:cNvPr>
          <p:cNvSpPr>
            <a:spLocks noGrp="1"/>
          </p:cNvSpPr>
          <p:nvPr>
            <p:ph idx="1"/>
          </p:nvPr>
        </p:nvSpPr>
        <p:spPr/>
        <p:txBody>
          <a:bodyPr/>
          <a:lstStyle/>
          <a:p>
            <a:pPr algn="ctr"/>
            <a:endParaRPr lang="en-US" dirty="0"/>
          </a:p>
          <a:p>
            <a:pPr algn="ctr"/>
            <a:endParaRPr lang="en-US" dirty="0"/>
          </a:p>
          <a:p>
            <a:pPr marL="0" indent="0" algn="ctr">
              <a:buNone/>
            </a:pPr>
            <a:r>
              <a:rPr lang="en-US" b="1" dirty="0"/>
              <a:t>THE PROPOSED RULES </a:t>
            </a:r>
          </a:p>
          <a:p>
            <a:pPr marL="0" indent="0" algn="ctr">
              <a:buNone/>
            </a:pPr>
            <a:r>
              <a:rPr lang="en-US" b="1" dirty="0"/>
              <a:t>ARE VAGUE</a:t>
            </a:r>
          </a:p>
        </p:txBody>
      </p:sp>
    </p:spTree>
    <p:extLst>
      <p:ext uri="{BB962C8B-B14F-4D97-AF65-F5344CB8AC3E}">
        <p14:creationId xmlns:p14="http://schemas.microsoft.com/office/powerpoint/2010/main" val="271004061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0B4063-4255-2B41-AD96-DA14D281AB75}"/>
              </a:ext>
            </a:extLst>
          </p:cNvPr>
          <p:cNvSpPr>
            <a:spLocks noGrp="1"/>
          </p:cNvSpPr>
          <p:nvPr>
            <p:ph type="title"/>
          </p:nvPr>
        </p:nvSpPr>
        <p:spPr>
          <a:xfrm>
            <a:off x="381000" y="0"/>
            <a:ext cx="8229600" cy="952500"/>
          </a:xfrm>
        </p:spPr>
        <p:txBody>
          <a:bodyPr/>
          <a:lstStyle/>
          <a:p>
            <a:pPr algn="l"/>
            <a:r>
              <a:rPr lang="en-US" sz="2800" dirty="0">
                <a:solidFill>
                  <a:schemeClr val="bg1"/>
                </a:solidFill>
              </a:rPr>
              <a:t>     The NPRM’s Discussion Regarding “Financial </a:t>
            </a:r>
            <a:br>
              <a:rPr lang="en-US" sz="2800" dirty="0">
                <a:solidFill>
                  <a:schemeClr val="bg1"/>
                </a:solidFill>
              </a:rPr>
            </a:br>
            <a:r>
              <a:rPr lang="en-US" sz="2800" dirty="0">
                <a:solidFill>
                  <a:schemeClr val="bg1"/>
                </a:solidFill>
              </a:rPr>
              <a:t>     Responsibility” is Vague &amp; Incomplete</a:t>
            </a:r>
          </a:p>
        </p:txBody>
      </p:sp>
      <p:pic>
        <p:nvPicPr>
          <p:cNvPr id="17" name="Content Placeholder 16">
            <a:extLst>
              <a:ext uri="{FF2B5EF4-FFF2-40B4-BE49-F238E27FC236}">
                <a16:creationId xmlns:a16="http://schemas.microsoft.com/office/drawing/2014/main" id="{4E4F145B-A5D8-2E4E-B50D-FC1A8A3E1B18}"/>
              </a:ext>
            </a:extLst>
          </p:cNvPr>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533400" y="1409700"/>
            <a:ext cx="8229600" cy="2064350"/>
          </a:xfrm>
        </p:spPr>
      </p:pic>
    </p:spTree>
    <p:extLst>
      <p:ext uri="{BB962C8B-B14F-4D97-AF65-F5344CB8AC3E}">
        <p14:creationId xmlns:p14="http://schemas.microsoft.com/office/powerpoint/2010/main" val="35193064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AE4D36-77AA-FE45-939D-41255D5584B6}"/>
              </a:ext>
            </a:extLst>
          </p:cNvPr>
          <p:cNvSpPr>
            <a:spLocks noGrp="1"/>
          </p:cNvSpPr>
          <p:nvPr>
            <p:ph type="title"/>
          </p:nvPr>
        </p:nvSpPr>
        <p:spPr/>
        <p:txBody>
          <a:bodyPr/>
          <a:lstStyle/>
          <a:p>
            <a:pPr algn="l"/>
            <a:r>
              <a:rPr lang="en-US" sz="2800" dirty="0"/>
              <a:t>     </a:t>
            </a:r>
            <a:r>
              <a:rPr lang="en-US" sz="2800" dirty="0">
                <a:solidFill>
                  <a:schemeClr val="bg1"/>
                </a:solidFill>
              </a:rPr>
              <a:t>Introduction</a:t>
            </a:r>
            <a:endParaRPr lang="en-US" sz="2800" dirty="0"/>
          </a:p>
        </p:txBody>
      </p:sp>
      <p:sp>
        <p:nvSpPr>
          <p:cNvPr id="3" name="Content Placeholder 2">
            <a:extLst>
              <a:ext uri="{FF2B5EF4-FFF2-40B4-BE49-F238E27FC236}">
                <a16:creationId xmlns:a16="http://schemas.microsoft.com/office/drawing/2014/main" id="{FFBE88C8-53F7-9E42-BFD4-2356A347854D}"/>
              </a:ext>
            </a:extLst>
          </p:cNvPr>
          <p:cNvSpPr>
            <a:spLocks noGrp="1"/>
          </p:cNvSpPr>
          <p:nvPr>
            <p:ph idx="1"/>
          </p:nvPr>
        </p:nvSpPr>
        <p:spPr>
          <a:xfrm>
            <a:off x="457200" y="1181366"/>
            <a:ext cx="8229600" cy="3886199"/>
          </a:xfrm>
        </p:spPr>
        <p:txBody>
          <a:bodyPr/>
          <a:lstStyle/>
          <a:p>
            <a:r>
              <a:rPr lang="en-US" sz="1800" b="1" u="sng" dirty="0"/>
              <a:t>November 2011 – </a:t>
            </a:r>
            <a:r>
              <a:rPr lang="en-US" sz="1800" b="1" i="1" u="sng" dirty="0"/>
              <a:t>Connect America Fund Order</a:t>
            </a:r>
            <a:r>
              <a:rPr lang="en-US" sz="1800" b="1" u="sng" dirty="0"/>
              <a:t>:</a:t>
            </a:r>
            <a:endParaRPr lang="en-US" sz="1800" dirty="0"/>
          </a:p>
          <a:p>
            <a:pPr lvl="1"/>
            <a:r>
              <a:rPr lang="en-US" sz="1400" dirty="0"/>
              <a:t>FCC totally reforms ICC and access charge regime, establishing bill-and-keep as the “ultimate end state” and transitioning terminating access end office rates to zero.  Originating access rates and terminating rates for tandem switching remain unchanged.</a:t>
            </a:r>
          </a:p>
          <a:p>
            <a:r>
              <a:rPr lang="en-US" sz="1800" b="1" u="sng" dirty="0"/>
              <a:t>Post-</a:t>
            </a:r>
            <a:r>
              <a:rPr lang="en-US" sz="1800" b="1" i="1" u="sng" dirty="0"/>
              <a:t>Connect America Fund Order</a:t>
            </a:r>
            <a:r>
              <a:rPr lang="en-US" sz="1800" b="1" u="sng" dirty="0"/>
              <a:t>:</a:t>
            </a:r>
            <a:endParaRPr lang="en-US" sz="1800" dirty="0"/>
          </a:p>
          <a:p>
            <a:pPr lvl="1"/>
            <a:r>
              <a:rPr lang="en-US" sz="1400" dirty="0"/>
              <a:t>Access-stimulating CLECs accept substantially reduced access charge rates, determining that doing so presents the best opportunity to continue to provide enhanced broadband services to rural end users and provide free conference calling services to millions of Americans.</a:t>
            </a:r>
          </a:p>
          <a:p>
            <a:r>
              <a:rPr lang="en-US" sz="1800" b="1" u="sng" dirty="0"/>
              <a:t>October 2017 – </a:t>
            </a:r>
            <a:r>
              <a:rPr lang="en-US" sz="1800" b="1" i="1" u="sng" dirty="0"/>
              <a:t>Refreshing the ICC Record</a:t>
            </a:r>
            <a:r>
              <a:rPr lang="en-US" sz="1800" b="1" u="sng" dirty="0"/>
              <a:t>:</a:t>
            </a:r>
            <a:endParaRPr lang="en-US" sz="1800" dirty="0"/>
          </a:p>
          <a:p>
            <a:pPr lvl="1"/>
            <a:r>
              <a:rPr lang="en-US" sz="1400" dirty="0"/>
              <a:t>FCC seeks to refresh the record on intercarrier compensation and inquires about further reductions in access charges.  Commenters implore the FCC to avoid further reforms until it gathers the necessary data and evidence.  The record remains open.</a:t>
            </a:r>
          </a:p>
          <a:p>
            <a:r>
              <a:rPr lang="en-US" sz="1800" b="1" u="sng" dirty="0"/>
              <a:t>June 2018 – </a:t>
            </a:r>
            <a:r>
              <a:rPr lang="en-US" sz="1800" b="1" i="1" u="sng" dirty="0"/>
              <a:t>Access Stimulation NPRM</a:t>
            </a:r>
            <a:r>
              <a:rPr lang="en-US" sz="1800" b="1" u="sng" dirty="0"/>
              <a:t>:</a:t>
            </a:r>
            <a:endParaRPr lang="en-US" sz="1800" dirty="0"/>
          </a:p>
          <a:p>
            <a:pPr lvl="1"/>
            <a:r>
              <a:rPr lang="en-US" sz="1400" dirty="0"/>
              <a:t>Without new, post-2011 data and evidence, FCC proposes sweeping reforms at the behest of IXCs’ unsupported allegations that are contrary to FCC precedent and its goal of a bill-and-keep end state.</a:t>
            </a:r>
          </a:p>
        </p:txBody>
      </p:sp>
    </p:spTree>
    <p:extLst>
      <p:ext uri="{BB962C8B-B14F-4D97-AF65-F5344CB8AC3E}">
        <p14:creationId xmlns:p14="http://schemas.microsoft.com/office/powerpoint/2010/main" val="337208265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432F0ED-17FD-7942-BF97-DB8E02CA415D}"/>
              </a:ext>
            </a:extLst>
          </p:cNvPr>
          <p:cNvSpPr>
            <a:spLocks noGrp="1"/>
          </p:cNvSpPr>
          <p:nvPr>
            <p:ph type="title"/>
          </p:nvPr>
        </p:nvSpPr>
        <p:spPr/>
        <p:txBody>
          <a:bodyPr/>
          <a:lstStyle/>
          <a:p>
            <a:pPr algn="l"/>
            <a:r>
              <a:rPr lang="en-US" sz="2800" dirty="0">
                <a:solidFill>
                  <a:schemeClr val="bg1"/>
                </a:solidFill>
              </a:rPr>
              <a:t>     Major Concerns Regarding Proposal #1</a:t>
            </a:r>
          </a:p>
        </p:txBody>
      </p:sp>
      <p:sp>
        <p:nvSpPr>
          <p:cNvPr id="5" name="Text Placeholder 4">
            <a:extLst>
              <a:ext uri="{FF2B5EF4-FFF2-40B4-BE49-F238E27FC236}">
                <a16:creationId xmlns:a16="http://schemas.microsoft.com/office/drawing/2014/main" id="{2A6F19C1-ED66-3D44-9EBE-219F1CA223B8}"/>
              </a:ext>
            </a:extLst>
          </p:cNvPr>
          <p:cNvSpPr>
            <a:spLocks noGrp="1"/>
          </p:cNvSpPr>
          <p:nvPr>
            <p:ph type="body" idx="1"/>
          </p:nvPr>
        </p:nvSpPr>
        <p:spPr>
          <a:xfrm>
            <a:off x="457200" y="964623"/>
            <a:ext cx="4040188" cy="368877"/>
          </a:xfrm>
        </p:spPr>
        <p:txBody>
          <a:bodyPr/>
          <a:lstStyle/>
          <a:p>
            <a:r>
              <a:rPr lang="en-US" sz="2000" dirty="0"/>
              <a:t>Assumptions:</a:t>
            </a:r>
          </a:p>
        </p:txBody>
      </p:sp>
      <p:sp>
        <p:nvSpPr>
          <p:cNvPr id="6" name="Content Placeholder 5">
            <a:extLst>
              <a:ext uri="{FF2B5EF4-FFF2-40B4-BE49-F238E27FC236}">
                <a16:creationId xmlns:a16="http://schemas.microsoft.com/office/drawing/2014/main" id="{2D0E88FD-02CB-D342-84EE-09F809B8A241}"/>
              </a:ext>
            </a:extLst>
          </p:cNvPr>
          <p:cNvSpPr>
            <a:spLocks noGrp="1"/>
          </p:cNvSpPr>
          <p:nvPr>
            <p:ph sz="half" idx="2"/>
          </p:nvPr>
        </p:nvSpPr>
        <p:spPr>
          <a:xfrm>
            <a:off x="457200" y="1321663"/>
            <a:ext cx="4040188" cy="2450237"/>
          </a:xfrm>
          <a:ln w="28575">
            <a:solidFill>
              <a:srgbClr val="FF0000"/>
            </a:solidFill>
          </a:ln>
        </p:spPr>
        <p:txBody>
          <a:bodyPr/>
          <a:lstStyle/>
          <a:p>
            <a:pPr marL="457200" indent="-457200">
              <a:buFont typeface="+mj-lt"/>
              <a:buAutoNum type="arabicPeriod"/>
            </a:pPr>
            <a:endParaRPr lang="en-US" sz="600" dirty="0"/>
          </a:p>
          <a:p>
            <a:pPr marL="457200" indent="-457200">
              <a:buFont typeface="+mj-lt"/>
              <a:buAutoNum type="arabicPeriod"/>
            </a:pPr>
            <a:r>
              <a:rPr lang="en-US" sz="1400" dirty="0"/>
              <a:t>There is a single intermediate access-provider delivering traffic to any particular access-stimulating CLEC; and</a:t>
            </a:r>
          </a:p>
          <a:p>
            <a:pPr marL="457200" indent="-457200">
              <a:buFont typeface="+mj-lt"/>
              <a:buAutoNum type="arabicPeriod"/>
            </a:pPr>
            <a:endParaRPr lang="en-US" sz="1400" dirty="0"/>
          </a:p>
          <a:p>
            <a:pPr marL="457200" indent="-457200">
              <a:buFont typeface="+mj-lt"/>
              <a:buAutoNum type="arabicPeriod"/>
            </a:pPr>
            <a:endParaRPr lang="en-US" sz="1000" dirty="0"/>
          </a:p>
          <a:p>
            <a:pPr marL="457200" indent="-457200">
              <a:buFont typeface="+mj-lt"/>
              <a:buAutoNum type="arabicPeriod"/>
            </a:pPr>
            <a:endParaRPr lang="en-US" sz="400" dirty="0"/>
          </a:p>
          <a:p>
            <a:pPr marL="457200" indent="-457200">
              <a:buFont typeface="+mj-lt"/>
              <a:buAutoNum type="arabicPeriod"/>
            </a:pPr>
            <a:endParaRPr lang="en-US" sz="400" dirty="0"/>
          </a:p>
          <a:p>
            <a:pPr marL="457200" indent="-457200">
              <a:buFont typeface="+mj-lt"/>
              <a:buAutoNum type="arabicPeriod"/>
            </a:pPr>
            <a:r>
              <a:rPr lang="en-US" sz="1400" dirty="0"/>
              <a:t>This intermediate provider has a single rate that it uniformly assesses on IXCs for delivering traffic to access-stimulating CLECs.</a:t>
            </a:r>
          </a:p>
          <a:p>
            <a:pPr marL="457200" indent="-457200">
              <a:buFont typeface="+mj-lt"/>
              <a:buAutoNum type="arabicPeriod"/>
            </a:pPr>
            <a:endParaRPr lang="en-US" sz="1400" dirty="0"/>
          </a:p>
          <a:p>
            <a:pPr marL="457200" indent="-457200">
              <a:buFont typeface="+mj-lt"/>
              <a:buAutoNum type="arabicPeriod"/>
            </a:pPr>
            <a:endParaRPr lang="en-US" sz="1400" dirty="0"/>
          </a:p>
        </p:txBody>
      </p:sp>
      <p:sp>
        <p:nvSpPr>
          <p:cNvPr id="7" name="Text Placeholder 6">
            <a:extLst>
              <a:ext uri="{FF2B5EF4-FFF2-40B4-BE49-F238E27FC236}">
                <a16:creationId xmlns:a16="http://schemas.microsoft.com/office/drawing/2014/main" id="{0E3DAB10-6684-D745-8A35-2C39CF5D339B}"/>
              </a:ext>
            </a:extLst>
          </p:cNvPr>
          <p:cNvSpPr>
            <a:spLocks noGrp="1"/>
          </p:cNvSpPr>
          <p:nvPr>
            <p:ph type="body" sz="quarter" idx="3"/>
          </p:nvPr>
        </p:nvSpPr>
        <p:spPr>
          <a:xfrm>
            <a:off x="4645027" y="964623"/>
            <a:ext cx="4041775" cy="368877"/>
          </a:xfrm>
        </p:spPr>
        <p:txBody>
          <a:bodyPr/>
          <a:lstStyle/>
          <a:p>
            <a:r>
              <a:rPr lang="en-US" sz="2000" dirty="0"/>
              <a:t>Reality:</a:t>
            </a:r>
          </a:p>
        </p:txBody>
      </p:sp>
      <p:sp>
        <p:nvSpPr>
          <p:cNvPr id="8" name="Content Placeholder 7">
            <a:extLst>
              <a:ext uri="{FF2B5EF4-FFF2-40B4-BE49-F238E27FC236}">
                <a16:creationId xmlns:a16="http://schemas.microsoft.com/office/drawing/2014/main" id="{5AE6030A-60D7-0C4E-A02D-EBD2F00013D6}"/>
              </a:ext>
            </a:extLst>
          </p:cNvPr>
          <p:cNvSpPr>
            <a:spLocks noGrp="1"/>
          </p:cNvSpPr>
          <p:nvPr>
            <p:ph sz="quarter" idx="4"/>
          </p:nvPr>
        </p:nvSpPr>
        <p:spPr>
          <a:xfrm>
            <a:off x="4645027" y="1333500"/>
            <a:ext cx="4041775" cy="2438400"/>
          </a:xfrm>
          <a:ln w="28575">
            <a:solidFill>
              <a:srgbClr val="00B050"/>
            </a:solidFill>
          </a:ln>
        </p:spPr>
        <p:txBody>
          <a:bodyPr/>
          <a:lstStyle/>
          <a:p>
            <a:pPr marL="457200" indent="-457200">
              <a:buFont typeface="+mj-lt"/>
              <a:buAutoNum type="arabicPeriod"/>
            </a:pPr>
            <a:endParaRPr lang="en-US" sz="600" dirty="0"/>
          </a:p>
          <a:p>
            <a:pPr marL="457200" indent="-457200">
              <a:buFont typeface="+mj-lt"/>
              <a:buAutoNum type="arabicPeriod"/>
            </a:pPr>
            <a:r>
              <a:rPr lang="en-US" sz="1400" dirty="0"/>
              <a:t>Each of the CLECs have in place more than 1 intermediate provider that delivers long-distance traffic to it and are connected to the FCC-sanctioned CEA provider for the delivery of tariffed TDM traffic.</a:t>
            </a:r>
          </a:p>
          <a:p>
            <a:pPr marL="457200" indent="-457200">
              <a:buFont typeface="+mj-lt"/>
              <a:buAutoNum type="arabicPeriod"/>
            </a:pPr>
            <a:endParaRPr lang="en-US" sz="400" dirty="0"/>
          </a:p>
          <a:p>
            <a:pPr marL="457200" indent="-457200">
              <a:buFont typeface="+mj-lt"/>
              <a:buAutoNum type="arabicPeriod"/>
            </a:pPr>
            <a:endParaRPr lang="en-US" sz="400" dirty="0"/>
          </a:p>
          <a:p>
            <a:pPr marL="457200" indent="-457200">
              <a:buFont typeface="+mj-lt"/>
              <a:buAutoNum type="arabicPeriod"/>
            </a:pPr>
            <a:r>
              <a:rPr lang="en-US" sz="1400" dirty="0"/>
              <a:t>In many cases, each of the CLECs have more than one connection to an IP provider, who deliver traffic on commercially-negotiated terms.</a:t>
            </a:r>
          </a:p>
          <a:p>
            <a:pPr marL="457200" indent="-457200">
              <a:buFont typeface="+mj-lt"/>
              <a:buAutoNum type="arabicPeriod"/>
            </a:pPr>
            <a:endParaRPr lang="en-US" sz="1400" dirty="0"/>
          </a:p>
        </p:txBody>
      </p:sp>
      <p:sp>
        <p:nvSpPr>
          <p:cNvPr id="9" name="TextBox 8">
            <a:extLst>
              <a:ext uri="{FF2B5EF4-FFF2-40B4-BE49-F238E27FC236}">
                <a16:creationId xmlns:a16="http://schemas.microsoft.com/office/drawing/2014/main" id="{FE5BB209-7C1B-E943-AE7D-8EA7EA4FA7DB}"/>
              </a:ext>
            </a:extLst>
          </p:cNvPr>
          <p:cNvSpPr txBox="1"/>
          <p:nvPr/>
        </p:nvSpPr>
        <p:spPr>
          <a:xfrm>
            <a:off x="76200" y="3771900"/>
            <a:ext cx="8153400" cy="1846659"/>
          </a:xfrm>
          <a:prstGeom prst="rect">
            <a:avLst/>
          </a:prstGeom>
          <a:noFill/>
        </p:spPr>
        <p:txBody>
          <a:bodyPr wrap="square" rtlCol="0">
            <a:spAutoFit/>
          </a:bodyPr>
          <a:lstStyle/>
          <a:p>
            <a:pPr marL="685800" indent="-285750">
              <a:buFont typeface="Arial" panose="020B0604020202020204" pitchFamily="34" charset="0"/>
              <a:buChar char="•"/>
            </a:pPr>
            <a:r>
              <a:rPr lang="en-US" dirty="0"/>
              <a:t>Thus, the FCC’s proposal is:</a:t>
            </a:r>
          </a:p>
          <a:p>
            <a:pPr marL="685800" indent="-285750">
              <a:buFont typeface="Arial" panose="020B0604020202020204" pitchFamily="34" charset="0"/>
              <a:buChar char="•"/>
            </a:pPr>
            <a:endParaRPr lang="en-US" sz="400" dirty="0"/>
          </a:p>
          <a:p>
            <a:pPr marL="1085850" lvl="1" indent="-285750">
              <a:buFont typeface="Arial" panose="020B0604020202020204" pitchFamily="34" charset="0"/>
              <a:buChar char="•"/>
            </a:pPr>
            <a:r>
              <a:rPr lang="en-US" sz="1400" b="1" u="sng" dirty="0"/>
              <a:t>Vague</a:t>
            </a:r>
            <a:r>
              <a:rPr lang="en-US" sz="1400" dirty="0"/>
              <a:t>, because it does not acknowledge that more than 1 carrier may qualify as the intermediate provider; and</a:t>
            </a:r>
          </a:p>
          <a:p>
            <a:pPr marL="1085850" lvl="1" indent="-285750">
              <a:buFont typeface="Arial" panose="020B0604020202020204" pitchFamily="34" charset="0"/>
              <a:buChar char="•"/>
            </a:pPr>
            <a:endParaRPr lang="en-US" sz="400" dirty="0"/>
          </a:p>
          <a:p>
            <a:pPr marL="1085850" lvl="1" indent="-285750">
              <a:buFont typeface="Arial" panose="020B0604020202020204" pitchFamily="34" charset="0"/>
              <a:buChar char="•"/>
            </a:pPr>
            <a:r>
              <a:rPr lang="en-US" sz="1400" b="1" u="sng" dirty="0"/>
              <a:t>Incomplete</a:t>
            </a:r>
            <a:r>
              <a:rPr lang="en-US" sz="1400" dirty="0"/>
              <a:t>, because it fails to address which provider is relevant to the issue of financial responsibility and fails to specify whether a CLEC that has multiple interconnecting carriers is entitled to specify which of those carriers will carry the traffic to the CLEC.</a:t>
            </a:r>
            <a:endParaRPr lang="en-US" sz="1400" b="1" u="sng" dirty="0"/>
          </a:p>
          <a:p>
            <a:endParaRPr lang="en-US" dirty="0"/>
          </a:p>
        </p:txBody>
      </p:sp>
    </p:spTree>
    <p:extLst>
      <p:ext uri="{BB962C8B-B14F-4D97-AF65-F5344CB8AC3E}">
        <p14:creationId xmlns:p14="http://schemas.microsoft.com/office/powerpoint/2010/main" val="26107628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D9B1F1-8DF1-574E-B8BB-8F487EE64C5A}"/>
              </a:ext>
            </a:extLst>
          </p:cNvPr>
          <p:cNvSpPr>
            <a:spLocks noGrp="1"/>
          </p:cNvSpPr>
          <p:nvPr>
            <p:ph type="title"/>
          </p:nvPr>
        </p:nvSpPr>
        <p:spPr/>
        <p:txBody>
          <a:bodyPr/>
          <a:lstStyle/>
          <a:p>
            <a:pPr algn="l"/>
            <a:r>
              <a:rPr lang="en-US" sz="2800" dirty="0">
                <a:solidFill>
                  <a:schemeClr val="bg1"/>
                </a:solidFill>
              </a:rPr>
              <a:t>     Major Concerns Regarding Proposal #1</a:t>
            </a:r>
          </a:p>
        </p:txBody>
      </p:sp>
      <p:sp>
        <p:nvSpPr>
          <p:cNvPr id="3" name="Content Placeholder 2">
            <a:extLst>
              <a:ext uri="{FF2B5EF4-FFF2-40B4-BE49-F238E27FC236}">
                <a16:creationId xmlns:a16="http://schemas.microsoft.com/office/drawing/2014/main" id="{76581079-F1F1-0A46-96EE-297214ACCD6F}"/>
              </a:ext>
            </a:extLst>
          </p:cNvPr>
          <p:cNvSpPr>
            <a:spLocks noGrp="1"/>
          </p:cNvSpPr>
          <p:nvPr>
            <p:ph idx="1"/>
          </p:nvPr>
        </p:nvSpPr>
        <p:spPr>
          <a:xfrm>
            <a:off x="457200" y="1181366"/>
            <a:ext cx="8229600" cy="3962134"/>
          </a:xfrm>
        </p:spPr>
        <p:txBody>
          <a:bodyPr/>
          <a:lstStyle/>
          <a:p>
            <a:r>
              <a:rPr lang="en-US" sz="1800" dirty="0"/>
              <a:t>Other critical information is missing from the proposal:</a:t>
            </a:r>
          </a:p>
          <a:p>
            <a:endParaRPr lang="en-US" sz="400" dirty="0"/>
          </a:p>
          <a:p>
            <a:pPr lvl="1"/>
            <a:r>
              <a:rPr lang="en-US" sz="1400" dirty="0"/>
              <a:t>How should financial responsibility be split when an intermediate provider provides the functional equivalent of tandem switching and tandem-switched transport and also provides additional services in delivering the IXCs’ calls?</a:t>
            </a:r>
          </a:p>
          <a:p>
            <a:pPr lvl="1"/>
            <a:endParaRPr lang="en-US" sz="400" dirty="0"/>
          </a:p>
          <a:p>
            <a:pPr lvl="1"/>
            <a:r>
              <a:rPr lang="en-US" sz="1400" dirty="0"/>
              <a:t>Where CEA providers are acting as the intermediate provider, may they charge different IXCs different rates for delivering traffic to access-stimulating CLECs?</a:t>
            </a:r>
          </a:p>
          <a:p>
            <a:pPr lvl="1"/>
            <a:endParaRPr lang="en-US" sz="400" dirty="0"/>
          </a:p>
          <a:p>
            <a:r>
              <a:rPr lang="en-US" sz="1800" dirty="0"/>
              <a:t>Even the IXCs have concerns with the proposal:</a:t>
            </a:r>
          </a:p>
          <a:p>
            <a:endParaRPr lang="en-US" sz="400" dirty="0"/>
          </a:p>
          <a:p>
            <a:pPr lvl="1"/>
            <a:r>
              <a:rPr lang="en-US" sz="1400" b="1" u="sng" dirty="0"/>
              <a:t>AT&amp;T</a:t>
            </a:r>
            <a:r>
              <a:rPr lang="en-US" sz="1400" dirty="0"/>
              <a:t> finds “the definition of the phrase ‘intermediate access provider’ [to be] vague,” as the definition in turn fails to actually define several key terms, including the term “final interexchange carrier,” and does not explain whether wholesale-trafficking IXCs also fall within this definition.</a:t>
            </a:r>
          </a:p>
          <a:p>
            <a:pPr lvl="1"/>
            <a:endParaRPr lang="en-US" sz="200" dirty="0"/>
          </a:p>
          <a:p>
            <a:pPr lvl="1"/>
            <a:r>
              <a:rPr lang="en-US" sz="1400" b="1" u="sng" dirty="0"/>
              <a:t>Verizon</a:t>
            </a:r>
            <a:r>
              <a:rPr lang="en-US" sz="1400" dirty="0"/>
              <a:t> is concerned about “implementation issues,” as “[c]</a:t>
            </a:r>
            <a:r>
              <a:rPr lang="en-US" sz="1400" dirty="0" err="1"/>
              <a:t>urrently</a:t>
            </a:r>
            <a:r>
              <a:rPr lang="en-US" sz="1400" dirty="0"/>
              <a:t>, there are no established mechanisms for intermediate access providers to bill terminating tandem and transit charges to terminating LECs instead of billing IXCs.”</a:t>
            </a:r>
          </a:p>
          <a:p>
            <a:pPr lvl="1"/>
            <a:endParaRPr lang="en-US" sz="200" dirty="0"/>
          </a:p>
          <a:p>
            <a:pPr lvl="1"/>
            <a:r>
              <a:rPr lang="en-US" sz="1400" b="1" u="sng" dirty="0"/>
              <a:t>SDN</a:t>
            </a:r>
            <a:r>
              <a:rPr lang="en-US" sz="1400" dirty="0"/>
              <a:t> notes that “the Commission’s proposal … will place an undue burden on intermediate carriers … and raises a number of unresolved issues.”</a:t>
            </a:r>
            <a:endParaRPr lang="en-US" sz="1400" b="1" u="sng" dirty="0"/>
          </a:p>
        </p:txBody>
      </p:sp>
    </p:spTree>
    <p:extLst>
      <p:ext uri="{BB962C8B-B14F-4D97-AF65-F5344CB8AC3E}">
        <p14:creationId xmlns:p14="http://schemas.microsoft.com/office/powerpoint/2010/main" val="164806204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4A3172-10B3-4A4D-80D4-6EDB48DDA314}"/>
              </a:ext>
            </a:extLst>
          </p:cNvPr>
          <p:cNvSpPr>
            <a:spLocks noGrp="1"/>
          </p:cNvSpPr>
          <p:nvPr>
            <p:ph type="title"/>
          </p:nvPr>
        </p:nvSpPr>
        <p:spPr>
          <a:xfrm>
            <a:off x="457200" y="18125"/>
            <a:ext cx="8229600" cy="952500"/>
          </a:xfrm>
        </p:spPr>
        <p:txBody>
          <a:bodyPr/>
          <a:lstStyle/>
          <a:p>
            <a:pPr algn="l"/>
            <a:r>
              <a:rPr lang="en-US" sz="2800" dirty="0">
                <a:solidFill>
                  <a:schemeClr val="bg1"/>
                </a:solidFill>
              </a:rPr>
              <a:t>The NPRM’s “Direct Connection” Proposal is </a:t>
            </a:r>
            <a:br>
              <a:rPr lang="en-US" sz="2800" dirty="0">
                <a:solidFill>
                  <a:schemeClr val="bg1"/>
                </a:solidFill>
              </a:rPr>
            </a:br>
            <a:r>
              <a:rPr lang="en-US" sz="2800" dirty="0">
                <a:solidFill>
                  <a:schemeClr val="bg1"/>
                </a:solidFill>
              </a:rPr>
              <a:t>Equally Flawed</a:t>
            </a:r>
          </a:p>
        </p:txBody>
      </p:sp>
      <p:pic>
        <p:nvPicPr>
          <p:cNvPr id="11" name="Picture 10">
            <a:extLst>
              <a:ext uri="{FF2B5EF4-FFF2-40B4-BE49-F238E27FC236}">
                <a16:creationId xmlns:a16="http://schemas.microsoft.com/office/drawing/2014/main" id="{0CEBCB71-589A-E44B-9C6A-1EC25587134D}"/>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85750" y="1409700"/>
            <a:ext cx="8572500" cy="1625819"/>
          </a:xfrm>
          <a:prstGeom prst="rect">
            <a:avLst/>
          </a:prstGeom>
        </p:spPr>
      </p:pic>
      <p:pic>
        <p:nvPicPr>
          <p:cNvPr id="13" name="Picture 12">
            <a:extLst>
              <a:ext uri="{FF2B5EF4-FFF2-40B4-BE49-F238E27FC236}">
                <a16:creationId xmlns:a16="http://schemas.microsoft.com/office/drawing/2014/main" id="{5FF649EB-751B-D348-A961-C3C726EC57F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85750" y="3009996"/>
            <a:ext cx="8401050" cy="1593303"/>
          </a:xfrm>
          <a:prstGeom prst="rect">
            <a:avLst/>
          </a:prstGeom>
        </p:spPr>
      </p:pic>
    </p:spTree>
    <p:extLst>
      <p:ext uri="{BB962C8B-B14F-4D97-AF65-F5344CB8AC3E}">
        <p14:creationId xmlns:p14="http://schemas.microsoft.com/office/powerpoint/2010/main" val="341608778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C0D9F8-F4DD-584D-A268-F01D2CA7CA76}"/>
              </a:ext>
            </a:extLst>
          </p:cNvPr>
          <p:cNvSpPr>
            <a:spLocks noGrp="1"/>
          </p:cNvSpPr>
          <p:nvPr>
            <p:ph type="title"/>
          </p:nvPr>
        </p:nvSpPr>
        <p:spPr/>
        <p:txBody>
          <a:bodyPr/>
          <a:lstStyle/>
          <a:p>
            <a:pPr algn="l"/>
            <a:r>
              <a:rPr lang="en-US" sz="2800" dirty="0">
                <a:solidFill>
                  <a:schemeClr val="bg1"/>
                </a:solidFill>
              </a:rPr>
              <a:t>     Major Concerns Regarding Proposal #2</a:t>
            </a:r>
          </a:p>
        </p:txBody>
      </p:sp>
      <p:sp>
        <p:nvSpPr>
          <p:cNvPr id="3" name="Content Placeholder 2">
            <a:extLst>
              <a:ext uri="{FF2B5EF4-FFF2-40B4-BE49-F238E27FC236}">
                <a16:creationId xmlns:a16="http://schemas.microsoft.com/office/drawing/2014/main" id="{CE9CA897-E476-3046-B3A0-2ECFBC2B942E}"/>
              </a:ext>
            </a:extLst>
          </p:cNvPr>
          <p:cNvSpPr>
            <a:spLocks noGrp="1"/>
          </p:cNvSpPr>
          <p:nvPr>
            <p:ph sz="half" idx="2"/>
          </p:nvPr>
        </p:nvSpPr>
        <p:spPr>
          <a:xfrm>
            <a:off x="491971" y="1397655"/>
            <a:ext cx="4040188" cy="2548398"/>
          </a:xfrm>
          <a:ln w="28575">
            <a:solidFill>
              <a:srgbClr val="FF0000"/>
            </a:solidFill>
          </a:ln>
        </p:spPr>
        <p:txBody>
          <a:bodyPr/>
          <a:lstStyle/>
          <a:p>
            <a:endParaRPr lang="en-US" sz="600" dirty="0"/>
          </a:p>
          <a:p>
            <a:r>
              <a:rPr lang="en-US" sz="1600" dirty="0"/>
              <a:t>The Commission suggests that a “direct connection” would include an arrangement where an IXC connects to an access-stimulating LEC through “an intermediate provider of the IXC’s choice.”</a:t>
            </a:r>
          </a:p>
        </p:txBody>
      </p:sp>
      <p:sp>
        <p:nvSpPr>
          <p:cNvPr id="6" name="Content Placeholder 5">
            <a:extLst>
              <a:ext uri="{FF2B5EF4-FFF2-40B4-BE49-F238E27FC236}">
                <a16:creationId xmlns:a16="http://schemas.microsoft.com/office/drawing/2014/main" id="{586E5B1E-6C1C-E547-A273-9D6AC708C9BA}"/>
              </a:ext>
            </a:extLst>
          </p:cNvPr>
          <p:cNvSpPr>
            <a:spLocks noGrp="1"/>
          </p:cNvSpPr>
          <p:nvPr>
            <p:ph sz="quarter" idx="4"/>
          </p:nvPr>
        </p:nvSpPr>
        <p:spPr>
          <a:xfrm>
            <a:off x="4667221" y="1397654"/>
            <a:ext cx="4041775" cy="2548399"/>
          </a:xfrm>
          <a:ln w="28575">
            <a:solidFill>
              <a:srgbClr val="00B050"/>
            </a:solidFill>
          </a:ln>
        </p:spPr>
        <p:txBody>
          <a:bodyPr/>
          <a:lstStyle/>
          <a:p>
            <a:endParaRPr lang="en-US" sz="600" dirty="0"/>
          </a:p>
          <a:p>
            <a:r>
              <a:rPr lang="en-US" sz="1600" dirty="0"/>
              <a:t>“Direct connections” are arrangements where two carriers are </a:t>
            </a:r>
            <a:r>
              <a:rPr lang="en-US" sz="1600" b="1" dirty="0"/>
              <a:t>connected to each other</a:t>
            </a:r>
            <a:r>
              <a:rPr lang="en-US" sz="1600" dirty="0"/>
              <a:t>.</a:t>
            </a:r>
          </a:p>
          <a:p>
            <a:endParaRPr lang="en-US" sz="600" dirty="0"/>
          </a:p>
          <a:p>
            <a:r>
              <a:rPr lang="en-US" sz="1600" dirty="0"/>
              <a:t>While, “indirect connections” are “interconnection[s] of two carriers’ network, which are not directly connected to each other, via a third carrier’s network, to which the two carriers are each directly connected.”*</a:t>
            </a:r>
          </a:p>
        </p:txBody>
      </p:sp>
      <p:sp>
        <p:nvSpPr>
          <p:cNvPr id="8" name="TextBox 7">
            <a:extLst>
              <a:ext uri="{FF2B5EF4-FFF2-40B4-BE49-F238E27FC236}">
                <a16:creationId xmlns:a16="http://schemas.microsoft.com/office/drawing/2014/main" id="{8C5D5A36-2152-DA4C-AC12-EEBF91DA5461}"/>
              </a:ext>
            </a:extLst>
          </p:cNvPr>
          <p:cNvSpPr txBox="1"/>
          <p:nvPr/>
        </p:nvSpPr>
        <p:spPr>
          <a:xfrm>
            <a:off x="4645027" y="981311"/>
            <a:ext cx="4025392" cy="400110"/>
          </a:xfrm>
          <a:prstGeom prst="rect">
            <a:avLst/>
          </a:prstGeom>
          <a:noFill/>
        </p:spPr>
        <p:txBody>
          <a:bodyPr wrap="square" rtlCol="0">
            <a:spAutoFit/>
          </a:bodyPr>
          <a:lstStyle/>
          <a:p>
            <a:r>
              <a:rPr lang="en-US" sz="2000" b="1" dirty="0"/>
              <a:t>Reality:</a:t>
            </a:r>
          </a:p>
        </p:txBody>
      </p:sp>
      <p:sp>
        <p:nvSpPr>
          <p:cNvPr id="9" name="TextBox 8">
            <a:extLst>
              <a:ext uri="{FF2B5EF4-FFF2-40B4-BE49-F238E27FC236}">
                <a16:creationId xmlns:a16="http://schemas.microsoft.com/office/drawing/2014/main" id="{86628C7E-1C0D-C340-8A16-E33253EB7DBB}"/>
              </a:ext>
            </a:extLst>
          </p:cNvPr>
          <p:cNvSpPr txBox="1"/>
          <p:nvPr/>
        </p:nvSpPr>
        <p:spPr>
          <a:xfrm>
            <a:off x="457200" y="981311"/>
            <a:ext cx="4040188" cy="400110"/>
          </a:xfrm>
          <a:prstGeom prst="rect">
            <a:avLst/>
          </a:prstGeom>
          <a:noFill/>
        </p:spPr>
        <p:txBody>
          <a:bodyPr wrap="square" rtlCol="0">
            <a:spAutoFit/>
          </a:bodyPr>
          <a:lstStyle/>
          <a:p>
            <a:r>
              <a:rPr lang="en-US" sz="2000" b="1" dirty="0"/>
              <a:t> Commission’s Proposal:</a:t>
            </a:r>
          </a:p>
        </p:txBody>
      </p:sp>
      <p:sp>
        <p:nvSpPr>
          <p:cNvPr id="15" name="TextBox 14">
            <a:extLst>
              <a:ext uri="{FF2B5EF4-FFF2-40B4-BE49-F238E27FC236}">
                <a16:creationId xmlns:a16="http://schemas.microsoft.com/office/drawing/2014/main" id="{61548757-91E1-A34A-AB60-B69FC8755FB2}"/>
              </a:ext>
            </a:extLst>
          </p:cNvPr>
          <p:cNvSpPr txBox="1"/>
          <p:nvPr/>
        </p:nvSpPr>
        <p:spPr>
          <a:xfrm>
            <a:off x="491971" y="3946054"/>
            <a:ext cx="8217025" cy="1723549"/>
          </a:xfrm>
          <a:prstGeom prst="rect">
            <a:avLst/>
          </a:prstGeom>
          <a:noFill/>
        </p:spPr>
        <p:txBody>
          <a:bodyPr wrap="square" rtlCol="0">
            <a:spAutoFit/>
          </a:bodyPr>
          <a:lstStyle/>
          <a:p>
            <a:pPr marL="285750" indent="-285750">
              <a:buFont typeface="Arial" panose="020B0604020202020204" pitchFamily="34" charset="0"/>
              <a:buChar char="•"/>
            </a:pPr>
            <a:endParaRPr lang="en-US" sz="400" dirty="0"/>
          </a:p>
          <a:p>
            <a:pPr marL="285750" indent="-285750">
              <a:buFont typeface="Arial" panose="020B0604020202020204" pitchFamily="34" charset="0"/>
              <a:buChar char="•"/>
            </a:pPr>
            <a:r>
              <a:rPr lang="en-US" dirty="0"/>
              <a:t>Thus, the FCC’s proposal fails to appropriately apply the “direct connection” term, for as soon as it inserts the words “an intermediate access provider,” it is </a:t>
            </a:r>
            <a:r>
              <a:rPr lang="en-US" b="1" u="sng" dirty="0"/>
              <a:t>no longer discussing a direct connection</a:t>
            </a:r>
            <a:r>
              <a:rPr lang="en-US" dirty="0"/>
              <a:t>.</a:t>
            </a:r>
          </a:p>
          <a:p>
            <a:pPr marL="285750" indent="-285750">
              <a:buFont typeface="Arial" panose="020B0604020202020204" pitchFamily="34" charset="0"/>
              <a:buChar char="•"/>
            </a:pPr>
            <a:endParaRPr lang="en-US" dirty="0"/>
          </a:p>
          <a:p>
            <a:r>
              <a:rPr lang="en-US" sz="1200" dirty="0"/>
              <a:t>       * Definition obtained from </a:t>
            </a:r>
            <a:r>
              <a:rPr lang="en-US" sz="1200" i="1" dirty="0"/>
              <a:t>Newton’s Telecom Dictionary</a:t>
            </a:r>
            <a:r>
              <a:rPr lang="en-US" sz="1200" dirty="0"/>
              <a:t> (31st ed. 2018).</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261699925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408FC1D8-8CBB-0344-813A-209F66EA7591}"/>
              </a:ext>
            </a:extLst>
          </p:cNvPr>
          <p:cNvSpPr>
            <a:spLocks noGrp="1"/>
          </p:cNvSpPr>
          <p:nvPr>
            <p:ph type="title"/>
          </p:nvPr>
        </p:nvSpPr>
        <p:spPr/>
        <p:txBody>
          <a:bodyPr/>
          <a:lstStyle/>
          <a:p>
            <a:pPr algn="l"/>
            <a:r>
              <a:rPr lang="en-US" sz="2800" dirty="0">
                <a:solidFill>
                  <a:schemeClr val="bg1"/>
                </a:solidFill>
              </a:rPr>
              <a:t>     Major Concerns Regarding Proposal #2</a:t>
            </a:r>
          </a:p>
        </p:txBody>
      </p:sp>
      <p:sp>
        <p:nvSpPr>
          <p:cNvPr id="8" name="Content Placeholder 7">
            <a:extLst>
              <a:ext uri="{FF2B5EF4-FFF2-40B4-BE49-F238E27FC236}">
                <a16:creationId xmlns:a16="http://schemas.microsoft.com/office/drawing/2014/main" id="{F82FFAC1-3C17-0441-8B42-C1C28CA18FAD}"/>
              </a:ext>
            </a:extLst>
          </p:cNvPr>
          <p:cNvSpPr>
            <a:spLocks noGrp="1"/>
          </p:cNvSpPr>
          <p:nvPr>
            <p:ph idx="1"/>
          </p:nvPr>
        </p:nvSpPr>
        <p:spPr>
          <a:xfrm>
            <a:off x="457200" y="1181366"/>
            <a:ext cx="8229600" cy="1066534"/>
          </a:xfrm>
        </p:spPr>
        <p:txBody>
          <a:bodyPr/>
          <a:lstStyle/>
          <a:p>
            <a:r>
              <a:rPr lang="en-US" sz="1600" dirty="0"/>
              <a:t>The FCC </a:t>
            </a:r>
            <a:r>
              <a:rPr lang="en-US" sz="1600" b="1" u="sng" dirty="0"/>
              <a:t>does</a:t>
            </a:r>
            <a:r>
              <a:rPr lang="en-US" sz="1600" dirty="0"/>
              <a:t> understand the difference between the “direct” and “indirect” terms, as the diagram it uses to explain the “direct connection” proposal acknowledges that connections through an intermediate provider would require the IXC to “[c]</a:t>
            </a:r>
            <a:r>
              <a:rPr lang="en-US" sz="1600" dirty="0" err="1"/>
              <a:t>onnect</a:t>
            </a:r>
            <a:r>
              <a:rPr lang="en-US" sz="1600" dirty="0"/>
              <a:t> </a:t>
            </a:r>
            <a:r>
              <a:rPr lang="en-US" sz="1600" i="1" dirty="0"/>
              <a:t>indirectly</a:t>
            </a:r>
            <a:r>
              <a:rPr lang="en-US" sz="1600" dirty="0"/>
              <a:t>” to the access-stimulating LEC:</a:t>
            </a:r>
          </a:p>
        </p:txBody>
      </p:sp>
      <p:pic>
        <p:nvPicPr>
          <p:cNvPr id="9" name="Picture 8">
            <a:extLst>
              <a:ext uri="{FF2B5EF4-FFF2-40B4-BE49-F238E27FC236}">
                <a16:creationId xmlns:a16="http://schemas.microsoft.com/office/drawing/2014/main" id="{660EF238-FD41-BF47-B176-82F31F5904F7}"/>
              </a:ext>
            </a:extLst>
          </p:cNvPr>
          <p:cNvPicPr/>
          <p:nvPr/>
        </p:nvPicPr>
        <p:blipFill>
          <a:blip r:embed="rId2" cstate="print">
            <a:extLst>
              <a:ext uri="{28A0092B-C50C-407E-A947-70E740481C1C}">
                <a14:useLocalDpi xmlns:a14="http://schemas.microsoft.com/office/drawing/2010/main"/>
              </a:ext>
            </a:extLst>
          </a:blip>
          <a:stretch>
            <a:fillRect/>
          </a:stretch>
        </p:blipFill>
        <p:spPr>
          <a:xfrm>
            <a:off x="2400300" y="2247900"/>
            <a:ext cx="4343400" cy="3238500"/>
          </a:xfrm>
          <a:prstGeom prst="rect">
            <a:avLst/>
          </a:prstGeom>
        </p:spPr>
      </p:pic>
      <p:sp>
        <p:nvSpPr>
          <p:cNvPr id="10" name="Donut 9">
            <a:extLst>
              <a:ext uri="{FF2B5EF4-FFF2-40B4-BE49-F238E27FC236}">
                <a16:creationId xmlns:a16="http://schemas.microsoft.com/office/drawing/2014/main" id="{8D683D12-A7C6-2F4B-AB99-0A26FE9D495D}"/>
              </a:ext>
            </a:extLst>
          </p:cNvPr>
          <p:cNvSpPr/>
          <p:nvPr/>
        </p:nvSpPr>
        <p:spPr>
          <a:xfrm>
            <a:off x="4191000" y="3467100"/>
            <a:ext cx="457200" cy="381000"/>
          </a:xfrm>
          <a:prstGeom prst="donut">
            <a:avLst>
              <a:gd name="adj" fmla="val 3001"/>
            </a:avLst>
          </a:prstGeom>
          <a:ln w="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Donut 10">
            <a:extLst>
              <a:ext uri="{FF2B5EF4-FFF2-40B4-BE49-F238E27FC236}">
                <a16:creationId xmlns:a16="http://schemas.microsoft.com/office/drawing/2014/main" id="{4826BDEA-6082-0A4F-BCB3-BE1049F31B13}"/>
              </a:ext>
            </a:extLst>
          </p:cNvPr>
          <p:cNvSpPr/>
          <p:nvPr/>
        </p:nvSpPr>
        <p:spPr>
          <a:xfrm>
            <a:off x="2895600" y="4305300"/>
            <a:ext cx="457200" cy="381000"/>
          </a:xfrm>
          <a:prstGeom prst="donut">
            <a:avLst>
              <a:gd name="adj" fmla="val 3001"/>
            </a:avLst>
          </a:prstGeom>
          <a:ln w="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96154550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ADFCC3-F71D-1942-8728-F97A00F7F117}"/>
              </a:ext>
            </a:extLst>
          </p:cNvPr>
          <p:cNvSpPr>
            <a:spLocks noGrp="1"/>
          </p:cNvSpPr>
          <p:nvPr>
            <p:ph type="title"/>
          </p:nvPr>
        </p:nvSpPr>
        <p:spPr/>
        <p:txBody>
          <a:bodyPr/>
          <a:lstStyle/>
          <a:p>
            <a:pPr algn="l"/>
            <a:r>
              <a:rPr lang="en-US" sz="2800" dirty="0">
                <a:solidFill>
                  <a:schemeClr val="bg1"/>
                </a:solidFill>
              </a:rPr>
              <a:t>     Major Concerns Regarding Proposal #2</a:t>
            </a:r>
          </a:p>
        </p:txBody>
      </p:sp>
      <p:sp>
        <p:nvSpPr>
          <p:cNvPr id="3" name="Content Placeholder 2">
            <a:extLst>
              <a:ext uri="{FF2B5EF4-FFF2-40B4-BE49-F238E27FC236}">
                <a16:creationId xmlns:a16="http://schemas.microsoft.com/office/drawing/2014/main" id="{24ECC5E7-4A05-5046-94D8-B3079BA73104}"/>
              </a:ext>
            </a:extLst>
          </p:cNvPr>
          <p:cNvSpPr>
            <a:spLocks noGrp="1"/>
          </p:cNvSpPr>
          <p:nvPr>
            <p:ph idx="1"/>
          </p:nvPr>
        </p:nvSpPr>
        <p:spPr>
          <a:xfrm>
            <a:off x="457200" y="1181366"/>
            <a:ext cx="8229600" cy="3771636"/>
          </a:xfrm>
        </p:spPr>
        <p:txBody>
          <a:bodyPr/>
          <a:lstStyle/>
          <a:p>
            <a:r>
              <a:rPr lang="en-US" sz="1800" dirty="0"/>
              <a:t>Other critical information is missing from the proposal:</a:t>
            </a:r>
          </a:p>
          <a:p>
            <a:endParaRPr lang="en-US" sz="600" dirty="0"/>
          </a:p>
          <a:p>
            <a:pPr lvl="1"/>
            <a:r>
              <a:rPr lang="en-US" sz="1400" dirty="0"/>
              <a:t>What obligations does a CLEC have to abide by in facilitating a direct connection for the IXC’s benefit?</a:t>
            </a:r>
          </a:p>
          <a:p>
            <a:pPr lvl="2"/>
            <a:r>
              <a:rPr lang="en-US" sz="1200" dirty="0"/>
              <a:t>Must the IXC commit to installing the direct connection in writing?</a:t>
            </a:r>
          </a:p>
          <a:p>
            <a:pPr lvl="2"/>
            <a:r>
              <a:rPr lang="en-US" sz="1200" dirty="0"/>
              <a:t>May the IXC place any preconditions upon the offer to install a direct connection?</a:t>
            </a:r>
          </a:p>
          <a:p>
            <a:pPr lvl="2"/>
            <a:endParaRPr lang="en-US" sz="400" dirty="0"/>
          </a:p>
          <a:p>
            <a:pPr lvl="1"/>
            <a:r>
              <a:rPr lang="en-US" sz="1600" dirty="0"/>
              <a:t>In accepting traffic from “an intermediate access provider of the IXC’s choice,” is the CLEC required to accept an IP-interconnection, as opposed to a TDM interconnection, if the IXC selects such a provider?</a:t>
            </a:r>
          </a:p>
          <a:p>
            <a:pPr lvl="1"/>
            <a:endParaRPr lang="en-US" sz="400" dirty="0"/>
          </a:p>
          <a:p>
            <a:pPr lvl="2"/>
            <a:r>
              <a:rPr lang="en-US" sz="1200" dirty="0"/>
              <a:t>If so, does the FCC have the power to mandate and compel IP-interconnections without a notice of proposed rulemaking?</a:t>
            </a:r>
          </a:p>
          <a:p>
            <a:pPr lvl="2"/>
            <a:endParaRPr lang="en-US" sz="600" dirty="0"/>
          </a:p>
          <a:p>
            <a:pPr lvl="1"/>
            <a:r>
              <a:rPr lang="en-US" sz="1600" dirty="0"/>
              <a:t>In accepting traffic from “an intermediate access provider of the IXC’s choice,” is the CLEC required to accept “virtual direct connections”, whereby the CLEC is handed the traffic in a distant state and forced to incur the expense of hauling it back to rural America?</a:t>
            </a:r>
          </a:p>
        </p:txBody>
      </p:sp>
    </p:spTree>
    <p:extLst>
      <p:ext uri="{BB962C8B-B14F-4D97-AF65-F5344CB8AC3E}">
        <p14:creationId xmlns:p14="http://schemas.microsoft.com/office/powerpoint/2010/main" val="72887755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6FA0711-10FC-6E47-BFC0-E233414DCE2B}"/>
              </a:ext>
            </a:extLst>
          </p:cNvPr>
          <p:cNvSpPr>
            <a:spLocks noGrp="1"/>
          </p:cNvSpPr>
          <p:nvPr>
            <p:ph idx="1"/>
          </p:nvPr>
        </p:nvSpPr>
        <p:spPr/>
        <p:txBody>
          <a:bodyPr/>
          <a:lstStyle/>
          <a:p>
            <a:pPr marL="0" indent="0" algn="ctr">
              <a:buNone/>
            </a:pPr>
            <a:endParaRPr lang="en-US" dirty="0"/>
          </a:p>
          <a:p>
            <a:pPr marL="0" indent="0" algn="ctr">
              <a:buNone/>
            </a:pPr>
            <a:endParaRPr lang="en-US" sz="1800" dirty="0"/>
          </a:p>
          <a:p>
            <a:pPr marL="0" indent="0" algn="ctr">
              <a:buNone/>
            </a:pPr>
            <a:r>
              <a:rPr lang="en-US" b="1" dirty="0"/>
              <a:t>IXCs DO NOT EVEN WANT </a:t>
            </a:r>
          </a:p>
          <a:p>
            <a:pPr marL="0" indent="0" algn="ctr">
              <a:buNone/>
            </a:pPr>
            <a:r>
              <a:rPr lang="en-US" b="1" dirty="0"/>
              <a:t>THE COMMISSION TO PROVIDE </a:t>
            </a:r>
          </a:p>
          <a:p>
            <a:pPr marL="0" indent="0" algn="ctr">
              <a:buNone/>
            </a:pPr>
            <a:r>
              <a:rPr lang="en-US" b="1" dirty="0"/>
              <a:t>A DIRECT CONNECTION OPTION</a:t>
            </a:r>
          </a:p>
        </p:txBody>
      </p:sp>
    </p:spTree>
    <p:extLst>
      <p:ext uri="{BB962C8B-B14F-4D97-AF65-F5344CB8AC3E}">
        <p14:creationId xmlns:p14="http://schemas.microsoft.com/office/powerpoint/2010/main" val="417317431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5C280E8-CC48-8D4E-9ABE-6DF2D273CBE3}"/>
              </a:ext>
            </a:extLst>
          </p:cNvPr>
          <p:cNvSpPr>
            <a:spLocks noGrp="1"/>
          </p:cNvSpPr>
          <p:nvPr>
            <p:ph type="title"/>
          </p:nvPr>
        </p:nvSpPr>
        <p:spPr>
          <a:xfrm>
            <a:off x="304800" y="797"/>
            <a:ext cx="8229600" cy="876034"/>
          </a:xfrm>
        </p:spPr>
        <p:txBody>
          <a:bodyPr/>
          <a:lstStyle/>
          <a:p>
            <a:pPr algn="l"/>
            <a:r>
              <a:rPr lang="en-US" sz="2800" dirty="0">
                <a:solidFill>
                  <a:schemeClr val="bg1"/>
                </a:solidFill>
              </a:rPr>
              <a:t>     IXCs Have Suddenly Flipped Their Position on </a:t>
            </a:r>
            <a:br>
              <a:rPr lang="en-US" sz="2800" dirty="0">
                <a:solidFill>
                  <a:schemeClr val="bg1"/>
                </a:solidFill>
              </a:rPr>
            </a:br>
            <a:r>
              <a:rPr lang="en-US" sz="2800" dirty="0">
                <a:solidFill>
                  <a:schemeClr val="bg1"/>
                </a:solidFill>
              </a:rPr>
              <a:t>     Direct Connections</a:t>
            </a:r>
          </a:p>
        </p:txBody>
      </p:sp>
      <p:sp>
        <p:nvSpPr>
          <p:cNvPr id="5" name="Text Placeholder 4">
            <a:extLst>
              <a:ext uri="{FF2B5EF4-FFF2-40B4-BE49-F238E27FC236}">
                <a16:creationId xmlns:a16="http://schemas.microsoft.com/office/drawing/2014/main" id="{B9453350-51A9-074B-A4FA-26939E89FD0D}"/>
              </a:ext>
            </a:extLst>
          </p:cNvPr>
          <p:cNvSpPr>
            <a:spLocks noGrp="1"/>
          </p:cNvSpPr>
          <p:nvPr>
            <p:ph type="body" idx="1"/>
          </p:nvPr>
        </p:nvSpPr>
        <p:spPr>
          <a:xfrm>
            <a:off x="304800" y="958389"/>
            <a:ext cx="4040188" cy="445954"/>
          </a:xfrm>
        </p:spPr>
        <p:txBody>
          <a:bodyPr/>
          <a:lstStyle/>
          <a:p>
            <a:r>
              <a:rPr lang="en-US" sz="2000" dirty="0"/>
              <a:t>AT&amp;T Yesterday:</a:t>
            </a:r>
          </a:p>
        </p:txBody>
      </p:sp>
      <p:sp>
        <p:nvSpPr>
          <p:cNvPr id="6" name="Content Placeholder 5">
            <a:extLst>
              <a:ext uri="{FF2B5EF4-FFF2-40B4-BE49-F238E27FC236}">
                <a16:creationId xmlns:a16="http://schemas.microsoft.com/office/drawing/2014/main" id="{25AF8E1A-F91C-1E4E-B0C2-9FC03ED0A47D}"/>
              </a:ext>
            </a:extLst>
          </p:cNvPr>
          <p:cNvSpPr>
            <a:spLocks noGrp="1"/>
          </p:cNvSpPr>
          <p:nvPr>
            <p:ph sz="half" idx="2"/>
          </p:nvPr>
        </p:nvSpPr>
        <p:spPr>
          <a:xfrm>
            <a:off x="304800" y="1485900"/>
            <a:ext cx="4192588" cy="3695568"/>
          </a:xfrm>
          <a:ln w="28575">
            <a:solidFill>
              <a:schemeClr val="tx1"/>
            </a:solidFill>
          </a:ln>
        </p:spPr>
        <p:txBody>
          <a:bodyPr/>
          <a:lstStyle/>
          <a:p>
            <a:r>
              <a:rPr lang="en-US" sz="1400" b="1" i="1" dirty="0"/>
              <a:t>AT&amp;T Corp. v. Iowa Network Services</a:t>
            </a:r>
            <a:r>
              <a:rPr lang="en-US" sz="1400" b="1" dirty="0"/>
              <a:t>:</a:t>
            </a:r>
            <a:endParaRPr lang="en-US" sz="1400" dirty="0"/>
          </a:p>
          <a:p>
            <a:pPr marL="0" indent="0" algn="just">
              <a:buNone/>
            </a:pPr>
            <a:r>
              <a:rPr lang="en-US" sz="1200" dirty="0"/>
              <a:t>[T]he evidence clearly shows that other methods of routing access stimulation traffic to the access stimulating CLEC’s end office switch are much more efficient … and therefore more beneficial to long distance carriers and their customers.  </a:t>
            </a:r>
            <a:r>
              <a:rPr lang="en-US" sz="1200" b="1" dirty="0"/>
              <a:t>Perhaps the most efficient method of routing such traffic (given the enormous call volumes at issue) would be via a direct trunking arrangement from the IXC to the access stimulating CLEC’s end office switch.</a:t>
            </a:r>
            <a:endParaRPr lang="en-US" sz="1200" dirty="0"/>
          </a:p>
          <a:p>
            <a:pPr algn="just"/>
            <a:r>
              <a:rPr lang="en-US" sz="1400" b="1" i="1" dirty="0"/>
              <a:t>AT&amp;T Refresh the Record Comments</a:t>
            </a:r>
            <a:r>
              <a:rPr lang="en-US" sz="1400" b="1" dirty="0"/>
              <a:t>:</a:t>
            </a:r>
            <a:endParaRPr lang="en-US" sz="1400" dirty="0"/>
          </a:p>
          <a:p>
            <a:pPr marL="0" indent="0" algn="just">
              <a:buNone/>
            </a:pPr>
            <a:r>
              <a:rPr lang="en-US" sz="1200" dirty="0"/>
              <a:t>The access stimulation schemes that have endured often involve situations in which carriers have refused direct connections….  [To resolve this issue, the Commission should] issue rules making clear that the sending carrier, which has the financial responsibility to carry the traffic to the network edge, has the right to select how to transport the traffic to the edge, </a:t>
            </a:r>
            <a:r>
              <a:rPr lang="en-US" sz="1200" i="1" dirty="0"/>
              <a:t>i.e.</a:t>
            </a:r>
            <a:r>
              <a:rPr lang="en-US" sz="1200" dirty="0"/>
              <a:t>, which route to take, and </a:t>
            </a:r>
            <a:r>
              <a:rPr lang="en-US" sz="1200" b="1" dirty="0"/>
              <a:t>whether to do so with its own facilities</a:t>
            </a:r>
            <a:r>
              <a:rPr lang="en-US" sz="1200" dirty="0"/>
              <a:t>.</a:t>
            </a:r>
          </a:p>
        </p:txBody>
      </p:sp>
      <p:sp>
        <p:nvSpPr>
          <p:cNvPr id="7" name="Text Placeholder 6">
            <a:extLst>
              <a:ext uri="{FF2B5EF4-FFF2-40B4-BE49-F238E27FC236}">
                <a16:creationId xmlns:a16="http://schemas.microsoft.com/office/drawing/2014/main" id="{DEC9F7E8-91E1-974B-AA17-E9A8631A7A32}"/>
              </a:ext>
            </a:extLst>
          </p:cNvPr>
          <p:cNvSpPr>
            <a:spLocks noGrp="1"/>
          </p:cNvSpPr>
          <p:nvPr>
            <p:ph type="body" sz="quarter" idx="3"/>
          </p:nvPr>
        </p:nvSpPr>
        <p:spPr>
          <a:xfrm>
            <a:off x="4645025" y="958388"/>
            <a:ext cx="4041775" cy="445955"/>
          </a:xfrm>
        </p:spPr>
        <p:txBody>
          <a:bodyPr/>
          <a:lstStyle/>
          <a:p>
            <a:r>
              <a:rPr lang="en-US" sz="2000" dirty="0"/>
              <a:t>AT&amp;T Today:</a:t>
            </a:r>
          </a:p>
        </p:txBody>
      </p:sp>
      <p:sp>
        <p:nvSpPr>
          <p:cNvPr id="8" name="Content Placeholder 7">
            <a:extLst>
              <a:ext uri="{FF2B5EF4-FFF2-40B4-BE49-F238E27FC236}">
                <a16:creationId xmlns:a16="http://schemas.microsoft.com/office/drawing/2014/main" id="{80D214A0-35AF-BD4E-80DC-5FAC95182E5B}"/>
              </a:ext>
            </a:extLst>
          </p:cNvPr>
          <p:cNvSpPr>
            <a:spLocks noGrp="1"/>
          </p:cNvSpPr>
          <p:nvPr>
            <p:ph sz="quarter" idx="4"/>
          </p:nvPr>
        </p:nvSpPr>
        <p:spPr>
          <a:xfrm>
            <a:off x="4645025" y="1466586"/>
            <a:ext cx="4270373" cy="3714882"/>
          </a:xfrm>
          <a:ln w="28575">
            <a:solidFill>
              <a:schemeClr val="tx1"/>
            </a:solidFill>
          </a:ln>
        </p:spPr>
        <p:txBody>
          <a:bodyPr/>
          <a:lstStyle/>
          <a:p>
            <a:pPr algn="just"/>
            <a:r>
              <a:rPr lang="en-US" sz="1400" b="1" i="1" dirty="0"/>
              <a:t>AT&amp;T Comments</a:t>
            </a:r>
            <a:r>
              <a:rPr lang="en-US" sz="1400" b="1" dirty="0"/>
              <a:t>:</a:t>
            </a:r>
            <a:endParaRPr lang="en-US" sz="1400" b="1" i="1" dirty="0"/>
          </a:p>
          <a:p>
            <a:pPr marL="0" indent="0" algn="just">
              <a:buNone/>
            </a:pPr>
            <a:r>
              <a:rPr lang="en-US" sz="1200" dirty="0"/>
              <a:t>The second prong of the Commission’s proposed rule gives the </a:t>
            </a:r>
            <a:r>
              <a:rPr lang="en-US" sz="1200" i="1" dirty="0"/>
              <a:t>access stimulating LEC</a:t>
            </a:r>
            <a:r>
              <a:rPr lang="en-US" sz="1200" dirty="0"/>
              <a:t> the option to avoid responsibility for the costs of transporting the access stimulation traffic by offering interexchange carriers the ability to directly connect to the LEC’s network.  </a:t>
            </a:r>
            <a:r>
              <a:rPr lang="en-US" sz="1200" b="1" dirty="0"/>
              <a:t>This prong will … make the current situation even worse</a:t>
            </a:r>
            <a:r>
              <a:rPr lang="en-US" sz="1200" dirty="0"/>
              <a:t>….</a:t>
            </a:r>
          </a:p>
          <a:p>
            <a:pPr marL="0" indent="0" algn="just">
              <a:buNone/>
            </a:pPr>
            <a:endParaRPr lang="en-US" sz="400" dirty="0"/>
          </a:p>
          <a:p>
            <a:pPr marL="0" indent="0" algn="just">
              <a:buNone/>
            </a:pPr>
            <a:r>
              <a:rPr lang="en-US" sz="1200" b="1" dirty="0"/>
              <a:t>It is extremely burdensome to build direct connections into some rural areas to directly terminate traffic</a:t>
            </a:r>
            <a:r>
              <a:rPr lang="en-US" sz="1200" dirty="0"/>
              <a:t>. </a:t>
            </a:r>
          </a:p>
          <a:p>
            <a:pPr marL="0" indent="0" algn="just">
              <a:buNone/>
            </a:pPr>
            <a:endParaRPr lang="en-US" sz="400" dirty="0"/>
          </a:p>
          <a:p>
            <a:pPr marL="0" indent="0" algn="just">
              <a:buNone/>
            </a:pPr>
            <a:r>
              <a:rPr lang="en-US" sz="1200" dirty="0"/>
              <a:t>Further, this direct connect option offers no protection in situations where the end office housing the conference and chat equipment is located in a remote area that is not readily accessible via any network other than either the network controlled by the access stimulating LEC or an intermediate access provider working with the access stimulating LEC.  </a:t>
            </a:r>
            <a:r>
              <a:rPr lang="en-US" sz="1200" b="1" dirty="0"/>
              <a:t>In fact, this proposal would … </a:t>
            </a:r>
            <a:r>
              <a:rPr lang="en-US" sz="1200" b="1" dirty="0" err="1"/>
              <a:t>mak</a:t>
            </a:r>
            <a:r>
              <a:rPr lang="en-US" sz="1200" b="1" dirty="0"/>
              <a:t>[e] the current situation even worse</a:t>
            </a:r>
            <a:r>
              <a:rPr lang="en-US" sz="1200" dirty="0"/>
              <a:t>.</a:t>
            </a:r>
          </a:p>
        </p:txBody>
      </p:sp>
    </p:spTree>
    <p:extLst>
      <p:ext uri="{BB962C8B-B14F-4D97-AF65-F5344CB8AC3E}">
        <p14:creationId xmlns:p14="http://schemas.microsoft.com/office/powerpoint/2010/main" val="152357026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044B6F-EF64-7C44-BA0E-BD55E8C128DC}"/>
              </a:ext>
            </a:extLst>
          </p:cNvPr>
          <p:cNvSpPr>
            <a:spLocks noGrp="1"/>
          </p:cNvSpPr>
          <p:nvPr>
            <p:ph type="title"/>
          </p:nvPr>
        </p:nvSpPr>
        <p:spPr>
          <a:xfrm>
            <a:off x="762000" y="0"/>
            <a:ext cx="8229600" cy="952500"/>
          </a:xfrm>
        </p:spPr>
        <p:txBody>
          <a:bodyPr/>
          <a:lstStyle/>
          <a:p>
            <a:pPr algn="l"/>
            <a:r>
              <a:rPr lang="en-US" sz="2800" dirty="0">
                <a:solidFill>
                  <a:schemeClr val="bg1"/>
                </a:solidFill>
              </a:rPr>
              <a:t>IXCs Have Suddenly Flipped Their Position on</a:t>
            </a:r>
            <a:br>
              <a:rPr lang="en-US" sz="2800" dirty="0">
                <a:solidFill>
                  <a:schemeClr val="bg1"/>
                </a:solidFill>
              </a:rPr>
            </a:br>
            <a:r>
              <a:rPr lang="en-US" sz="2800" dirty="0">
                <a:solidFill>
                  <a:schemeClr val="bg1"/>
                </a:solidFill>
              </a:rPr>
              <a:t>Direct Connections</a:t>
            </a:r>
          </a:p>
        </p:txBody>
      </p:sp>
      <p:sp>
        <p:nvSpPr>
          <p:cNvPr id="7" name="Content Placeholder 6">
            <a:extLst>
              <a:ext uri="{FF2B5EF4-FFF2-40B4-BE49-F238E27FC236}">
                <a16:creationId xmlns:a16="http://schemas.microsoft.com/office/drawing/2014/main" id="{73E1D79A-6B3C-7148-8A95-56CA8D06059C}"/>
              </a:ext>
            </a:extLst>
          </p:cNvPr>
          <p:cNvSpPr>
            <a:spLocks noGrp="1"/>
          </p:cNvSpPr>
          <p:nvPr>
            <p:ph idx="1"/>
          </p:nvPr>
        </p:nvSpPr>
        <p:spPr>
          <a:xfrm>
            <a:off x="457200" y="1028700"/>
            <a:ext cx="8229600" cy="3771636"/>
          </a:xfrm>
        </p:spPr>
        <p:txBody>
          <a:bodyPr/>
          <a:lstStyle/>
          <a:p>
            <a:r>
              <a:rPr lang="en-US" sz="1800" dirty="0"/>
              <a:t>Other IXCs made statements similar to AT&amp;T’s in their own comments:</a:t>
            </a:r>
          </a:p>
          <a:p>
            <a:endParaRPr lang="en-US" sz="600" dirty="0"/>
          </a:p>
          <a:p>
            <a:pPr lvl="1"/>
            <a:r>
              <a:rPr lang="en-US" sz="1400" b="1" u="sng" dirty="0"/>
              <a:t>CenturyLink</a:t>
            </a:r>
            <a:r>
              <a:rPr lang="en-US" sz="1400" dirty="0"/>
              <a:t> notes that it would not take advantage of the FCC’s direct connection proposal because “[</a:t>
            </a:r>
            <a:r>
              <a:rPr lang="en-US" sz="1400" dirty="0" err="1"/>
              <a:t>i</a:t>
            </a:r>
            <a:r>
              <a:rPr lang="en-US" sz="1400" dirty="0"/>
              <a:t>]n most cases, the end offices associated with access stimulation are in remote/rural areas, [and] it is very likely that the cost to provision or lease dedicated transport to establish the direct connection would also be high.”</a:t>
            </a:r>
          </a:p>
          <a:p>
            <a:pPr lvl="1"/>
            <a:endParaRPr lang="en-US" sz="600" dirty="0"/>
          </a:p>
          <a:p>
            <a:pPr lvl="1"/>
            <a:r>
              <a:rPr lang="en-US" sz="1400" b="1" u="sng" dirty="0"/>
              <a:t>Sprint</a:t>
            </a:r>
            <a:r>
              <a:rPr lang="en-US" sz="1400" dirty="0"/>
              <a:t> requested that the FCC’s direct connection proposal be scrapped because the proposal “will not eliminate costly transport expenses associated with interconnection at a distant LEC end office; and may be of only limited feasibility in rural areas.”</a:t>
            </a:r>
          </a:p>
          <a:p>
            <a:pPr lvl="1"/>
            <a:endParaRPr lang="en-US" sz="600" b="1" u="sng" dirty="0"/>
          </a:p>
          <a:p>
            <a:pPr lvl="1"/>
            <a:r>
              <a:rPr lang="en-US" sz="1400" b="1" u="sng" dirty="0"/>
              <a:t>Verizon</a:t>
            </a:r>
            <a:r>
              <a:rPr lang="en-US" sz="1400" dirty="0"/>
              <a:t> claims that it is only interested in indirect interconnection arrangements through an “intermediate provider,” but never mentions a possibility of entering into direct connection arrangements.</a:t>
            </a:r>
            <a:endParaRPr lang="en-US" sz="1400" b="1" u="sng" dirty="0"/>
          </a:p>
        </p:txBody>
      </p:sp>
    </p:spTree>
    <p:extLst>
      <p:ext uri="{BB962C8B-B14F-4D97-AF65-F5344CB8AC3E}">
        <p14:creationId xmlns:p14="http://schemas.microsoft.com/office/powerpoint/2010/main" val="405003593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117D63-BDAB-0B47-9B54-C7E38E164AC3}"/>
              </a:ext>
            </a:extLst>
          </p:cNvPr>
          <p:cNvSpPr>
            <a:spLocks noGrp="1"/>
          </p:cNvSpPr>
          <p:nvPr>
            <p:ph type="title"/>
          </p:nvPr>
        </p:nvSpPr>
        <p:spPr>
          <a:xfrm>
            <a:off x="457200" y="0"/>
            <a:ext cx="8229600" cy="952500"/>
          </a:xfrm>
        </p:spPr>
        <p:txBody>
          <a:bodyPr/>
          <a:lstStyle/>
          <a:p>
            <a:pPr algn="l"/>
            <a:r>
              <a:rPr lang="en-US" sz="2800" dirty="0">
                <a:solidFill>
                  <a:schemeClr val="bg1"/>
                </a:solidFill>
              </a:rPr>
              <a:t>     IXCs’ Requests for A Direct Connection Proposal </a:t>
            </a:r>
            <a:br>
              <a:rPr lang="en-US" sz="2800" dirty="0">
                <a:solidFill>
                  <a:schemeClr val="bg1"/>
                </a:solidFill>
              </a:rPr>
            </a:br>
            <a:r>
              <a:rPr lang="en-US" sz="2800" dirty="0">
                <a:solidFill>
                  <a:schemeClr val="bg1"/>
                </a:solidFill>
              </a:rPr>
              <a:t>     Were A Ruse </a:t>
            </a:r>
          </a:p>
        </p:txBody>
      </p:sp>
      <p:sp>
        <p:nvSpPr>
          <p:cNvPr id="3" name="Content Placeholder 2">
            <a:extLst>
              <a:ext uri="{FF2B5EF4-FFF2-40B4-BE49-F238E27FC236}">
                <a16:creationId xmlns:a16="http://schemas.microsoft.com/office/drawing/2014/main" id="{99A671C5-BFD3-BE4E-B76F-5F096BF4DE2C}"/>
              </a:ext>
            </a:extLst>
          </p:cNvPr>
          <p:cNvSpPr>
            <a:spLocks noGrp="1"/>
          </p:cNvSpPr>
          <p:nvPr>
            <p:ph idx="1"/>
          </p:nvPr>
        </p:nvSpPr>
        <p:spPr>
          <a:xfrm>
            <a:off x="457200" y="1104900"/>
            <a:ext cx="8229600" cy="838200"/>
          </a:xfrm>
        </p:spPr>
        <p:txBody>
          <a:bodyPr/>
          <a:lstStyle/>
          <a:p>
            <a:r>
              <a:rPr lang="en-US" sz="1800" dirty="0"/>
              <a:t>IXCs never really wanted the FCC to adopt the direct connection proposal, and instead wanted the direct connection argument available so they could further their self-help withholding practices:</a:t>
            </a:r>
          </a:p>
          <a:p>
            <a:pPr marL="0" indent="0" algn="just">
              <a:buNone/>
            </a:pPr>
            <a:endParaRPr lang="en-US" sz="1800" dirty="0"/>
          </a:p>
          <a:p>
            <a:pPr marL="0" indent="0" algn="just">
              <a:buNone/>
            </a:pPr>
            <a:endParaRPr lang="en-US" sz="1800" dirty="0"/>
          </a:p>
          <a:p>
            <a:pPr marL="0" indent="0" algn="just">
              <a:buNone/>
            </a:pPr>
            <a:endParaRPr lang="en-US" sz="1800" dirty="0"/>
          </a:p>
          <a:p>
            <a:pPr marL="0" indent="0" algn="just">
              <a:buNone/>
            </a:pPr>
            <a:endParaRPr lang="en-US" sz="1800" dirty="0"/>
          </a:p>
          <a:p>
            <a:pPr marL="0" indent="0" algn="just">
              <a:buNone/>
            </a:pPr>
            <a:endParaRPr lang="en-US" sz="1800" dirty="0"/>
          </a:p>
          <a:p>
            <a:pPr marL="0" indent="0" algn="just">
              <a:buNone/>
            </a:pPr>
            <a:endParaRPr lang="en-US" sz="1800" dirty="0"/>
          </a:p>
          <a:p>
            <a:endParaRPr lang="en-US" sz="1800" dirty="0"/>
          </a:p>
        </p:txBody>
      </p:sp>
      <p:sp>
        <p:nvSpPr>
          <p:cNvPr id="4" name="TextBox 3">
            <a:extLst>
              <a:ext uri="{FF2B5EF4-FFF2-40B4-BE49-F238E27FC236}">
                <a16:creationId xmlns:a16="http://schemas.microsoft.com/office/drawing/2014/main" id="{B9087B03-19D0-764D-9B04-5EB63F280C01}"/>
              </a:ext>
            </a:extLst>
          </p:cNvPr>
          <p:cNvSpPr txBox="1"/>
          <p:nvPr/>
        </p:nvSpPr>
        <p:spPr>
          <a:xfrm>
            <a:off x="2667000" y="2056537"/>
            <a:ext cx="3886200" cy="1754326"/>
          </a:xfrm>
          <a:prstGeom prst="rect">
            <a:avLst/>
          </a:prstGeom>
          <a:noFill/>
          <a:ln w="28575">
            <a:solidFill>
              <a:schemeClr val="tx1"/>
            </a:solidFill>
          </a:ln>
        </p:spPr>
        <p:txBody>
          <a:bodyPr wrap="square" rtlCol="0">
            <a:spAutoFit/>
          </a:bodyPr>
          <a:lstStyle/>
          <a:p>
            <a:pPr algn="just"/>
            <a:r>
              <a:rPr lang="en-US" sz="1200" dirty="0"/>
              <a:t>What is common is that </a:t>
            </a:r>
            <a:r>
              <a:rPr lang="en-US" sz="1200" b="1" dirty="0"/>
              <a:t>originating carriers use the prospect of direct connections as a negotiation tool</a:t>
            </a:r>
            <a:r>
              <a:rPr lang="en-US" sz="1200" dirty="0"/>
              <a:t> – not an actual plan to implement direct[] connections….</a:t>
            </a:r>
          </a:p>
          <a:p>
            <a:pPr algn="just"/>
            <a:endParaRPr lang="en-US" sz="1200" dirty="0"/>
          </a:p>
          <a:p>
            <a:pPr algn="just"/>
            <a:r>
              <a:rPr lang="en-US" sz="1200" dirty="0"/>
              <a:t>When one gets underneath the concerns of originating carriers you are left with the feeling that, in spite of their protests to the contrary, </a:t>
            </a:r>
            <a:r>
              <a:rPr lang="en-US" sz="1200" b="1" dirty="0"/>
              <a:t>they simply would rather not have to bother with direct connect relationships that, to them are “out in the middle of nowhere</a:t>
            </a:r>
            <a:r>
              <a:rPr lang="en-US" sz="1200" dirty="0"/>
              <a:t>.”*</a:t>
            </a:r>
          </a:p>
        </p:txBody>
      </p:sp>
      <p:sp>
        <p:nvSpPr>
          <p:cNvPr id="5" name="TextBox 4">
            <a:extLst>
              <a:ext uri="{FF2B5EF4-FFF2-40B4-BE49-F238E27FC236}">
                <a16:creationId xmlns:a16="http://schemas.microsoft.com/office/drawing/2014/main" id="{09DD358E-17B7-C041-9AB1-114C44C8D058}"/>
              </a:ext>
            </a:extLst>
          </p:cNvPr>
          <p:cNvSpPr txBox="1"/>
          <p:nvPr/>
        </p:nvSpPr>
        <p:spPr>
          <a:xfrm>
            <a:off x="457200" y="3924300"/>
            <a:ext cx="8229600" cy="1384995"/>
          </a:xfrm>
          <a:prstGeom prst="rect">
            <a:avLst/>
          </a:prstGeom>
          <a:noFill/>
        </p:spPr>
        <p:txBody>
          <a:bodyPr wrap="square" rtlCol="0">
            <a:spAutoFit/>
          </a:bodyPr>
          <a:lstStyle/>
          <a:p>
            <a:pPr marL="285750" indent="-285750">
              <a:buFont typeface="Arial" panose="020B0604020202020204" pitchFamily="34" charset="0"/>
              <a:buChar char="•"/>
            </a:pPr>
            <a:r>
              <a:rPr lang="en-US" dirty="0"/>
              <a:t>The FCC should take note of the IXCs’ contradictory arguments and refuse to waste the agency’s time, energy, and resources on a proposal that IXCs will never take advantage of.</a:t>
            </a:r>
          </a:p>
          <a:p>
            <a:pPr marL="285750" indent="-285750">
              <a:buFont typeface="Arial" panose="020B0604020202020204" pitchFamily="34" charset="0"/>
              <a:buChar char="•"/>
            </a:pPr>
            <a:endParaRPr lang="en-US" dirty="0"/>
          </a:p>
          <a:p>
            <a:r>
              <a:rPr lang="en-US" sz="1200" dirty="0"/>
              <a:t>       * </a:t>
            </a:r>
            <a:r>
              <a:rPr lang="en-US" sz="1200" i="1" dirty="0"/>
              <a:t>See</a:t>
            </a:r>
            <a:r>
              <a:rPr lang="en-US" sz="1200" dirty="0"/>
              <a:t> Comments of HD Tandem at 10, 12.</a:t>
            </a:r>
          </a:p>
        </p:txBody>
      </p:sp>
    </p:spTree>
    <p:extLst>
      <p:ext uri="{BB962C8B-B14F-4D97-AF65-F5344CB8AC3E}">
        <p14:creationId xmlns:p14="http://schemas.microsoft.com/office/powerpoint/2010/main" val="6151067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3FBFDD5-29D0-354D-AB03-1F152C930789}"/>
              </a:ext>
            </a:extLst>
          </p:cNvPr>
          <p:cNvSpPr>
            <a:spLocks noGrp="1"/>
          </p:cNvSpPr>
          <p:nvPr>
            <p:ph idx="1"/>
          </p:nvPr>
        </p:nvSpPr>
        <p:spPr/>
        <p:txBody>
          <a:bodyPr/>
          <a:lstStyle/>
          <a:p>
            <a:pPr algn="ctr"/>
            <a:endParaRPr lang="en-US" dirty="0"/>
          </a:p>
          <a:p>
            <a:pPr marL="0" indent="0" algn="ctr">
              <a:buNone/>
            </a:pPr>
            <a:endParaRPr lang="en-US" sz="2000" dirty="0"/>
          </a:p>
          <a:p>
            <a:pPr marL="0" indent="0" algn="ctr">
              <a:buNone/>
            </a:pPr>
            <a:r>
              <a:rPr lang="en-US" b="1" dirty="0"/>
              <a:t>THE NPRM CONTAINS </a:t>
            </a:r>
          </a:p>
          <a:p>
            <a:pPr marL="0" indent="0" algn="ctr">
              <a:buNone/>
            </a:pPr>
            <a:r>
              <a:rPr lang="en-US" b="1" dirty="0"/>
              <a:t>UNSUBSTANTIATED ALLEGATIONS </a:t>
            </a:r>
          </a:p>
          <a:p>
            <a:pPr marL="0" indent="0" algn="ctr">
              <a:buNone/>
            </a:pPr>
            <a:r>
              <a:rPr lang="en-US" b="1" dirty="0"/>
              <a:t>THAT CONTRADICT REALITY</a:t>
            </a:r>
          </a:p>
        </p:txBody>
      </p:sp>
    </p:spTree>
    <p:extLst>
      <p:ext uri="{BB962C8B-B14F-4D97-AF65-F5344CB8AC3E}">
        <p14:creationId xmlns:p14="http://schemas.microsoft.com/office/powerpoint/2010/main" val="395571580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EFB93CC-298C-2747-AE1B-03ADA335BA42}"/>
              </a:ext>
            </a:extLst>
          </p:cNvPr>
          <p:cNvSpPr>
            <a:spLocks noGrp="1"/>
          </p:cNvSpPr>
          <p:nvPr>
            <p:ph idx="1"/>
          </p:nvPr>
        </p:nvSpPr>
        <p:spPr/>
        <p:txBody>
          <a:bodyPr/>
          <a:lstStyle/>
          <a:p>
            <a:pPr algn="ctr"/>
            <a:endParaRPr lang="en-US" dirty="0"/>
          </a:p>
          <a:p>
            <a:pPr algn="ctr"/>
            <a:endParaRPr lang="en-US" sz="1600" dirty="0"/>
          </a:p>
          <a:p>
            <a:pPr marL="0" indent="0" algn="ctr">
              <a:buNone/>
            </a:pPr>
            <a:r>
              <a:rPr lang="en-US" b="1" dirty="0"/>
              <a:t>AT&amp;T’s PROPOSAL IS INCONSISTENT </a:t>
            </a:r>
          </a:p>
          <a:p>
            <a:pPr marL="0" indent="0" algn="ctr">
              <a:buNone/>
            </a:pPr>
            <a:r>
              <a:rPr lang="en-US" b="1" dirty="0"/>
              <a:t>WITH THE FCC’S BILL-AND-KEEP </a:t>
            </a:r>
          </a:p>
          <a:p>
            <a:pPr marL="0" indent="0" algn="ctr">
              <a:buNone/>
            </a:pPr>
            <a:r>
              <a:rPr lang="en-US" b="1" dirty="0"/>
              <a:t>FRAMEWORK</a:t>
            </a:r>
          </a:p>
        </p:txBody>
      </p:sp>
    </p:spTree>
    <p:extLst>
      <p:ext uri="{BB962C8B-B14F-4D97-AF65-F5344CB8AC3E}">
        <p14:creationId xmlns:p14="http://schemas.microsoft.com/office/powerpoint/2010/main" val="402581348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E8A822-219B-EC43-96AE-6B863DDA4BEA}"/>
              </a:ext>
            </a:extLst>
          </p:cNvPr>
          <p:cNvSpPr>
            <a:spLocks noGrp="1"/>
          </p:cNvSpPr>
          <p:nvPr>
            <p:ph type="title"/>
          </p:nvPr>
        </p:nvSpPr>
        <p:spPr/>
        <p:txBody>
          <a:bodyPr/>
          <a:lstStyle/>
          <a:p>
            <a:pPr algn="l"/>
            <a:r>
              <a:rPr lang="en-US" sz="2800" dirty="0">
                <a:solidFill>
                  <a:schemeClr val="bg1"/>
                </a:solidFill>
              </a:rPr>
              <a:t>     AT&amp;T’s Proposal</a:t>
            </a:r>
          </a:p>
        </p:txBody>
      </p:sp>
      <p:sp>
        <p:nvSpPr>
          <p:cNvPr id="3" name="Content Placeholder 2">
            <a:extLst>
              <a:ext uri="{FF2B5EF4-FFF2-40B4-BE49-F238E27FC236}">
                <a16:creationId xmlns:a16="http://schemas.microsoft.com/office/drawing/2014/main" id="{7D5A8C54-DBE6-9147-A63C-0FFA9E95F635}"/>
              </a:ext>
            </a:extLst>
          </p:cNvPr>
          <p:cNvSpPr>
            <a:spLocks noGrp="1"/>
          </p:cNvSpPr>
          <p:nvPr>
            <p:ph idx="1"/>
          </p:nvPr>
        </p:nvSpPr>
        <p:spPr>
          <a:xfrm>
            <a:off x="457200" y="1181366"/>
            <a:ext cx="8229600" cy="990334"/>
          </a:xfrm>
        </p:spPr>
        <p:txBody>
          <a:bodyPr/>
          <a:lstStyle/>
          <a:p>
            <a:pPr marL="400050"/>
            <a:r>
              <a:rPr lang="en-US" sz="2000" dirty="0"/>
              <a:t>AT&amp;T now asks the Commission to “require[e] the access stimulating LEC[s] to bear the costs of transporting [access stimulation] calls from the IXC’s network to the LEC’s end office switch”:</a:t>
            </a:r>
          </a:p>
          <a:p>
            <a:pPr marL="400050"/>
            <a:endParaRPr lang="en-US" sz="2000" dirty="0"/>
          </a:p>
        </p:txBody>
      </p:sp>
      <p:sp>
        <p:nvSpPr>
          <p:cNvPr id="5" name="TextBox 4">
            <a:extLst>
              <a:ext uri="{FF2B5EF4-FFF2-40B4-BE49-F238E27FC236}">
                <a16:creationId xmlns:a16="http://schemas.microsoft.com/office/drawing/2014/main" id="{A319424B-7607-4F44-BB79-2F6F54F34B5F}"/>
              </a:ext>
            </a:extLst>
          </p:cNvPr>
          <p:cNvSpPr txBox="1"/>
          <p:nvPr/>
        </p:nvSpPr>
        <p:spPr>
          <a:xfrm>
            <a:off x="1981200" y="2247900"/>
            <a:ext cx="5181600" cy="2800767"/>
          </a:xfrm>
          <a:prstGeom prst="rect">
            <a:avLst/>
          </a:prstGeom>
          <a:noFill/>
          <a:ln>
            <a:solidFill>
              <a:schemeClr val="tx1"/>
            </a:solidFill>
          </a:ln>
        </p:spPr>
        <p:txBody>
          <a:bodyPr wrap="square" rtlCol="0">
            <a:spAutoFit/>
          </a:bodyPr>
          <a:lstStyle/>
          <a:p>
            <a:pPr algn="just"/>
            <a:r>
              <a:rPr lang="en-US" sz="1600" dirty="0"/>
              <a:t>[U]</a:t>
            </a:r>
            <a:r>
              <a:rPr lang="en-US" sz="1600" dirty="0" err="1"/>
              <a:t>nder</a:t>
            </a:r>
            <a:r>
              <a:rPr lang="en-US" sz="1600" dirty="0"/>
              <a:t> this prong, an access stimulating LEC would be bound either to carry the traffic itself via a direct connection, or to obtain an indirect connection </a:t>
            </a:r>
            <a:r>
              <a:rPr lang="en-US" sz="1600" b="1" dirty="0"/>
              <a:t>and pay an intermediate access provider to carry the traffic from the IXC’s point of presence to access stimulation LEC’s facility</a:t>
            </a:r>
            <a:r>
              <a:rPr lang="en-US" sz="1600" dirty="0"/>
              <a:t>….  To the extant that, under the first prong, an access stimulating LEC seeks to avoid its obligation to pay for transport by blocking calls, </a:t>
            </a:r>
            <a:r>
              <a:rPr lang="en-US" sz="1600" b="1" dirty="0"/>
              <a:t>nothing in the Act or Commission’s rules requires the IXC to ensure the completion of the calls beyond tendering them at its point of presence.</a:t>
            </a:r>
            <a:r>
              <a:rPr lang="en-US" sz="1600" dirty="0"/>
              <a:t>*</a:t>
            </a:r>
          </a:p>
        </p:txBody>
      </p:sp>
      <p:sp>
        <p:nvSpPr>
          <p:cNvPr id="6" name="TextBox 5">
            <a:extLst>
              <a:ext uri="{FF2B5EF4-FFF2-40B4-BE49-F238E27FC236}">
                <a16:creationId xmlns:a16="http://schemas.microsoft.com/office/drawing/2014/main" id="{3722F7D1-A24E-0B45-A1DF-2C60532AB869}"/>
              </a:ext>
            </a:extLst>
          </p:cNvPr>
          <p:cNvSpPr txBox="1"/>
          <p:nvPr/>
        </p:nvSpPr>
        <p:spPr>
          <a:xfrm>
            <a:off x="838200" y="5219700"/>
            <a:ext cx="5791200" cy="276999"/>
          </a:xfrm>
          <a:prstGeom prst="rect">
            <a:avLst/>
          </a:prstGeom>
          <a:noFill/>
        </p:spPr>
        <p:txBody>
          <a:bodyPr wrap="square" rtlCol="0">
            <a:spAutoFit/>
          </a:bodyPr>
          <a:lstStyle/>
          <a:p>
            <a:r>
              <a:rPr lang="en-US" sz="1200" dirty="0"/>
              <a:t>*AT&amp;T Comments at 11 n.24.</a:t>
            </a:r>
          </a:p>
        </p:txBody>
      </p:sp>
    </p:spTree>
    <p:extLst>
      <p:ext uri="{BB962C8B-B14F-4D97-AF65-F5344CB8AC3E}">
        <p14:creationId xmlns:p14="http://schemas.microsoft.com/office/powerpoint/2010/main" val="80726561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1D6EE5-F577-6D46-B12F-E1137532F22C}"/>
              </a:ext>
            </a:extLst>
          </p:cNvPr>
          <p:cNvSpPr>
            <a:spLocks noGrp="1"/>
          </p:cNvSpPr>
          <p:nvPr>
            <p:ph type="title"/>
          </p:nvPr>
        </p:nvSpPr>
        <p:spPr>
          <a:xfrm>
            <a:off x="304800" y="0"/>
            <a:ext cx="8229600" cy="952500"/>
          </a:xfrm>
        </p:spPr>
        <p:txBody>
          <a:bodyPr/>
          <a:lstStyle/>
          <a:p>
            <a:pPr algn="l"/>
            <a:r>
              <a:rPr lang="en-US" sz="2800" dirty="0">
                <a:solidFill>
                  <a:schemeClr val="bg1"/>
                </a:solidFill>
              </a:rPr>
              <a:t>     AT&amp;T’s Proposal Is Inconsistent with the FCC’s</a:t>
            </a:r>
            <a:br>
              <a:rPr lang="en-US" sz="2800" dirty="0">
                <a:solidFill>
                  <a:schemeClr val="bg1"/>
                </a:solidFill>
              </a:rPr>
            </a:br>
            <a:r>
              <a:rPr lang="en-US" sz="2800" dirty="0">
                <a:solidFill>
                  <a:schemeClr val="bg1"/>
                </a:solidFill>
              </a:rPr>
              <a:t>     Goal of Establishing A Bill-and-Keep End State</a:t>
            </a:r>
          </a:p>
        </p:txBody>
      </p:sp>
      <p:sp>
        <p:nvSpPr>
          <p:cNvPr id="3" name="Content Placeholder 2">
            <a:extLst>
              <a:ext uri="{FF2B5EF4-FFF2-40B4-BE49-F238E27FC236}">
                <a16:creationId xmlns:a16="http://schemas.microsoft.com/office/drawing/2014/main" id="{9491CF56-F87E-0647-BBB5-A0EDC3743956}"/>
              </a:ext>
            </a:extLst>
          </p:cNvPr>
          <p:cNvSpPr>
            <a:spLocks noGrp="1"/>
          </p:cNvSpPr>
          <p:nvPr>
            <p:ph idx="1"/>
          </p:nvPr>
        </p:nvSpPr>
        <p:spPr>
          <a:xfrm>
            <a:off x="457200" y="1104900"/>
            <a:ext cx="8229600" cy="2133600"/>
          </a:xfrm>
        </p:spPr>
        <p:txBody>
          <a:bodyPr/>
          <a:lstStyle/>
          <a:p>
            <a:r>
              <a:rPr lang="en-US" sz="1600" dirty="0"/>
              <a:t>When the FCC adopted the </a:t>
            </a:r>
            <a:r>
              <a:rPr lang="en-US" sz="1600" i="1" dirty="0"/>
              <a:t>Connect America Fund Order</a:t>
            </a:r>
            <a:r>
              <a:rPr lang="en-US" sz="1600" dirty="0"/>
              <a:t>, it justified moving away from the traditional access charge regime by relying on Patrick </a:t>
            </a:r>
            <a:r>
              <a:rPr lang="en-US" sz="1600" dirty="0" err="1"/>
              <a:t>DeGraba’s</a:t>
            </a:r>
            <a:r>
              <a:rPr lang="en-US" sz="1600" dirty="0"/>
              <a:t> theory of a “unified approach to interconnection pricing,” known as “central office bill-and-keep,” or “COBAK.”</a:t>
            </a:r>
          </a:p>
          <a:p>
            <a:endParaRPr lang="en-US" sz="600" dirty="0"/>
          </a:p>
          <a:p>
            <a:r>
              <a:rPr lang="en-US" sz="1600" dirty="0"/>
              <a:t>While COBAK would “apply to interconnecting arrangements between all types of carriers that interconnect with the local circuit-switched network,” it would “</a:t>
            </a:r>
            <a:r>
              <a:rPr lang="en-US" sz="1600" b="1" dirty="0"/>
              <a:t>not … eliminate access charges for terminating transport</a:t>
            </a:r>
            <a:r>
              <a:rPr lang="en-US" sz="1600" dirty="0"/>
              <a:t> if the IXC uses the LEC’s terminating transport facilities,” because this transport “is what long-distance customers pay their long distance carriers to do.</a:t>
            </a:r>
          </a:p>
          <a:p>
            <a:endParaRPr lang="en-US" sz="600" dirty="0"/>
          </a:p>
          <a:p>
            <a:r>
              <a:rPr lang="en-US" sz="1600" dirty="0"/>
              <a:t>Thus, COBAK relies on 2 key rules:</a:t>
            </a:r>
          </a:p>
        </p:txBody>
      </p:sp>
      <p:pic>
        <p:nvPicPr>
          <p:cNvPr id="4" name="Picture 3">
            <a:extLst>
              <a:ext uri="{FF2B5EF4-FFF2-40B4-BE49-F238E27FC236}">
                <a16:creationId xmlns:a16="http://schemas.microsoft.com/office/drawing/2014/main" id="{A9E7E869-5A2C-E946-AE22-C2E2A9A751EF}"/>
              </a:ext>
            </a:extLst>
          </p:cNvPr>
          <p:cNvPicPr/>
          <p:nvPr/>
        </p:nvPicPr>
        <p:blipFill rotWithShape="1">
          <a:blip r:embed="rId2" cstate="hqprint">
            <a:extLst>
              <a:ext uri="{28A0092B-C50C-407E-A947-70E740481C1C}">
                <a14:useLocalDpi xmlns:a14="http://schemas.microsoft.com/office/drawing/2010/main"/>
              </a:ext>
            </a:extLst>
          </a:blip>
          <a:srcRect/>
          <a:stretch/>
        </p:blipFill>
        <p:spPr bwMode="auto">
          <a:xfrm>
            <a:off x="1779905" y="3771900"/>
            <a:ext cx="5584190" cy="528059"/>
          </a:xfrm>
          <a:prstGeom prst="rect">
            <a:avLst/>
          </a:prstGeom>
          <a:ln>
            <a:noFill/>
          </a:ln>
          <a:extLst>
            <a:ext uri="{53640926-AAD7-44D8-BBD7-CCE9431645EC}">
              <a14:shadowObscured xmlns:a14="http://schemas.microsoft.com/office/drawing/2010/main"/>
            </a:ext>
          </a:extLst>
        </p:spPr>
      </p:pic>
      <p:pic>
        <p:nvPicPr>
          <p:cNvPr id="5" name="Picture 4">
            <a:extLst>
              <a:ext uri="{FF2B5EF4-FFF2-40B4-BE49-F238E27FC236}">
                <a16:creationId xmlns:a16="http://schemas.microsoft.com/office/drawing/2014/main" id="{6A4A5626-E4E6-514E-9BE3-F9D2E5809E7C}"/>
              </a:ext>
            </a:extLst>
          </p:cNvPr>
          <p:cNvPicPr/>
          <p:nvPr/>
        </p:nvPicPr>
        <p:blipFill rotWithShape="1">
          <a:blip r:embed="rId3" cstate="hqprint">
            <a:extLst>
              <a:ext uri="{28A0092B-C50C-407E-A947-70E740481C1C}">
                <a14:useLocalDpi xmlns:a14="http://schemas.microsoft.com/office/drawing/2010/main"/>
              </a:ext>
            </a:extLst>
          </a:blip>
          <a:srcRect/>
          <a:stretch/>
        </p:blipFill>
        <p:spPr bwMode="auto">
          <a:xfrm>
            <a:off x="1804353" y="4353370"/>
            <a:ext cx="5611495" cy="914400"/>
          </a:xfrm>
          <a:prstGeom prst="rect">
            <a:avLst/>
          </a:prstGeom>
          <a:ln>
            <a:noFill/>
          </a:ln>
          <a:extLst>
            <a:ext uri="{53640926-AAD7-44D8-BBD7-CCE9431645EC}">
              <a14:shadowObscured xmlns:a14="http://schemas.microsoft.com/office/drawing/2010/main"/>
            </a:ext>
          </a:extLst>
        </p:spPr>
      </p:pic>
      <p:sp>
        <p:nvSpPr>
          <p:cNvPr id="6" name="Frame 5">
            <a:extLst>
              <a:ext uri="{FF2B5EF4-FFF2-40B4-BE49-F238E27FC236}">
                <a16:creationId xmlns:a16="http://schemas.microsoft.com/office/drawing/2014/main" id="{641F7AE5-F604-0B40-B428-C1A8D6C5693C}"/>
              </a:ext>
            </a:extLst>
          </p:cNvPr>
          <p:cNvSpPr/>
          <p:nvPr/>
        </p:nvSpPr>
        <p:spPr>
          <a:xfrm>
            <a:off x="1981200" y="4810570"/>
            <a:ext cx="5257800" cy="409130"/>
          </a:xfrm>
          <a:prstGeom prst="frame">
            <a:avLst>
              <a:gd name="adj1" fmla="val 0"/>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62783822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065C6E3-47C6-3E45-BAAF-5581368B8EA4}"/>
              </a:ext>
            </a:extLst>
          </p:cNvPr>
          <p:cNvSpPr>
            <a:spLocks noGrp="1"/>
          </p:cNvSpPr>
          <p:nvPr>
            <p:ph idx="1"/>
          </p:nvPr>
        </p:nvSpPr>
        <p:spPr>
          <a:xfrm>
            <a:off x="462897" y="1181100"/>
            <a:ext cx="8229600" cy="914400"/>
          </a:xfrm>
        </p:spPr>
        <p:txBody>
          <a:bodyPr/>
          <a:lstStyle/>
          <a:p>
            <a:r>
              <a:rPr lang="en-US" sz="1800" dirty="0"/>
              <a:t>As </a:t>
            </a:r>
            <a:r>
              <a:rPr lang="en-US" sz="1800" dirty="0" err="1"/>
              <a:t>DeGraba’s</a:t>
            </a:r>
            <a:r>
              <a:rPr lang="en-US" sz="1800" dirty="0"/>
              <a:t> depiction of the desired end state for COBAK makes clear, contrary to AT&amp;T’s proposal, the </a:t>
            </a:r>
            <a:r>
              <a:rPr lang="en-US" sz="1800" b="1" dirty="0"/>
              <a:t>IXC</a:t>
            </a:r>
            <a:r>
              <a:rPr lang="en-US" sz="1800" dirty="0"/>
              <a:t> – </a:t>
            </a:r>
            <a:r>
              <a:rPr lang="en-US" sz="1800" i="1" dirty="0"/>
              <a:t>not</a:t>
            </a:r>
            <a:r>
              <a:rPr lang="en-US" sz="1800" dirty="0"/>
              <a:t> the CLEC – is to be made </a:t>
            </a:r>
            <a:r>
              <a:rPr lang="en-US" sz="1800" b="1" dirty="0"/>
              <a:t>responsible</a:t>
            </a:r>
            <a:r>
              <a:rPr lang="en-US" sz="1800" dirty="0"/>
              <a:t> for the costs of transporting the call between the IXC’s POP and the LEC’s central office:</a:t>
            </a:r>
          </a:p>
        </p:txBody>
      </p:sp>
      <p:pic>
        <p:nvPicPr>
          <p:cNvPr id="4" name="Picture 3">
            <a:extLst>
              <a:ext uri="{FF2B5EF4-FFF2-40B4-BE49-F238E27FC236}">
                <a16:creationId xmlns:a16="http://schemas.microsoft.com/office/drawing/2014/main" id="{A5F32F8A-C4A9-6D49-8CEF-D1316A25240B}"/>
              </a:ext>
            </a:extLst>
          </p:cNvPr>
          <p:cNvPicPr/>
          <p:nvPr/>
        </p:nvPicPr>
        <p:blipFill rotWithShape="1">
          <a:blip r:embed="rId2" cstate="hqprint">
            <a:extLst>
              <a:ext uri="{28A0092B-C50C-407E-A947-70E740481C1C}">
                <a14:useLocalDpi xmlns:a14="http://schemas.microsoft.com/office/drawing/2010/main"/>
              </a:ext>
            </a:extLst>
          </a:blip>
          <a:srcRect/>
          <a:stretch/>
        </p:blipFill>
        <p:spPr bwMode="auto">
          <a:xfrm>
            <a:off x="2286000" y="2259294"/>
            <a:ext cx="4572000" cy="2590800"/>
          </a:xfrm>
          <a:prstGeom prst="rect">
            <a:avLst/>
          </a:prstGeom>
          <a:ln>
            <a:solidFill>
              <a:schemeClr val="tx1"/>
            </a:solidFill>
          </a:ln>
          <a:extLst>
            <a:ext uri="{53640926-AAD7-44D8-BBD7-CCE9431645EC}">
              <a14:shadowObscured xmlns:a14="http://schemas.microsoft.com/office/drawing/2010/main"/>
            </a:ext>
          </a:extLst>
        </p:spPr>
      </p:pic>
      <p:sp>
        <p:nvSpPr>
          <p:cNvPr id="5" name="Frame 4">
            <a:extLst>
              <a:ext uri="{FF2B5EF4-FFF2-40B4-BE49-F238E27FC236}">
                <a16:creationId xmlns:a16="http://schemas.microsoft.com/office/drawing/2014/main" id="{6EA30915-E50F-854E-A0B7-A9CA6C47C52A}"/>
              </a:ext>
            </a:extLst>
          </p:cNvPr>
          <p:cNvSpPr/>
          <p:nvPr/>
        </p:nvSpPr>
        <p:spPr>
          <a:xfrm>
            <a:off x="2438400" y="3009900"/>
            <a:ext cx="4267200" cy="762000"/>
          </a:xfrm>
          <a:prstGeom prst="frame">
            <a:avLst>
              <a:gd name="adj1" fmla="val 2406"/>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Title 1">
            <a:extLst>
              <a:ext uri="{FF2B5EF4-FFF2-40B4-BE49-F238E27FC236}">
                <a16:creationId xmlns:a16="http://schemas.microsoft.com/office/drawing/2014/main" id="{07F8C497-CB67-9D4A-900F-6DB4585DF6E6}"/>
              </a:ext>
            </a:extLst>
          </p:cNvPr>
          <p:cNvSpPr txBox="1">
            <a:spLocks/>
          </p:cNvSpPr>
          <p:nvPr/>
        </p:nvSpPr>
        <p:spPr>
          <a:xfrm>
            <a:off x="304800" y="0"/>
            <a:ext cx="8229600" cy="9525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2800">
                <a:solidFill>
                  <a:schemeClr val="bg1"/>
                </a:solidFill>
              </a:rPr>
              <a:t>     AT&amp;T’s Proposal Is Inconsistent with the FCC’s</a:t>
            </a:r>
            <a:br>
              <a:rPr lang="en-US" sz="2800">
                <a:solidFill>
                  <a:schemeClr val="bg1"/>
                </a:solidFill>
              </a:rPr>
            </a:br>
            <a:r>
              <a:rPr lang="en-US" sz="2800">
                <a:solidFill>
                  <a:schemeClr val="bg1"/>
                </a:solidFill>
              </a:rPr>
              <a:t>     Goal of Establishing A Bill-and-Keep End State</a:t>
            </a:r>
            <a:endParaRPr lang="en-US" sz="2800" dirty="0">
              <a:solidFill>
                <a:schemeClr val="bg1"/>
              </a:solidFill>
            </a:endParaRPr>
          </a:p>
        </p:txBody>
      </p:sp>
    </p:spTree>
    <p:extLst>
      <p:ext uri="{BB962C8B-B14F-4D97-AF65-F5344CB8AC3E}">
        <p14:creationId xmlns:p14="http://schemas.microsoft.com/office/powerpoint/2010/main" val="356924661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1E8C7F5-4E01-ED46-98C0-57FD2CF04F87}"/>
              </a:ext>
            </a:extLst>
          </p:cNvPr>
          <p:cNvSpPr>
            <a:spLocks noGrp="1"/>
          </p:cNvSpPr>
          <p:nvPr>
            <p:ph idx="1"/>
          </p:nvPr>
        </p:nvSpPr>
        <p:spPr/>
        <p:txBody>
          <a:bodyPr/>
          <a:lstStyle/>
          <a:p>
            <a:pPr algn="ctr"/>
            <a:endParaRPr lang="en-US" dirty="0"/>
          </a:p>
          <a:p>
            <a:pPr algn="ctr"/>
            <a:endParaRPr lang="en-US" dirty="0"/>
          </a:p>
          <a:p>
            <a:pPr marL="0" indent="0" algn="ctr">
              <a:buNone/>
            </a:pPr>
            <a:r>
              <a:rPr lang="en-US" b="1" dirty="0"/>
              <a:t>FINAL THOUGHTS</a:t>
            </a:r>
          </a:p>
        </p:txBody>
      </p:sp>
    </p:spTree>
    <p:extLst>
      <p:ext uri="{BB962C8B-B14F-4D97-AF65-F5344CB8AC3E}">
        <p14:creationId xmlns:p14="http://schemas.microsoft.com/office/powerpoint/2010/main" val="153917525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C90785-F249-514A-8B9C-256DD2848C39}"/>
              </a:ext>
            </a:extLst>
          </p:cNvPr>
          <p:cNvSpPr>
            <a:spLocks noGrp="1"/>
          </p:cNvSpPr>
          <p:nvPr>
            <p:ph type="title"/>
          </p:nvPr>
        </p:nvSpPr>
        <p:spPr>
          <a:xfrm>
            <a:off x="457200" y="27418"/>
            <a:ext cx="8229600" cy="952500"/>
          </a:xfrm>
        </p:spPr>
        <p:txBody>
          <a:bodyPr/>
          <a:lstStyle/>
          <a:p>
            <a:pPr algn="l"/>
            <a:r>
              <a:rPr lang="en-US" sz="2800" dirty="0">
                <a:solidFill>
                  <a:schemeClr val="bg1"/>
                </a:solidFill>
              </a:rPr>
              <a:t>     The Regulation of Terminating Traffic Has </a:t>
            </a:r>
            <a:br>
              <a:rPr lang="en-US" sz="2800" dirty="0">
                <a:solidFill>
                  <a:schemeClr val="bg1"/>
                </a:solidFill>
              </a:rPr>
            </a:br>
            <a:r>
              <a:rPr lang="en-US" sz="2800" dirty="0">
                <a:solidFill>
                  <a:schemeClr val="bg1"/>
                </a:solidFill>
              </a:rPr>
              <a:t>     Reached the Desired End State</a:t>
            </a:r>
          </a:p>
        </p:txBody>
      </p:sp>
      <p:sp>
        <p:nvSpPr>
          <p:cNvPr id="4" name="Text Placeholder 3">
            <a:extLst>
              <a:ext uri="{FF2B5EF4-FFF2-40B4-BE49-F238E27FC236}">
                <a16:creationId xmlns:a16="http://schemas.microsoft.com/office/drawing/2014/main" id="{8084BA95-47BC-8840-8E13-7EDB2E916559}"/>
              </a:ext>
            </a:extLst>
          </p:cNvPr>
          <p:cNvSpPr>
            <a:spLocks noGrp="1"/>
          </p:cNvSpPr>
          <p:nvPr>
            <p:ph type="body" idx="1"/>
          </p:nvPr>
        </p:nvSpPr>
        <p:spPr>
          <a:xfrm>
            <a:off x="457200" y="1082528"/>
            <a:ext cx="4040188" cy="533136"/>
          </a:xfrm>
        </p:spPr>
        <p:txBody>
          <a:bodyPr/>
          <a:lstStyle/>
          <a:p>
            <a:r>
              <a:rPr lang="en-US" sz="2000" dirty="0" err="1"/>
              <a:t>DeGraba’s</a:t>
            </a:r>
            <a:r>
              <a:rPr lang="en-US" sz="2000" dirty="0"/>
              <a:t> Rules for Terminating Traffic:</a:t>
            </a:r>
          </a:p>
        </p:txBody>
      </p:sp>
      <p:sp>
        <p:nvSpPr>
          <p:cNvPr id="5" name="Content Placeholder 4">
            <a:extLst>
              <a:ext uri="{FF2B5EF4-FFF2-40B4-BE49-F238E27FC236}">
                <a16:creationId xmlns:a16="http://schemas.microsoft.com/office/drawing/2014/main" id="{37FD6F3A-D6CF-6B46-9674-F6E1265D25AF}"/>
              </a:ext>
            </a:extLst>
          </p:cNvPr>
          <p:cNvSpPr>
            <a:spLocks noGrp="1"/>
          </p:cNvSpPr>
          <p:nvPr>
            <p:ph sz="half" idx="2"/>
          </p:nvPr>
        </p:nvSpPr>
        <p:spPr>
          <a:xfrm>
            <a:off x="457200" y="1714500"/>
            <a:ext cx="4048734" cy="2667000"/>
          </a:xfrm>
          <a:ln w="28575">
            <a:solidFill>
              <a:schemeClr val="tx1"/>
            </a:solidFill>
          </a:ln>
        </p:spPr>
        <p:txBody>
          <a:bodyPr/>
          <a:lstStyle/>
          <a:p>
            <a:endParaRPr lang="en-US" sz="600" b="1" u="sng" dirty="0"/>
          </a:p>
          <a:p>
            <a:r>
              <a:rPr lang="en-US" sz="1600" b="1" u="sng" dirty="0"/>
              <a:t>Rule 1:</a:t>
            </a:r>
            <a:r>
              <a:rPr lang="en-US" sz="1600" dirty="0"/>
              <a:t>  No carrier may recover any costs of its customers’ local access facilities from an interconnecting carrier.</a:t>
            </a:r>
          </a:p>
          <a:p>
            <a:endParaRPr lang="en-US" sz="1600" b="1" u="sng" dirty="0"/>
          </a:p>
          <a:p>
            <a:r>
              <a:rPr lang="en-US" sz="1600" b="1" u="sng" dirty="0"/>
              <a:t>Rule 2A:</a:t>
            </a:r>
            <a:r>
              <a:rPr lang="en-US" sz="1600" dirty="0"/>
              <a:t>  The calling party’s IXC is [] responsible for delivering the call to the called party’s central office.</a:t>
            </a:r>
            <a:endParaRPr lang="en-US" sz="1600" b="1" u="sng" dirty="0"/>
          </a:p>
        </p:txBody>
      </p:sp>
      <p:sp>
        <p:nvSpPr>
          <p:cNvPr id="6" name="Text Placeholder 5">
            <a:extLst>
              <a:ext uri="{FF2B5EF4-FFF2-40B4-BE49-F238E27FC236}">
                <a16:creationId xmlns:a16="http://schemas.microsoft.com/office/drawing/2014/main" id="{AEB92AAD-27D8-0A4D-A340-50F339C05E17}"/>
              </a:ext>
            </a:extLst>
          </p:cNvPr>
          <p:cNvSpPr>
            <a:spLocks noGrp="1"/>
          </p:cNvSpPr>
          <p:nvPr>
            <p:ph type="body" sz="quarter" idx="3"/>
          </p:nvPr>
        </p:nvSpPr>
        <p:spPr>
          <a:xfrm>
            <a:off x="4645027" y="1075183"/>
            <a:ext cx="4041775" cy="533136"/>
          </a:xfrm>
        </p:spPr>
        <p:txBody>
          <a:bodyPr/>
          <a:lstStyle/>
          <a:p>
            <a:r>
              <a:rPr lang="en-US" sz="2000" dirty="0"/>
              <a:t>Today’s Access Charge Regime:</a:t>
            </a:r>
          </a:p>
        </p:txBody>
      </p:sp>
      <p:sp>
        <p:nvSpPr>
          <p:cNvPr id="7" name="Content Placeholder 6">
            <a:extLst>
              <a:ext uri="{FF2B5EF4-FFF2-40B4-BE49-F238E27FC236}">
                <a16:creationId xmlns:a16="http://schemas.microsoft.com/office/drawing/2014/main" id="{889D0F3A-B67A-3541-BB41-F5F780034816}"/>
              </a:ext>
            </a:extLst>
          </p:cNvPr>
          <p:cNvSpPr>
            <a:spLocks noGrp="1"/>
          </p:cNvSpPr>
          <p:nvPr>
            <p:ph sz="quarter" idx="4"/>
          </p:nvPr>
        </p:nvSpPr>
        <p:spPr>
          <a:xfrm>
            <a:off x="4645027" y="1718275"/>
            <a:ext cx="3965573" cy="2663225"/>
          </a:xfrm>
          <a:ln w="28575">
            <a:solidFill>
              <a:srgbClr val="00B050"/>
            </a:solidFill>
          </a:ln>
        </p:spPr>
        <p:txBody>
          <a:bodyPr/>
          <a:lstStyle/>
          <a:p>
            <a:pPr>
              <a:buClr>
                <a:srgbClr val="00B050"/>
              </a:buClr>
              <a:buFont typeface="Wingdings" pitchFamily="2" charset="2"/>
              <a:buChar char="ü"/>
            </a:pPr>
            <a:endParaRPr lang="en-US" sz="600" dirty="0"/>
          </a:p>
          <a:p>
            <a:pPr>
              <a:buClr>
                <a:srgbClr val="00B050"/>
              </a:buClr>
              <a:buFont typeface="Wingdings" pitchFamily="2" charset="2"/>
              <a:buChar char="ü"/>
            </a:pPr>
            <a:r>
              <a:rPr lang="en-US" sz="1600" dirty="0"/>
              <a:t>End office access charges were completely eliminated via the FCC’s </a:t>
            </a:r>
            <a:r>
              <a:rPr lang="en-US" sz="1600" i="1" dirty="0"/>
              <a:t>Connect America Fund Order</a:t>
            </a:r>
            <a:r>
              <a:rPr lang="en-US" sz="1600" dirty="0"/>
              <a:t>.</a:t>
            </a:r>
          </a:p>
          <a:p>
            <a:endParaRPr lang="en-US" sz="1600" dirty="0"/>
          </a:p>
          <a:p>
            <a:pPr>
              <a:buClr>
                <a:srgbClr val="00B050"/>
              </a:buClr>
              <a:buFont typeface="Wingdings" pitchFamily="2" charset="2"/>
              <a:buChar char="ü"/>
            </a:pPr>
            <a:r>
              <a:rPr lang="en-US" sz="1600" dirty="0"/>
              <a:t>Under the current access charge regime, when the CLECs or CEA providers carry traffic from the IXC’s POP to the CLECs’ central offices, the IXCs compensate the CLECs and CEA providers for that service.</a:t>
            </a:r>
          </a:p>
        </p:txBody>
      </p:sp>
    </p:spTree>
    <p:extLst>
      <p:ext uri="{BB962C8B-B14F-4D97-AF65-F5344CB8AC3E}">
        <p14:creationId xmlns:p14="http://schemas.microsoft.com/office/powerpoint/2010/main" val="256731673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999073-1743-D04D-9F40-7F76080FC553}"/>
              </a:ext>
            </a:extLst>
          </p:cNvPr>
          <p:cNvSpPr>
            <a:spLocks noGrp="1"/>
          </p:cNvSpPr>
          <p:nvPr>
            <p:ph type="title"/>
          </p:nvPr>
        </p:nvSpPr>
        <p:spPr>
          <a:xfrm>
            <a:off x="457200" y="0"/>
            <a:ext cx="8229600" cy="952500"/>
          </a:xfrm>
        </p:spPr>
        <p:txBody>
          <a:bodyPr/>
          <a:lstStyle/>
          <a:p>
            <a:pPr algn="l"/>
            <a:r>
              <a:rPr lang="en-US" sz="2800" dirty="0">
                <a:solidFill>
                  <a:schemeClr val="bg1"/>
                </a:solidFill>
              </a:rPr>
              <a:t>     By Clarifying the Appropriate Rates for CEA </a:t>
            </a:r>
            <a:br>
              <a:rPr lang="en-US" sz="2800" dirty="0">
                <a:solidFill>
                  <a:schemeClr val="bg1"/>
                </a:solidFill>
              </a:rPr>
            </a:br>
            <a:r>
              <a:rPr lang="en-US" sz="2800" dirty="0">
                <a:solidFill>
                  <a:schemeClr val="bg1"/>
                </a:solidFill>
              </a:rPr>
              <a:t>     Providers, the FCC Provided Sufficient Relief</a:t>
            </a:r>
          </a:p>
        </p:txBody>
      </p:sp>
      <p:sp>
        <p:nvSpPr>
          <p:cNvPr id="7" name="Content Placeholder 6">
            <a:extLst>
              <a:ext uri="{FF2B5EF4-FFF2-40B4-BE49-F238E27FC236}">
                <a16:creationId xmlns:a16="http://schemas.microsoft.com/office/drawing/2014/main" id="{EDC3DF24-15A7-6049-A3B4-7AABBCD00B89}"/>
              </a:ext>
            </a:extLst>
          </p:cNvPr>
          <p:cNvSpPr>
            <a:spLocks noGrp="1"/>
          </p:cNvSpPr>
          <p:nvPr>
            <p:ph idx="1"/>
          </p:nvPr>
        </p:nvSpPr>
        <p:spPr>
          <a:xfrm>
            <a:off x="457200" y="1181100"/>
            <a:ext cx="8229600" cy="3771636"/>
          </a:xfrm>
        </p:spPr>
        <p:txBody>
          <a:bodyPr/>
          <a:lstStyle/>
          <a:p>
            <a:r>
              <a:rPr lang="en-US" sz="1800" dirty="0"/>
              <a:t>The FCC likely received complaints about access stimulation traffic because carriers lacked clarity regarding how CEA providers should establish their rates and handle access-stimulation traffic.</a:t>
            </a:r>
          </a:p>
          <a:p>
            <a:endParaRPr lang="en-US" sz="600" dirty="0"/>
          </a:p>
          <a:p>
            <a:r>
              <a:rPr lang="en-US" sz="1800" dirty="0"/>
              <a:t>The </a:t>
            </a:r>
            <a:r>
              <a:rPr lang="en-US" sz="1800" i="1" dirty="0"/>
              <a:t>Aureon Tariff Order</a:t>
            </a:r>
            <a:r>
              <a:rPr lang="en-US" sz="1800" dirty="0"/>
              <a:t> has resolved these issues by:</a:t>
            </a:r>
          </a:p>
          <a:p>
            <a:pPr lvl="1"/>
            <a:r>
              <a:rPr lang="en-US" sz="1400" dirty="0"/>
              <a:t>Confirming that CEA providers, like CLECs, must benchmark their rates to the competing ILEC, which in Iowa and South Dakota is CenturyLink;</a:t>
            </a:r>
          </a:p>
          <a:p>
            <a:pPr lvl="1"/>
            <a:r>
              <a:rPr lang="en-US" sz="1400" dirty="0"/>
              <a:t>Requiring CEA providers’ rates to not exceed the lower of: (a) the rate cap instituted in the </a:t>
            </a:r>
            <a:r>
              <a:rPr lang="en-US" sz="1400" i="1" dirty="0"/>
              <a:t>Connect America Fund Order</a:t>
            </a:r>
            <a:r>
              <a:rPr lang="en-US" sz="1400" dirty="0"/>
              <a:t>; (b) the rate of the competing ILEC; or (c) its cost-based rate derived pursuant to Section 61.38 of the FCC’s rules.</a:t>
            </a:r>
          </a:p>
          <a:p>
            <a:pPr lvl="1"/>
            <a:endParaRPr lang="en-US" sz="600" dirty="0"/>
          </a:p>
          <a:p>
            <a:r>
              <a:rPr lang="en-US" sz="1800" dirty="0"/>
              <a:t>As a result of the </a:t>
            </a:r>
            <a:r>
              <a:rPr lang="en-US" sz="1800" i="1" dirty="0"/>
              <a:t>Aureon Tariff Order</a:t>
            </a:r>
            <a:r>
              <a:rPr lang="en-US" sz="1800" dirty="0"/>
              <a:t>, the INS rate will be reduced to $0.005634/</a:t>
            </a:r>
            <a:r>
              <a:rPr lang="en-US" sz="1800" dirty="0" err="1"/>
              <a:t>mou</a:t>
            </a:r>
            <a:r>
              <a:rPr lang="en-US" sz="1800" dirty="0"/>
              <a:t>, which produces a savings of </a:t>
            </a:r>
            <a:r>
              <a:rPr lang="en-US" sz="1800" b="1" i="1" u="sng" dirty="0"/>
              <a:t>$0.002556/</a:t>
            </a:r>
            <a:r>
              <a:rPr lang="en-US" sz="1800" b="1" i="1" u="sng" dirty="0" err="1"/>
              <a:t>mou</a:t>
            </a:r>
            <a:r>
              <a:rPr lang="en-US" sz="1800" dirty="0"/>
              <a:t> for IXCs and potentially producing over </a:t>
            </a:r>
            <a:r>
              <a:rPr lang="en-US" sz="1800" b="1" i="1" u="sng" dirty="0"/>
              <a:t>$5 million</a:t>
            </a:r>
            <a:r>
              <a:rPr lang="en-US" sz="1800" dirty="0"/>
              <a:t> in further IXC savings.*</a:t>
            </a:r>
          </a:p>
          <a:p>
            <a:endParaRPr lang="en-US" sz="1800" dirty="0"/>
          </a:p>
          <a:p>
            <a:pPr marL="0" indent="0">
              <a:buNone/>
            </a:pPr>
            <a:r>
              <a:rPr lang="en-US" sz="1200" dirty="0"/>
              <a:t>         * Potential savings based on a traffic volume estimate of 2 billion minutes, as the FCC concluded in 2011.</a:t>
            </a:r>
          </a:p>
          <a:p>
            <a:endParaRPr lang="en-US" sz="1800" dirty="0"/>
          </a:p>
        </p:txBody>
      </p:sp>
    </p:spTree>
    <p:extLst>
      <p:ext uri="{BB962C8B-B14F-4D97-AF65-F5344CB8AC3E}">
        <p14:creationId xmlns:p14="http://schemas.microsoft.com/office/powerpoint/2010/main" val="363343919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34AEFF-7A42-9E47-B00E-FEB90501E8B4}"/>
              </a:ext>
            </a:extLst>
          </p:cNvPr>
          <p:cNvSpPr>
            <a:spLocks noGrp="1"/>
          </p:cNvSpPr>
          <p:nvPr>
            <p:ph type="title"/>
          </p:nvPr>
        </p:nvSpPr>
        <p:spPr>
          <a:xfrm>
            <a:off x="457200" y="27418"/>
            <a:ext cx="8229600" cy="952500"/>
          </a:xfrm>
        </p:spPr>
        <p:txBody>
          <a:bodyPr/>
          <a:lstStyle/>
          <a:p>
            <a:pPr algn="l"/>
            <a:r>
              <a:rPr lang="en-US" sz="2800" dirty="0">
                <a:solidFill>
                  <a:schemeClr val="bg1"/>
                </a:solidFill>
              </a:rPr>
              <a:t>     If Further Reform is Necessary, So Is Further</a:t>
            </a:r>
            <a:br>
              <a:rPr lang="en-US" sz="2800" dirty="0">
                <a:solidFill>
                  <a:schemeClr val="bg1"/>
                </a:solidFill>
              </a:rPr>
            </a:br>
            <a:r>
              <a:rPr lang="en-US" sz="2800" dirty="0">
                <a:solidFill>
                  <a:schemeClr val="bg1"/>
                </a:solidFill>
              </a:rPr>
              <a:t>     Research, Data, and Evidence</a:t>
            </a:r>
          </a:p>
        </p:txBody>
      </p:sp>
      <p:sp>
        <p:nvSpPr>
          <p:cNvPr id="3" name="Content Placeholder 2">
            <a:extLst>
              <a:ext uri="{FF2B5EF4-FFF2-40B4-BE49-F238E27FC236}">
                <a16:creationId xmlns:a16="http://schemas.microsoft.com/office/drawing/2014/main" id="{F3D3D756-80BD-374A-BD4F-33D706E9825A}"/>
              </a:ext>
            </a:extLst>
          </p:cNvPr>
          <p:cNvSpPr>
            <a:spLocks noGrp="1"/>
          </p:cNvSpPr>
          <p:nvPr>
            <p:ph idx="1"/>
          </p:nvPr>
        </p:nvSpPr>
        <p:spPr>
          <a:xfrm>
            <a:off x="457200" y="979918"/>
            <a:ext cx="8229600" cy="685800"/>
          </a:xfrm>
        </p:spPr>
        <p:txBody>
          <a:bodyPr/>
          <a:lstStyle/>
          <a:p>
            <a:r>
              <a:rPr lang="en-US" sz="1800" dirty="0"/>
              <a:t>The IXCs have demanded reforms by misleading the FCC through their anecdotes, hypothesis, and hysteria, rather than current data and evidence:</a:t>
            </a:r>
          </a:p>
        </p:txBody>
      </p:sp>
      <p:sp>
        <p:nvSpPr>
          <p:cNvPr id="7" name="TextBox 6">
            <a:extLst>
              <a:ext uri="{FF2B5EF4-FFF2-40B4-BE49-F238E27FC236}">
                <a16:creationId xmlns:a16="http://schemas.microsoft.com/office/drawing/2014/main" id="{8B7C1C07-C813-5B4C-867F-FB958BCC9D37}"/>
              </a:ext>
            </a:extLst>
          </p:cNvPr>
          <p:cNvSpPr txBox="1"/>
          <p:nvPr/>
        </p:nvSpPr>
        <p:spPr>
          <a:xfrm>
            <a:off x="4495800" y="1932417"/>
            <a:ext cx="3770670" cy="292388"/>
          </a:xfrm>
          <a:prstGeom prst="rect">
            <a:avLst/>
          </a:prstGeom>
          <a:noFill/>
        </p:spPr>
        <p:txBody>
          <a:bodyPr wrap="square" rtlCol="0">
            <a:spAutoFit/>
          </a:bodyPr>
          <a:lstStyle/>
          <a:p>
            <a:pPr marL="342900" indent="-342900">
              <a:buFont typeface="+mj-lt"/>
              <a:buAutoNum type="arabicPeriod"/>
            </a:pPr>
            <a:endParaRPr lang="en-US" sz="1300" dirty="0"/>
          </a:p>
        </p:txBody>
      </p:sp>
      <p:graphicFrame>
        <p:nvGraphicFramePr>
          <p:cNvPr id="8" name="Table 7">
            <a:extLst>
              <a:ext uri="{FF2B5EF4-FFF2-40B4-BE49-F238E27FC236}">
                <a16:creationId xmlns:a16="http://schemas.microsoft.com/office/drawing/2014/main" id="{553CEBC2-69BC-4F4C-A58E-2D0CB8E1A0E7}"/>
              </a:ext>
            </a:extLst>
          </p:cNvPr>
          <p:cNvGraphicFramePr>
            <a:graphicFrameLocks noGrp="1"/>
          </p:cNvGraphicFramePr>
          <p:nvPr>
            <p:extLst>
              <p:ext uri="{D42A27DB-BD31-4B8C-83A1-F6EECF244321}">
                <p14:modId xmlns:p14="http://schemas.microsoft.com/office/powerpoint/2010/main" val="20488796"/>
              </p:ext>
            </p:extLst>
          </p:nvPr>
        </p:nvGraphicFramePr>
        <p:xfrm>
          <a:off x="0" y="1665718"/>
          <a:ext cx="9144000" cy="3986421"/>
        </p:xfrm>
        <a:graphic>
          <a:graphicData uri="http://schemas.openxmlformats.org/drawingml/2006/table">
            <a:tbl>
              <a:tblPr firstRow="1" bandRow="1">
                <a:tableStyleId>{5C22544A-7EE6-4342-B048-85BDC9FD1C3A}</a:tableStyleId>
              </a:tblPr>
              <a:tblGrid>
                <a:gridCol w="4572000">
                  <a:extLst>
                    <a:ext uri="{9D8B030D-6E8A-4147-A177-3AD203B41FA5}">
                      <a16:colId xmlns:a16="http://schemas.microsoft.com/office/drawing/2014/main" val="2064210721"/>
                    </a:ext>
                  </a:extLst>
                </a:gridCol>
                <a:gridCol w="4572000">
                  <a:extLst>
                    <a:ext uri="{9D8B030D-6E8A-4147-A177-3AD203B41FA5}">
                      <a16:colId xmlns:a16="http://schemas.microsoft.com/office/drawing/2014/main" val="2074703757"/>
                    </a:ext>
                  </a:extLst>
                </a:gridCol>
              </a:tblGrid>
              <a:tr h="399944">
                <a:tc>
                  <a:txBody>
                    <a:bodyPr/>
                    <a:lstStyle/>
                    <a:p>
                      <a:pPr algn="ctr"/>
                      <a:r>
                        <a:rPr lang="en-US" dirty="0"/>
                        <a:t>Unsubstantiated Allegations</a:t>
                      </a:r>
                    </a:p>
                  </a:txBody>
                  <a:tcPr/>
                </a:tc>
                <a:tc>
                  <a:txBody>
                    <a:bodyPr/>
                    <a:lstStyle/>
                    <a:p>
                      <a:pPr algn="ctr"/>
                      <a:r>
                        <a:rPr lang="en-US" dirty="0"/>
                        <a:t>Available Evidence Shows</a:t>
                      </a:r>
                    </a:p>
                  </a:txBody>
                  <a:tcPr/>
                </a:tc>
                <a:extLst>
                  <a:ext uri="{0D108BD9-81ED-4DB2-BD59-A6C34878D82A}">
                    <a16:rowId xmlns:a16="http://schemas.microsoft.com/office/drawing/2014/main" val="594309627"/>
                  </a:ext>
                </a:extLst>
              </a:tr>
              <a:tr h="690314">
                <a:tc>
                  <a:txBody>
                    <a:bodyPr/>
                    <a:lstStyle/>
                    <a:p>
                      <a:r>
                        <a:rPr lang="en-US" sz="1400" dirty="0"/>
                        <a:t>IXCs will pass on further savings to consumers.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IXCs have pocketed savings as long-distance plans continue to rise in price.</a:t>
                      </a:r>
                    </a:p>
                  </a:txBody>
                  <a:tcPr/>
                </a:tc>
                <a:extLst>
                  <a:ext uri="{0D108BD9-81ED-4DB2-BD59-A6C34878D82A}">
                    <a16:rowId xmlns:a16="http://schemas.microsoft.com/office/drawing/2014/main" val="2232758253"/>
                  </a:ext>
                </a:extLst>
              </a:tr>
              <a:tr h="110680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Consumers are harmed by access stimulation.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Consumers nationwide save approximately $78 million per year using their long-distance plans to access free conferencing and similar services, and because of these services rural CLECs are able to assist underserved rural networks.</a:t>
                      </a:r>
                    </a:p>
                  </a:txBody>
                  <a:tcPr/>
                </a:tc>
                <a:extLst>
                  <a:ext uri="{0D108BD9-81ED-4DB2-BD59-A6C34878D82A}">
                    <a16:rowId xmlns:a16="http://schemas.microsoft.com/office/drawing/2014/main" val="843304607"/>
                  </a:ext>
                </a:extLst>
              </a:tr>
              <a:tr h="83500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IXCs are harmed by paying access charges at rates established by the </a:t>
                      </a:r>
                      <a:r>
                        <a:rPr lang="en-US" sz="1400" i="1" dirty="0"/>
                        <a:t>Connect America Fund Order</a:t>
                      </a:r>
                      <a:r>
                        <a:rPr lang="en-US" sz="1400" dirty="0"/>
                        <a:t>.</a:t>
                      </a:r>
                      <a:endParaRPr lang="en-US" sz="1400" i="1"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IXCs profit substantially from delivering both wholesale and retain access stimulation traffic.</a:t>
                      </a:r>
                    </a:p>
                    <a:p>
                      <a:endParaRPr lang="en-US" dirty="0"/>
                    </a:p>
                  </a:txBody>
                  <a:tcPr/>
                </a:tc>
                <a:extLst>
                  <a:ext uri="{0D108BD9-81ED-4DB2-BD59-A6C34878D82A}">
                    <a16:rowId xmlns:a16="http://schemas.microsoft.com/office/drawing/2014/main" val="2882982116"/>
                  </a:ext>
                </a:extLst>
              </a:tr>
              <a:tr h="90291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Access stimulation deters broadband deployment.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Thanks to access stimulation, rural CLECs have invested more than $47 million in broadband deployment since 2011.</a:t>
                      </a:r>
                    </a:p>
                  </a:txBody>
                  <a:tcPr/>
                </a:tc>
                <a:extLst>
                  <a:ext uri="{0D108BD9-81ED-4DB2-BD59-A6C34878D82A}">
                    <a16:rowId xmlns:a16="http://schemas.microsoft.com/office/drawing/2014/main" val="671064752"/>
                  </a:ext>
                </a:extLst>
              </a:tr>
            </a:tbl>
          </a:graphicData>
        </a:graphic>
      </p:graphicFrame>
    </p:spTree>
    <p:extLst>
      <p:ext uri="{BB962C8B-B14F-4D97-AF65-F5344CB8AC3E}">
        <p14:creationId xmlns:p14="http://schemas.microsoft.com/office/powerpoint/2010/main" val="407486578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34AEFF-7A42-9E47-B00E-FEB90501E8B4}"/>
              </a:ext>
            </a:extLst>
          </p:cNvPr>
          <p:cNvSpPr>
            <a:spLocks noGrp="1"/>
          </p:cNvSpPr>
          <p:nvPr>
            <p:ph type="title"/>
          </p:nvPr>
        </p:nvSpPr>
        <p:spPr>
          <a:xfrm>
            <a:off x="457200" y="27418"/>
            <a:ext cx="8229600" cy="952500"/>
          </a:xfrm>
        </p:spPr>
        <p:txBody>
          <a:bodyPr/>
          <a:lstStyle/>
          <a:p>
            <a:pPr algn="l"/>
            <a:r>
              <a:rPr lang="en-US" sz="2800" dirty="0">
                <a:solidFill>
                  <a:schemeClr val="bg1"/>
                </a:solidFill>
              </a:rPr>
              <a:t>     If Further Reform is Necessary, So Is Further</a:t>
            </a:r>
            <a:br>
              <a:rPr lang="en-US" sz="2800" dirty="0">
                <a:solidFill>
                  <a:schemeClr val="bg1"/>
                </a:solidFill>
              </a:rPr>
            </a:br>
            <a:r>
              <a:rPr lang="en-US" sz="2800" dirty="0">
                <a:solidFill>
                  <a:schemeClr val="bg1"/>
                </a:solidFill>
              </a:rPr>
              <a:t>     Research, Data, and Evidence</a:t>
            </a:r>
          </a:p>
        </p:txBody>
      </p:sp>
      <p:sp>
        <p:nvSpPr>
          <p:cNvPr id="3" name="Content Placeholder 2">
            <a:extLst>
              <a:ext uri="{FF2B5EF4-FFF2-40B4-BE49-F238E27FC236}">
                <a16:creationId xmlns:a16="http://schemas.microsoft.com/office/drawing/2014/main" id="{F3D3D756-80BD-374A-BD4F-33D706E9825A}"/>
              </a:ext>
            </a:extLst>
          </p:cNvPr>
          <p:cNvSpPr>
            <a:spLocks noGrp="1"/>
          </p:cNvSpPr>
          <p:nvPr>
            <p:ph idx="1"/>
          </p:nvPr>
        </p:nvSpPr>
        <p:spPr>
          <a:xfrm>
            <a:off x="457200" y="979918"/>
            <a:ext cx="8229600" cy="685800"/>
          </a:xfrm>
        </p:spPr>
        <p:txBody>
          <a:bodyPr/>
          <a:lstStyle/>
          <a:p>
            <a:r>
              <a:rPr lang="en-US" sz="1800" dirty="0"/>
              <a:t>The IXCs have demanded reforms by misleading the FCC through their anecdotes, hypothesis, and hysteria, rather than current data and evidence:</a:t>
            </a:r>
          </a:p>
        </p:txBody>
      </p:sp>
      <p:sp>
        <p:nvSpPr>
          <p:cNvPr id="7" name="TextBox 6">
            <a:extLst>
              <a:ext uri="{FF2B5EF4-FFF2-40B4-BE49-F238E27FC236}">
                <a16:creationId xmlns:a16="http://schemas.microsoft.com/office/drawing/2014/main" id="{8B7C1C07-C813-5B4C-867F-FB958BCC9D37}"/>
              </a:ext>
            </a:extLst>
          </p:cNvPr>
          <p:cNvSpPr txBox="1"/>
          <p:nvPr/>
        </p:nvSpPr>
        <p:spPr>
          <a:xfrm>
            <a:off x="4495800" y="1932417"/>
            <a:ext cx="3770670" cy="292388"/>
          </a:xfrm>
          <a:prstGeom prst="rect">
            <a:avLst/>
          </a:prstGeom>
          <a:noFill/>
        </p:spPr>
        <p:txBody>
          <a:bodyPr wrap="square" rtlCol="0">
            <a:spAutoFit/>
          </a:bodyPr>
          <a:lstStyle/>
          <a:p>
            <a:pPr marL="342900" indent="-342900">
              <a:buFont typeface="+mj-lt"/>
              <a:buAutoNum type="arabicPeriod"/>
            </a:pPr>
            <a:endParaRPr lang="en-US" sz="1300" dirty="0"/>
          </a:p>
        </p:txBody>
      </p:sp>
      <p:graphicFrame>
        <p:nvGraphicFramePr>
          <p:cNvPr id="8" name="Table 7">
            <a:extLst>
              <a:ext uri="{FF2B5EF4-FFF2-40B4-BE49-F238E27FC236}">
                <a16:creationId xmlns:a16="http://schemas.microsoft.com/office/drawing/2014/main" id="{553CEBC2-69BC-4F4C-A58E-2D0CB8E1A0E7}"/>
              </a:ext>
            </a:extLst>
          </p:cNvPr>
          <p:cNvGraphicFramePr>
            <a:graphicFrameLocks noGrp="1"/>
          </p:cNvGraphicFramePr>
          <p:nvPr>
            <p:extLst>
              <p:ext uri="{D42A27DB-BD31-4B8C-83A1-F6EECF244321}">
                <p14:modId xmlns:p14="http://schemas.microsoft.com/office/powerpoint/2010/main" val="137578633"/>
              </p:ext>
            </p:extLst>
          </p:nvPr>
        </p:nvGraphicFramePr>
        <p:xfrm>
          <a:off x="0" y="1638594"/>
          <a:ext cx="9144000" cy="4076405"/>
        </p:xfrm>
        <a:graphic>
          <a:graphicData uri="http://schemas.openxmlformats.org/drawingml/2006/table">
            <a:tbl>
              <a:tblPr firstRow="1" bandRow="1">
                <a:tableStyleId>{5C22544A-7EE6-4342-B048-85BDC9FD1C3A}</a:tableStyleId>
              </a:tblPr>
              <a:tblGrid>
                <a:gridCol w="4572000">
                  <a:extLst>
                    <a:ext uri="{9D8B030D-6E8A-4147-A177-3AD203B41FA5}">
                      <a16:colId xmlns:a16="http://schemas.microsoft.com/office/drawing/2014/main" val="2064210721"/>
                    </a:ext>
                  </a:extLst>
                </a:gridCol>
                <a:gridCol w="4572000">
                  <a:extLst>
                    <a:ext uri="{9D8B030D-6E8A-4147-A177-3AD203B41FA5}">
                      <a16:colId xmlns:a16="http://schemas.microsoft.com/office/drawing/2014/main" val="2074703757"/>
                    </a:ext>
                  </a:extLst>
                </a:gridCol>
              </a:tblGrid>
              <a:tr h="728844">
                <a:tc>
                  <a:txBody>
                    <a:bodyPr/>
                    <a:lstStyle/>
                    <a:p>
                      <a:pPr algn="ctr"/>
                      <a:r>
                        <a:rPr lang="en-US" dirty="0"/>
                        <a:t>Unsubstantiated Allegations</a:t>
                      </a:r>
                    </a:p>
                  </a:txBody>
                  <a:tcPr/>
                </a:tc>
                <a:tc>
                  <a:txBody>
                    <a:bodyPr/>
                    <a:lstStyle/>
                    <a:p>
                      <a:pPr algn="ctr"/>
                      <a:r>
                        <a:rPr lang="en-US" dirty="0"/>
                        <a:t>Available Evidence Shows</a:t>
                      </a:r>
                    </a:p>
                  </a:txBody>
                  <a:tcPr/>
                </a:tc>
                <a:extLst>
                  <a:ext uri="{0D108BD9-81ED-4DB2-BD59-A6C34878D82A}">
                    <a16:rowId xmlns:a16="http://schemas.microsoft.com/office/drawing/2014/main" val="594309627"/>
                  </a:ext>
                </a:extLst>
              </a:tr>
              <a:tr h="92220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Access stimulation has become more widespread since 2011.</a:t>
                      </a:r>
                    </a:p>
                    <a:p>
                      <a:endParaRPr lang="en-US"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There has been a substantial decline in the volume of access stimulation traffic billed pursuant to tariff, thanks to CLECs voluntarily entering into IP-interconnection arrangements.</a:t>
                      </a:r>
                    </a:p>
                  </a:txBody>
                  <a:tcPr/>
                </a:tc>
                <a:extLst>
                  <a:ext uri="{0D108BD9-81ED-4DB2-BD59-A6C34878D82A}">
                    <a16:rowId xmlns:a16="http://schemas.microsoft.com/office/drawing/2014/main" val="2232758253"/>
                  </a:ext>
                </a:extLst>
              </a:tr>
              <a:tr h="73681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Access stimulation involves high switched access rates.</a:t>
                      </a:r>
                    </a:p>
                    <a:p>
                      <a:endParaRPr lang="en-US"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The CLECs’ benchmarked rates are at or below the rates charged by the largest price cap ILEC, PacBell, an AT&amp;T affiliate.</a:t>
                      </a:r>
                    </a:p>
                  </a:txBody>
                  <a:tcPr/>
                </a:tc>
                <a:extLst>
                  <a:ext uri="{0D108BD9-81ED-4DB2-BD59-A6C34878D82A}">
                    <a16:rowId xmlns:a16="http://schemas.microsoft.com/office/drawing/2014/main" val="843304607"/>
                  </a:ext>
                </a:extLst>
              </a:tr>
              <a:tr h="73681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Access-stimulating LECs circumvent the FCC’s rules by interposing intermediate providers.</a:t>
                      </a:r>
                    </a:p>
                    <a:p>
                      <a:endParaRPr lang="en-US"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There is no evidence showing the CLECs are violating the rules imposed by the </a:t>
                      </a:r>
                      <a:r>
                        <a:rPr lang="en-US" sz="1400" i="1" dirty="0"/>
                        <a:t>Connect America Fund Order</a:t>
                      </a:r>
                      <a:r>
                        <a:rPr lang="en-US" sz="1400" dirty="0"/>
                        <a:t>.</a:t>
                      </a:r>
                    </a:p>
                    <a:p>
                      <a:endParaRPr lang="en-US" sz="1400" dirty="0"/>
                    </a:p>
                  </a:txBody>
                  <a:tcPr/>
                </a:tc>
                <a:extLst>
                  <a:ext uri="{0D108BD9-81ED-4DB2-BD59-A6C34878D82A}">
                    <a16:rowId xmlns:a16="http://schemas.microsoft.com/office/drawing/2014/main" val="2882982116"/>
                  </a:ext>
                </a:extLst>
              </a:tr>
              <a:tr h="9517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IXCs requested &amp; were denied true direct connections.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IXCs have never requested true direct connections, but rather “virtual direct connections” through third-party carriers; IXCs now dismiss the direct connection proposal as something they desire.</a:t>
                      </a:r>
                    </a:p>
                  </a:txBody>
                  <a:tcPr/>
                </a:tc>
                <a:extLst>
                  <a:ext uri="{0D108BD9-81ED-4DB2-BD59-A6C34878D82A}">
                    <a16:rowId xmlns:a16="http://schemas.microsoft.com/office/drawing/2014/main" val="671064752"/>
                  </a:ext>
                </a:extLst>
              </a:tr>
            </a:tbl>
          </a:graphicData>
        </a:graphic>
      </p:graphicFrame>
    </p:spTree>
    <p:extLst>
      <p:ext uri="{BB962C8B-B14F-4D97-AF65-F5344CB8AC3E}">
        <p14:creationId xmlns:p14="http://schemas.microsoft.com/office/powerpoint/2010/main" val="424567876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5800" y="1790700"/>
            <a:ext cx="4800600" cy="707886"/>
          </a:xfrm>
          <a:prstGeom prst="rect">
            <a:avLst/>
          </a:prstGeom>
          <a:noFill/>
        </p:spPr>
        <p:txBody>
          <a:bodyPr wrap="square" rtlCol="0">
            <a:spAutoFit/>
          </a:bodyPr>
          <a:lstStyle/>
          <a:p>
            <a:r>
              <a:rPr lang="en-US" sz="4000" dirty="0">
                <a:solidFill>
                  <a:schemeClr val="bg1"/>
                </a:solidFill>
                <a:latin typeface="Calibri Light" panose="020F0302020204030204" pitchFamily="34" charset="0"/>
              </a:rPr>
              <a:t>Thank You</a:t>
            </a:r>
          </a:p>
        </p:txBody>
      </p:sp>
      <p:sp>
        <p:nvSpPr>
          <p:cNvPr id="9" name="TextBox 8"/>
          <p:cNvSpPr txBox="1"/>
          <p:nvPr/>
        </p:nvSpPr>
        <p:spPr>
          <a:xfrm>
            <a:off x="6019800" y="3353931"/>
            <a:ext cx="2590800" cy="2246769"/>
          </a:xfrm>
          <a:prstGeom prst="rect">
            <a:avLst/>
          </a:prstGeom>
          <a:noFill/>
        </p:spPr>
        <p:txBody>
          <a:bodyPr wrap="square" rtlCol="0">
            <a:spAutoFit/>
          </a:bodyPr>
          <a:lstStyle/>
          <a:p>
            <a:r>
              <a:rPr lang="en-US" sz="1400" b="1" dirty="0">
                <a:solidFill>
                  <a:schemeClr val="accent5">
                    <a:lumMod val="75000"/>
                  </a:schemeClr>
                </a:solidFill>
              </a:rPr>
              <a:t>G. David Carter</a:t>
            </a:r>
          </a:p>
          <a:p>
            <a:r>
              <a:rPr lang="en-US" sz="1400" dirty="0">
                <a:solidFill>
                  <a:schemeClr val="accent5">
                    <a:lumMod val="75000"/>
                  </a:schemeClr>
                </a:solidFill>
              </a:rPr>
              <a:t>Member</a:t>
            </a:r>
          </a:p>
          <a:p>
            <a:r>
              <a:rPr lang="en-US" sz="1400" dirty="0">
                <a:solidFill>
                  <a:schemeClr val="bg2">
                    <a:lumMod val="25000"/>
                  </a:schemeClr>
                </a:solidFill>
              </a:rPr>
              <a:t> </a:t>
            </a:r>
          </a:p>
          <a:p>
            <a:r>
              <a:rPr lang="en-US" sz="1000" b="1" dirty="0">
                <a:solidFill>
                  <a:schemeClr val="accent6">
                    <a:lumMod val="75000"/>
                  </a:schemeClr>
                </a:solidFill>
              </a:rPr>
              <a:t>TEL: </a:t>
            </a:r>
            <a:r>
              <a:rPr lang="en-US" sz="1400" dirty="0">
                <a:solidFill>
                  <a:schemeClr val="bg2">
                    <a:lumMod val="25000"/>
                  </a:schemeClr>
                </a:solidFill>
              </a:rPr>
              <a:t>202.869.1502</a:t>
            </a:r>
          </a:p>
          <a:p>
            <a:r>
              <a:rPr lang="en-US" sz="1000" b="1" dirty="0">
                <a:solidFill>
                  <a:schemeClr val="accent6">
                    <a:lumMod val="75000"/>
                  </a:schemeClr>
                </a:solidFill>
              </a:rPr>
              <a:t>FAX:</a:t>
            </a:r>
            <a:r>
              <a:rPr lang="en-US" sz="1400" b="1" dirty="0">
                <a:solidFill>
                  <a:schemeClr val="accent6">
                    <a:lumMod val="75000"/>
                  </a:schemeClr>
                </a:solidFill>
              </a:rPr>
              <a:t> </a:t>
            </a:r>
            <a:r>
              <a:rPr lang="en-US" sz="1400" dirty="0">
                <a:solidFill>
                  <a:schemeClr val="bg2">
                    <a:lumMod val="25000"/>
                  </a:schemeClr>
                </a:solidFill>
              </a:rPr>
              <a:t>202.869.1503</a:t>
            </a:r>
          </a:p>
          <a:p>
            <a:r>
              <a:rPr lang="en-US" sz="1400" dirty="0">
                <a:solidFill>
                  <a:schemeClr val="bg2">
                    <a:lumMod val="25000"/>
                  </a:schemeClr>
                </a:solidFill>
              </a:rPr>
              <a:t>david.carter@innovistalaw.com</a:t>
            </a:r>
          </a:p>
          <a:p>
            <a:r>
              <a:rPr lang="en-US" sz="1400" dirty="0">
                <a:solidFill>
                  <a:schemeClr val="bg2">
                    <a:lumMod val="25000"/>
                  </a:schemeClr>
                </a:solidFill>
              </a:rPr>
              <a:t> </a:t>
            </a:r>
          </a:p>
          <a:p>
            <a:r>
              <a:rPr lang="en-US" sz="1400" dirty="0">
                <a:solidFill>
                  <a:schemeClr val="bg2">
                    <a:lumMod val="25000"/>
                  </a:schemeClr>
                </a:solidFill>
              </a:rPr>
              <a:t>1825 K Street, NW</a:t>
            </a:r>
          </a:p>
          <a:p>
            <a:r>
              <a:rPr lang="en-US" sz="1400" dirty="0">
                <a:solidFill>
                  <a:schemeClr val="bg2">
                    <a:lumMod val="25000"/>
                  </a:schemeClr>
                </a:solidFill>
              </a:rPr>
              <a:t>Suite 508</a:t>
            </a:r>
          </a:p>
          <a:p>
            <a:r>
              <a:rPr lang="en-US" sz="1400" dirty="0">
                <a:solidFill>
                  <a:schemeClr val="bg2">
                    <a:lumMod val="25000"/>
                  </a:schemeClr>
                </a:solidFill>
              </a:rPr>
              <a:t>Washington, DC 20006</a:t>
            </a:r>
          </a:p>
        </p:txBody>
      </p:sp>
      <p:sp>
        <p:nvSpPr>
          <p:cNvPr id="2" name="TextBox 1"/>
          <p:cNvSpPr txBox="1"/>
          <p:nvPr/>
        </p:nvSpPr>
        <p:spPr>
          <a:xfrm>
            <a:off x="6041967" y="2159000"/>
            <a:ext cx="2057400" cy="261610"/>
          </a:xfrm>
          <a:prstGeom prst="rect">
            <a:avLst/>
          </a:prstGeom>
          <a:noFill/>
        </p:spPr>
        <p:txBody>
          <a:bodyPr wrap="square" rtlCol="0">
            <a:spAutoFit/>
          </a:bodyPr>
          <a:lstStyle/>
          <a:p>
            <a:r>
              <a:rPr lang="en-US" sz="1100" b="1" spc="300" dirty="0">
                <a:solidFill>
                  <a:schemeClr val="bg1">
                    <a:lumMod val="75000"/>
                  </a:schemeClr>
                </a:solidFill>
                <a:latin typeface="+mj-lt"/>
              </a:rPr>
              <a:t>INNO</a:t>
            </a:r>
            <a:r>
              <a:rPr lang="en-US" sz="1100" b="1" spc="300" dirty="0">
                <a:solidFill>
                  <a:schemeClr val="bg1"/>
                </a:solidFill>
                <a:latin typeface="+mj-lt"/>
              </a:rPr>
              <a:t>VISTA</a:t>
            </a:r>
            <a:r>
              <a:rPr lang="en-US" sz="1100" b="1" spc="300" dirty="0">
                <a:solidFill>
                  <a:srgbClr val="BFBFBF"/>
                </a:solidFill>
                <a:latin typeface="+mj-lt"/>
              </a:rPr>
              <a:t>LAW.COM</a:t>
            </a:r>
          </a:p>
        </p:txBody>
      </p:sp>
    </p:spTree>
    <p:extLst>
      <p:ext uri="{BB962C8B-B14F-4D97-AF65-F5344CB8AC3E}">
        <p14:creationId xmlns:p14="http://schemas.microsoft.com/office/powerpoint/2010/main" val="17055894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206CF2-45D5-704C-B017-C5C39CCBB66E}"/>
              </a:ext>
            </a:extLst>
          </p:cNvPr>
          <p:cNvSpPr>
            <a:spLocks noGrp="1"/>
          </p:cNvSpPr>
          <p:nvPr>
            <p:ph type="title"/>
          </p:nvPr>
        </p:nvSpPr>
        <p:spPr/>
        <p:txBody>
          <a:bodyPr/>
          <a:lstStyle/>
          <a:p>
            <a:pPr algn="l"/>
            <a:r>
              <a:rPr lang="en-US" sz="2800" dirty="0">
                <a:solidFill>
                  <a:schemeClr val="bg1"/>
                </a:solidFill>
              </a:rPr>
              <a:t>     FCC &amp; IXC Assumption</a:t>
            </a:r>
          </a:p>
        </p:txBody>
      </p:sp>
      <p:sp>
        <p:nvSpPr>
          <p:cNvPr id="4" name="Text Placeholder 3">
            <a:extLst>
              <a:ext uri="{FF2B5EF4-FFF2-40B4-BE49-F238E27FC236}">
                <a16:creationId xmlns:a16="http://schemas.microsoft.com/office/drawing/2014/main" id="{415B5288-7EA8-C446-9BA8-208D2774568A}"/>
              </a:ext>
            </a:extLst>
          </p:cNvPr>
          <p:cNvSpPr>
            <a:spLocks noGrp="1"/>
          </p:cNvSpPr>
          <p:nvPr>
            <p:ph type="body" idx="1"/>
          </p:nvPr>
        </p:nvSpPr>
        <p:spPr>
          <a:xfrm>
            <a:off x="477140" y="1104900"/>
            <a:ext cx="4040188" cy="533136"/>
          </a:xfrm>
        </p:spPr>
        <p:txBody>
          <a:bodyPr/>
          <a:lstStyle/>
          <a:p>
            <a:r>
              <a:rPr lang="en-US" sz="2000" dirty="0"/>
              <a:t>FCC &amp; IXC Claim:</a:t>
            </a:r>
          </a:p>
        </p:txBody>
      </p:sp>
      <p:sp>
        <p:nvSpPr>
          <p:cNvPr id="5" name="Content Placeholder 4">
            <a:extLst>
              <a:ext uri="{FF2B5EF4-FFF2-40B4-BE49-F238E27FC236}">
                <a16:creationId xmlns:a16="http://schemas.microsoft.com/office/drawing/2014/main" id="{8AD699F7-E3BD-9345-A233-E881DF983644}"/>
              </a:ext>
            </a:extLst>
          </p:cNvPr>
          <p:cNvSpPr>
            <a:spLocks noGrp="1"/>
          </p:cNvSpPr>
          <p:nvPr>
            <p:ph sz="half" idx="2"/>
          </p:nvPr>
        </p:nvSpPr>
        <p:spPr>
          <a:xfrm>
            <a:off x="457200" y="1655815"/>
            <a:ext cx="4060128" cy="3411484"/>
          </a:xfrm>
          <a:ln w="28575">
            <a:solidFill>
              <a:srgbClr val="FF0000"/>
            </a:solidFill>
          </a:ln>
        </p:spPr>
        <p:txBody>
          <a:bodyPr/>
          <a:lstStyle/>
          <a:p>
            <a:endParaRPr lang="en-US" sz="600" dirty="0"/>
          </a:p>
          <a:p>
            <a:r>
              <a:rPr lang="en-US" sz="1600" dirty="0"/>
              <a:t>The FCC and IXCs justify the proposed reforms upon a belief that consumers will benefit because IXCs will be able to offer cheaper long-distance rates and plans.</a:t>
            </a:r>
          </a:p>
        </p:txBody>
      </p:sp>
      <p:sp>
        <p:nvSpPr>
          <p:cNvPr id="6" name="Text Placeholder 5">
            <a:extLst>
              <a:ext uri="{FF2B5EF4-FFF2-40B4-BE49-F238E27FC236}">
                <a16:creationId xmlns:a16="http://schemas.microsoft.com/office/drawing/2014/main" id="{EE08C0A8-35FB-9B47-872C-39396083EC19}"/>
              </a:ext>
            </a:extLst>
          </p:cNvPr>
          <p:cNvSpPr>
            <a:spLocks noGrp="1"/>
          </p:cNvSpPr>
          <p:nvPr>
            <p:ph type="body" sz="quarter" idx="3"/>
          </p:nvPr>
        </p:nvSpPr>
        <p:spPr>
          <a:xfrm>
            <a:off x="4645025" y="1104900"/>
            <a:ext cx="4041775" cy="533136"/>
          </a:xfrm>
        </p:spPr>
        <p:txBody>
          <a:bodyPr/>
          <a:lstStyle/>
          <a:p>
            <a:r>
              <a:rPr lang="en-US" sz="2000" dirty="0"/>
              <a:t>CLECs’ Response:</a:t>
            </a:r>
          </a:p>
        </p:txBody>
      </p:sp>
      <p:sp>
        <p:nvSpPr>
          <p:cNvPr id="7" name="Content Placeholder 6">
            <a:extLst>
              <a:ext uri="{FF2B5EF4-FFF2-40B4-BE49-F238E27FC236}">
                <a16:creationId xmlns:a16="http://schemas.microsoft.com/office/drawing/2014/main" id="{6CEFB5B3-E566-074D-ABF3-FF983B47FEEC}"/>
              </a:ext>
            </a:extLst>
          </p:cNvPr>
          <p:cNvSpPr>
            <a:spLocks noGrp="1"/>
          </p:cNvSpPr>
          <p:nvPr>
            <p:ph sz="quarter" idx="4"/>
          </p:nvPr>
        </p:nvSpPr>
        <p:spPr>
          <a:xfrm>
            <a:off x="4645025" y="1655814"/>
            <a:ext cx="4194175" cy="3411485"/>
          </a:xfrm>
          <a:ln w="28575">
            <a:solidFill>
              <a:srgbClr val="00B050"/>
            </a:solidFill>
          </a:ln>
        </p:spPr>
        <p:txBody>
          <a:bodyPr/>
          <a:lstStyle/>
          <a:p>
            <a:endParaRPr lang="en-US" sz="600" dirty="0"/>
          </a:p>
          <a:p>
            <a:r>
              <a:rPr lang="en-US" sz="1600" dirty="0"/>
              <a:t>Since the </a:t>
            </a:r>
            <a:r>
              <a:rPr lang="en-US" sz="1600" i="1" dirty="0"/>
              <a:t>Connect America Fund Order</a:t>
            </a:r>
            <a:r>
              <a:rPr lang="en-US" sz="1600" dirty="0"/>
              <a:t> was implemented,</a:t>
            </a:r>
            <a:r>
              <a:rPr lang="en-US" sz="1600" b="1" dirty="0"/>
              <a:t> </a:t>
            </a:r>
            <a:r>
              <a:rPr lang="en-US" sz="1600" dirty="0"/>
              <a:t>the FCC or IXCs have presented </a:t>
            </a:r>
            <a:r>
              <a:rPr lang="en-US" sz="1600" b="1" dirty="0"/>
              <a:t>no evidence </a:t>
            </a:r>
            <a:r>
              <a:rPr lang="en-US" sz="1600" dirty="0"/>
              <a:t>showing the FCC’s reforms caused IXCs to lower the price consumers pay for long-distance service.</a:t>
            </a:r>
          </a:p>
          <a:p>
            <a:endParaRPr lang="en-US" sz="600" dirty="0"/>
          </a:p>
          <a:p>
            <a:r>
              <a:rPr lang="en-US" sz="1600" dirty="0"/>
              <a:t>In fact, the available evidence shows that </a:t>
            </a:r>
            <a:r>
              <a:rPr lang="en-US" sz="1600" b="1" dirty="0"/>
              <a:t>consumers have been paying more for long-distance service</a:t>
            </a:r>
            <a:r>
              <a:rPr lang="en-US" sz="1600" dirty="0"/>
              <a:t> since 2011.</a:t>
            </a:r>
          </a:p>
          <a:p>
            <a:endParaRPr lang="en-US" sz="600" dirty="0"/>
          </a:p>
          <a:p>
            <a:r>
              <a:rPr lang="en-US" sz="1600" dirty="0"/>
              <a:t>And even if savings were passed on to consumers, </a:t>
            </a:r>
            <a:r>
              <a:rPr lang="en-US" sz="1600" b="1" dirty="0"/>
              <a:t>any savings would be less than a penny per month</a:t>
            </a:r>
            <a:r>
              <a:rPr lang="en-US" sz="1600" dirty="0"/>
              <a:t> for each consumer.</a:t>
            </a:r>
          </a:p>
        </p:txBody>
      </p:sp>
    </p:spTree>
    <p:extLst>
      <p:ext uri="{BB962C8B-B14F-4D97-AF65-F5344CB8AC3E}">
        <p14:creationId xmlns:p14="http://schemas.microsoft.com/office/powerpoint/2010/main" val="38106810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7645D6-407B-3643-B7A3-DB04DAABD87A}"/>
              </a:ext>
            </a:extLst>
          </p:cNvPr>
          <p:cNvSpPr>
            <a:spLocks noGrp="1"/>
          </p:cNvSpPr>
          <p:nvPr>
            <p:ph type="title"/>
          </p:nvPr>
        </p:nvSpPr>
        <p:spPr/>
        <p:txBody>
          <a:bodyPr/>
          <a:lstStyle/>
          <a:p>
            <a:pPr algn="l"/>
            <a:r>
              <a:rPr lang="en-US" sz="2800" dirty="0">
                <a:solidFill>
                  <a:schemeClr val="bg1"/>
                </a:solidFill>
              </a:rPr>
              <a:t>     IXCs are Not Passing on Savings to Consumers</a:t>
            </a:r>
          </a:p>
        </p:txBody>
      </p:sp>
      <p:sp>
        <p:nvSpPr>
          <p:cNvPr id="6" name="Content Placeholder 5">
            <a:extLst>
              <a:ext uri="{FF2B5EF4-FFF2-40B4-BE49-F238E27FC236}">
                <a16:creationId xmlns:a16="http://schemas.microsoft.com/office/drawing/2014/main" id="{4568D2B7-C20A-9841-BAAF-CC634F1B53E7}"/>
              </a:ext>
            </a:extLst>
          </p:cNvPr>
          <p:cNvSpPr>
            <a:spLocks noGrp="1"/>
          </p:cNvSpPr>
          <p:nvPr>
            <p:ph idx="1"/>
          </p:nvPr>
        </p:nvSpPr>
        <p:spPr>
          <a:xfrm>
            <a:off x="457200" y="1181366"/>
            <a:ext cx="8077200" cy="1033501"/>
          </a:xfrm>
        </p:spPr>
        <p:txBody>
          <a:bodyPr/>
          <a:lstStyle/>
          <a:p>
            <a:r>
              <a:rPr lang="en-US" sz="2200" dirty="0"/>
              <a:t>Despite IXCs paying reduced access charge rates, the Producer Price Index (“PPI”) shows that consumers are paying </a:t>
            </a:r>
            <a:r>
              <a:rPr lang="en-US" sz="2200" b="1" i="1" u="sng" dirty="0"/>
              <a:t>more</a:t>
            </a:r>
            <a:r>
              <a:rPr lang="en-US" sz="2200" dirty="0"/>
              <a:t> for long-distance service than they did in 2011:</a:t>
            </a:r>
          </a:p>
        </p:txBody>
      </p:sp>
      <p:sp>
        <p:nvSpPr>
          <p:cNvPr id="9" name="TextBox 8">
            <a:extLst>
              <a:ext uri="{FF2B5EF4-FFF2-40B4-BE49-F238E27FC236}">
                <a16:creationId xmlns:a16="http://schemas.microsoft.com/office/drawing/2014/main" id="{8C1BC5E6-7E47-174F-B053-954930F4ED4C}"/>
              </a:ext>
            </a:extLst>
          </p:cNvPr>
          <p:cNvSpPr txBox="1"/>
          <p:nvPr/>
        </p:nvSpPr>
        <p:spPr>
          <a:xfrm>
            <a:off x="457200" y="2400300"/>
            <a:ext cx="3810000" cy="307777"/>
          </a:xfrm>
          <a:prstGeom prst="rect">
            <a:avLst/>
          </a:prstGeom>
          <a:noFill/>
        </p:spPr>
        <p:txBody>
          <a:bodyPr wrap="square" rtlCol="0">
            <a:spAutoFit/>
          </a:bodyPr>
          <a:lstStyle/>
          <a:p>
            <a:r>
              <a:rPr lang="en-US" sz="1400" dirty="0"/>
              <a:t>        PPI for Wired Telecommunications (‘11-’18):</a:t>
            </a:r>
          </a:p>
        </p:txBody>
      </p:sp>
      <p:sp>
        <p:nvSpPr>
          <p:cNvPr id="10" name="TextBox 9">
            <a:extLst>
              <a:ext uri="{FF2B5EF4-FFF2-40B4-BE49-F238E27FC236}">
                <a16:creationId xmlns:a16="http://schemas.microsoft.com/office/drawing/2014/main" id="{C76DC8C9-18BB-F046-947E-D2A451682061}"/>
              </a:ext>
            </a:extLst>
          </p:cNvPr>
          <p:cNvSpPr txBox="1"/>
          <p:nvPr/>
        </p:nvSpPr>
        <p:spPr>
          <a:xfrm>
            <a:off x="4648200" y="2416122"/>
            <a:ext cx="3810000" cy="307777"/>
          </a:xfrm>
          <a:prstGeom prst="rect">
            <a:avLst/>
          </a:prstGeom>
          <a:noFill/>
        </p:spPr>
        <p:txBody>
          <a:bodyPr wrap="square" rtlCol="0">
            <a:spAutoFit/>
          </a:bodyPr>
          <a:lstStyle/>
          <a:p>
            <a:r>
              <a:rPr lang="en-US" sz="1400" dirty="0"/>
              <a:t>               PPI for All Distance Service (‘11-’18):</a:t>
            </a:r>
          </a:p>
        </p:txBody>
      </p:sp>
      <p:pic>
        <p:nvPicPr>
          <p:cNvPr id="12" name="Picture 11">
            <a:extLst>
              <a:ext uri="{FF2B5EF4-FFF2-40B4-BE49-F238E27FC236}">
                <a16:creationId xmlns:a16="http://schemas.microsoft.com/office/drawing/2014/main" id="{B2B50506-1189-144C-A3CD-EF4331B7AFCC}"/>
              </a:ext>
            </a:extLst>
          </p:cNvPr>
          <p:cNvPicPr/>
          <p:nvPr/>
        </p:nvPicPr>
        <p:blipFill>
          <a:blip r:embed="rId2" cstate="hqprint">
            <a:extLst>
              <a:ext uri="{28A0092B-C50C-407E-A947-70E740481C1C}">
                <a14:useLocalDpi xmlns:a14="http://schemas.microsoft.com/office/drawing/2010/main"/>
              </a:ext>
            </a:extLst>
          </a:blip>
          <a:stretch>
            <a:fillRect/>
          </a:stretch>
        </p:blipFill>
        <p:spPr>
          <a:xfrm>
            <a:off x="685800" y="2736654"/>
            <a:ext cx="3657600" cy="2483046"/>
          </a:xfrm>
          <a:prstGeom prst="rect">
            <a:avLst/>
          </a:prstGeom>
          <a:ln w="19050">
            <a:solidFill>
              <a:schemeClr val="tx1"/>
            </a:solidFill>
          </a:ln>
        </p:spPr>
      </p:pic>
      <p:pic>
        <p:nvPicPr>
          <p:cNvPr id="14" name="Picture 13">
            <a:extLst>
              <a:ext uri="{FF2B5EF4-FFF2-40B4-BE49-F238E27FC236}">
                <a16:creationId xmlns:a16="http://schemas.microsoft.com/office/drawing/2014/main" id="{6E93DB22-F6BF-4340-943F-8F11CC4A7427}"/>
              </a:ext>
            </a:extLst>
          </p:cNvPr>
          <p:cNvPicPr/>
          <p:nvPr/>
        </p:nvPicPr>
        <p:blipFill>
          <a:blip r:embed="rId3" cstate="hqprint">
            <a:extLst>
              <a:ext uri="{28A0092B-C50C-407E-A947-70E740481C1C}">
                <a14:useLocalDpi xmlns:a14="http://schemas.microsoft.com/office/drawing/2010/main"/>
              </a:ext>
            </a:extLst>
          </a:blip>
          <a:stretch>
            <a:fillRect/>
          </a:stretch>
        </p:blipFill>
        <p:spPr>
          <a:xfrm>
            <a:off x="4929499" y="2739146"/>
            <a:ext cx="3528701" cy="2480553"/>
          </a:xfrm>
          <a:prstGeom prst="rect">
            <a:avLst/>
          </a:prstGeom>
          <a:ln w="19050">
            <a:solidFill>
              <a:schemeClr val="tx1"/>
            </a:solidFill>
          </a:ln>
        </p:spPr>
      </p:pic>
    </p:spTree>
    <p:extLst>
      <p:ext uri="{BB962C8B-B14F-4D97-AF65-F5344CB8AC3E}">
        <p14:creationId xmlns:p14="http://schemas.microsoft.com/office/powerpoint/2010/main" val="12568213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33ED9D-145E-4246-B8E0-9326E39B7ED1}"/>
              </a:ext>
            </a:extLst>
          </p:cNvPr>
          <p:cNvSpPr>
            <a:spLocks noGrp="1"/>
          </p:cNvSpPr>
          <p:nvPr>
            <p:ph type="title"/>
          </p:nvPr>
        </p:nvSpPr>
        <p:spPr/>
        <p:txBody>
          <a:bodyPr/>
          <a:lstStyle/>
          <a:p>
            <a:pPr algn="l"/>
            <a:r>
              <a:rPr lang="en-US" sz="2800" dirty="0">
                <a:solidFill>
                  <a:schemeClr val="bg1"/>
                </a:solidFill>
              </a:rPr>
              <a:t>     IXCs are Not Passing on Savings to Consumers</a:t>
            </a:r>
          </a:p>
        </p:txBody>
      </p:sp>
      <p:sp>
        <p:nvSpPr>
          <p:cNvPr id="3" name="Content Placeholder 2">
            <a:extLst>
              <a:ext uri="{FF2B5EF4-FFF2-40B4-BE49-F238E27FC236}">
                <a16:creationId xmlns:a16="http://schemas.microsoft.com/office/drawing/2014/main" id="{EC69443D-2C54-4646-87B4-90CCDC1C0C96}"/>
              </a:ext>
            </a:extLst>
          </p:cNvPr>
          <p:cNvSpPr>
            <a:spLocks noGrp="1"/>
          </p:cNvSpPr>
          <p:nvPr>
            <p:ph idx="1"/>
          </p:nvPr>
        </p:nvSpPr>
        <p:spPr/>
        <p:txBody>
          <a:bodyPr/>
          <a:lstStyle/>
          <a:p>
            <a:r>
              <a:rPr lang="en-US" sz="2200" dirty="0"/>
              <a:t>Overall, the price for residential wire service rose 24% between 2011 and 2017:</a:t>
            </a:r>
          </a:p>
          <a:p>
            <a:endParaRPr lang="en-US" sz="2200" dirty="0"/>
          </a:p>
        </p:txBody>
      </p:sp>
      <p:graphicFrame>
        <p:nvGraphicFramePr>
          <p:cNvPr id="5" name="Table 4">
            <a:extLst>
              <a:ext uri="{FF2B5EF4-FFF2-40B4-BE49-F238E27FC236}">
                <a16:creationId xmlns:a16="http://schemas.microsoft.com/office/drawing/2014/main" id="{8C1D969A-1408-C340-BC5B-6700A5617A28}"/>
              </a:ext>
            </a:extLst>
          </p:cNvPr>
          <p:cNvGraphicFramePr>
            <a:graphicFrameLocks noGrp="1"/>
          </p:cNvGraphicFramePr>
          <p:nvPr>
            <p:extLst>
              <p:ext uri="{D42A27DB-BD31-4B8C-83A1-F6EECF244321}">
                <p14:modId xmlns:p14="http://schemas.microsoft.com/office/powerpoint/2010/main" val="3861902763"/>
              </p:ext>
            </p:extLst>
          </p:nvPr>
        </p:nvGraphicFramePr>
        <p:xfrm>
          <a:off x="628649" y="2596296"/>
          <a:ext cx="7886703" cy="1476496"/>
        </p:xfrm>
        <a:graphic>
          <a:graphicData uri="http://schemas.openxmlformats.org/drawingml/2006/table">
            <a:tbl>
              <a:tblPr firstRow="1" firstCol="1" bandRow="1">
                <a:tableStyleId>{5C22544A-7EE6-4342-B048-85BDC9FD1C3A}</a:tableStyleId>
              </a:tblPr>
              <a:tblGrid>
                <a:gridCol w="1910136">
                  <a:extLst>
                    <a:ext uri="{9D8B030D-6E8A-4147-A177-3AD203B41FA5}">
                      <a16:colId xmlns:a16="http://schemas.microsoft.com/office/drawing/2014/main" val="2824455739"/>
                    </a:ext>
                  </a:extLst>
                </a:gridCol>
                <a:gridCol w="859742">
                  <a:extLst>
                    <a:ext uri="{9D8B030D-6E8A-4147-A177-3AD203B41FA5}">
                      <a16:colId xmlns:a16="http://schemas.microsoft.com/office/drawing/2014/main" val="968154021"/>
                    </a:ext>
                  </a:extLst>
                </a:gridCol>
                <a:gridCol w="707704">
                  <a:extLst>
                    <a:ext uri="{9D8B030D-6E8A-4147-A177-3AD203B41FA5}">
                      <a16:colId xmlns:a16="http://schemas.microsoft.com/office/drawing/2014/main" val="1851777433"/>
                    </a:ext>
                  </a:extLst>
                </a:gridCol>
                <a:gridCol w="762003">
                  <a:extLst>
                    <a:ext uri="{9D8B030D-6E8A-4147-A177-3AD203B41FA5}">
                      <a16:colId xmlns:a16="http://schemas.microsoft.com/office/drawing/2014/main" val="3368844265"/>
                    </a:ext>
                  </a:extLst>
                </a:gridCol>
                <a:gridCol w="707704">
                  <a:extLst>
                    <a:ext uri="{9D8B030D-6E8A-4147-A177-3AD203B41FA5}">
                      <a16:colId xmlns:a16="http://schemas.microsoft.com/office/drawing/2014/main" val="2162809991"/>
                    </a:ext>
                  </a:extLst>
                </a:gridCol>
                <a:gridCol w="762003">
                  <a:extLst>
                    <a:ext uri="{9D8B030D-6E8A-4147-A177-3AD203B41FA5}">
                      <a16:colId xmlns:a16="http://schemas.microsoft.com/office/drawing/2014/main" val="3736533090"/>
                    </a:ext>
                  </a:extLst>
                </a:gridCol>
                <a:gridCol w="707704">
                  <a:extLst>
                    <a:ext uri="{9D8B030D-6E8A-4147-A177-3AD203B41FA5}">
                      <a16:colId xmlns:a16="http://schemas.microsoft.com/office/drawing/2014/main" val="3495474589"/>
                    </a:ext>
                  </a:extLst>
                </a:gridCol>
                <a:gridCol w="762003">
                  <a:extLst>
                    <a:ext uri="{9D8B030D-6E8A-4147-A177-3AD203B41FA5}">
                      <a16:colId xmlns:a16="http://schemas.microsoft.com/office/drawing/2014/main" val="3063374010"/>
                    </a:ext>
                  </a:extLst>
                </a:gridCol>
                <a:gridCol w="707704">
                  <a:extLst>
                    <a:ext uri="{9D8B030D-6E8A-4147-A177-3AD203B41FA5}">
                      <a16:colId xmlns:a16="http://schemas.microsoft.com/office/drawing/2014/main" val="2624203506"/>
                    </a:ext>
                  </a:extLst>
                </a:gridCol>
              </a:tblGrid>
              <a:tr h="193006">
                <a:tc>
                  <a:txBody>
                    <a:bodyPr/>
                    <a:lstStyle/>
                    <a:p>
                      <a:pPr marL="0" marR="0">
                        <a:spcBef>
                          <a:spcPts val="0"/>
                        </a:spcBef>
                        <a:spcAft>
                          <a:spcPts val="0"/>
                        </a:spcAft>
                      </a:pPr>
                      <a:r>
                        <a:rPr lang="en-US" sz="1000">
                          <a:effectLst/>
                        </a:rPr>
                        <a:t> </a:t>
                      </a:r>
                      <a:endParaRPr lang="en-US" sz="1100">
                        <a:effectLst/>
                        <a:latin typeface="Times New Roman" panose="02020603050405020304" pitchFamily="18" charset="0"/>
                        <a:ea typeface="Calibri" panose="020F0502020204030204" pitchFamily="34" charset="0"/>
                      </a:endParaRPr>
                    </a:p>
                  </a:txBody>
                  <a:tcPr marL="65139" marR="65139" marT="0" marB="0"/>
                </a:tc>
                <a:tc>
                  <a:txBody>
                    <a:bodyPr/>
                    <a:lstStyle/>
                    <a:p>
                      <a:pPr marL="0" marR="0">
                        <a:spcBef>
                          <a:spcPts val="0"/>
                        </a:spcBef>
                        <a:spcAft>
                          <a:spcPts val="0"/>
                        </a:spcAft>
                      </a:pPr>
                      <a:r>
                        <a:rPr lang="en-US" sz="1000">
                          <a:effectLst/>
                        </a:rPr>
                        <a:t> Base Period</a:t>
                      </a:r>
                      <a:endParaRPr lang="en-US" sz="1100">
                        <a:effectLst/>
                        <a:latin typeface="Times New Roman" panose="02020603050405020304" pitchFamily="18" charset="0"/>
                        <a:ea typeface="Calibri" panose="020F0502020204030204" pitchFamily="34" charset="0"/>
                      </a:endParaRPr>
                    </a:p>
                  </a:txBody>
                  <a:tcPr marL="65139" marR="65139" marT="0" marB="0"/>
                </a:tc>
                <a:tc>
                  <a:txBody>
                    <a:bodyPr/>
                    <a:lstStyle/>
                    <a:p>
                      <a:pPr marL="0" marR="0" algn="ctr">
                        <a:spcBef>
                          <a:spcPts val="0"/>
                        </a:spcBef>
                        <a:spcAft>
                          <a:spcPts val="0"/>
                        </a:spcAft>
                      </a:pPr>
                      <a:r>
                        <a:rPr lang="en-US" sz="1000">
                          <a:effectLst/>
                        </a:rPr>
                        <a:t>July 2011 </a:t>
                      </a:r>
                      <a:endParaRPr lang="en-US" sz="1100">
                        <a:effectLst/>
                        <a:latin typeface="Times New Roman" panose="02020603050405020304" pitchFamily="18" charset="0"/>
                        <a:ea typeface="Calibri" panose="020F0502020204030204" pitchFamily="34" charset="0"/>
                      </a:endParaRPr>
                    </a:p>
                  </a:txBody>
                  <a:tcPr marL="65139" marR="65139" marT="0" marB="0"/>
                </a:tc>
                <a:tc>
                  <a:txBody>
                    <a:bodyPr/>
                    <a:lstStyle/>
                    <a:p>
                      <a:pPr marL="0" marR="0" algn="ctr">
                        <a:spcBef>
                          <a:spcPts val="0"/>
                        </a:spcBef>
                        <a:spcAft>
                          <a:spcPts val="0"/>
                        </a:spcAft>
                      </a:pPr>
                      <a:r>
                        <a:rPr lang="en-US" sz="1000">
                          <a:effectLst/>
                        </a:rPr>
                        <a:t>Dec. 2011</a:t>
                      </a:r>
                      <a:endParaRPr lang="en-US" sz="1100">
                        <a:effectLst/>
                        <a:latin typeface="Times New Roman" panose="02020603050405020304" pitchFamily="18" charset="0"/>
                        <a:ea typeface="Calibri" panose="020F0502020204030204" pitchFamily="34" charset="0"/>
                      </a:endParaRPr>
                    </a:p>
                  </a:txBody>
                  <a:tcPr marL="65139" marR="65139" marT="0" marB="0"/>
                </a:tc>
                <a:tc>
                  <a:txBody>
                    <a:bodyPr/>
                    <a:lstStyle/>
                    <a:p>
                      <a:pPr marL="0" marR="0" algn="ctr">
                        <a:spcBef>
                          <a:spcPts val="0"/>
                        </a:spcBef>
                        <a:spcAft>
                          <a:spcPts val="0"/>
                        </a:spcAft>
                      </a:pPr>
                      <a:r>
                        <a:rPr lang="en-US" sz="1000">
                          <a:effectLst/>
                        </a:rPr>
                        <a:t>Dec. 2012</a:t>
                      </a:r>
                      <a:endParaRPr lang="en-US" sz="1100">
                        <a:effectLst/>
                        <a:latin typeface="Times New Roman" panose="02020603050405020304" pitchFamily="18" charset="0"/>
                        <a:ea typeface="Calibri" panose="020F0502020204030204" pitchFamily="34" charset="0"/>
                      </a:endParaRPr>
                    </a:p>
                  </a:txBody>
                  <a:tcPr marL="65139" marR="65139" marT="0" marB="0"/>
                </a:tc>
                <a:tc>
                  <a:txBody>
                    <a:bodyPr/>
                    <a:lstStyle/>
                    <a:p>
                      <a:pPr marL="0" marR="0" algn="ctr">
                        <a:spcBef>
                          <a:spcPts val="0"/>
                        </a:spcBef>
                        <a:spcAft>
                          <a:spcPts val="0"/>
                        </a:spcAft>
                      </a:pPr>
                      <a:r>
                        <a:rPr lang="en-US" sz="1000">
                          <a:effectLst/>
                        </a:rPr>
                        <a:t>Dec. 2013</a:t>
                      </a:r>
                      <a:endParaRPr lang="en-US" sz="1100">
                        <a:effectLst/>
                        <a:latin typeface="Times New Roman" panose="02020603050405020304" pitchFamily="18" charset="0"/>
                        <a:ea typeface="Calibri" panose="020F0502020204030204" pitchFamily="34" charset="0"/>
                      </a:endParaRPr>
                    </a:p>
                  </a:txBody>
                  <a:tcPr marL="65139" marR="65139" marT="0" marB="0"/>
                </a:tc>
                <a:tc>
                  <a:txBody>
                    <a:bodyPr/>
                    <a:lstStyle/>
                    <a:p>
                      <a:pPr marL="0" marR="0" algn="ctr">
                        <a:spcBef>
                          <a:spcPts val="0"/>
                        </a:spcBef>
                        <a:spcAft>
                          <a:spcPts val="0"/>
                        </a:spcAft>
                      </a:pPr>
                      <a:r>
                        <a:rPr lang="en-US" sz="1000">
                          <a:effectLst/>
                        </a:rPr>
                        <a:t>Dec. 2014</a:t>
                      </a:r>
                      <a:endParaRPr lang="en-US" sz="1100">
                        <a:effectLst/>
                        <a:latin typeface="Times New Roman" panose="02020603050405020304" pitchFamily="18" charset="0"/>
                        <a:ea typeface="Calibri" panose="020F0502020204030204" pitchFamily="34" charset="0"/>
                      </a:endParaRPr>
                    </a:p>
                  </a:txBody>
                  <a:tcPr marL="65139" marR="65139" marT="0" marB="0"/>
                </a:tc>
                <a:tc>
                  <a:txBody>
                    <a:bodyPr/>
                    <a:lstStyle/>
                    <a:p>
                      <a:pPr marL="0" marR="0" algn="ctr">
                        <a:spcBef>
                          <a:spcPts val="0"/>
                        </a:spcBef>
                        <a:spcAft>
                          <a:spcPts val="0"/>
                        </a:spcAft>
                      </a:pPr>
                      <a:r>
                        <a:rPr lang="en-US" sz="1000">
                          <a:effectLst/>
                        </a:rPr>
                        <a:t>Dec. 2015</a:t>
                      </a:r>
                      <a:endParaRPr lang="en-US" sz="1100">
                        <a:effectLst/>
                        <a:latin typeface="Times New Roman" panose="02020603050405020304" pitchFamily="18" charset="0"/>
                        <a:ea typeface="Calibri" panose="020F0502020204030204" pitchFamily="34" charset="0"/>
                      </a:endParaRPr>
                    </a:p>
                  </a:txBody>
                  <a:tcPr marL="65139" marR="65139" marT="0" marB="0"/>
                </a:tc>
                <a:tc>
                  <a:txBody>
                    <a:bodyPr/>
                    <a:lstStyle/>
                    <a:p>
                      <a:pPr marL="0" marR="0" algn="ctr">
                        <a:spcBef>
                          <a:spcPts val="0"/>
                        </a:spcBef>
                        <a:spcAft>
                          <a:spcPts val="0"/>
                        </a:spcAft>
                      </a:pPr>
                      <a:r>
                        <a:rPr lang="en-US" sz="1000">
                          <a:effectLst/>
                        </a:rPr>
                        <a:t>Dec. 2016</a:t>
                      </a:r>
                      <a:endParaRPr lang="en-US" sz="1100">
                        <a:effectLst/>
                        <a:latin typeface="Times New Roman" panose="02020603050405020304" pitchFamily="18" charset="0"/>
                        <a:ea typeface="Calibri" panose="020F0502020204030204" pitchFamily="34" charset="0"/>
                      </a:endParaRPr>
                    </a:p>
                  </a:txBody>
                  <a:tcPr marL="65139" marR="65139" marT="0" marB="0"/>
                </a:tc>
                <a:extLst>
                  <a:ext uri="{0D108BD9-81ED-4DB2-BD59-A6C34878D82A}">
                    <a16:rowId xmlns:a16="http://schemas.microsoft.com/office/drawing/2014/main" val="2874175692"/>
                  </a:ext>
                </a:extLst>
              </a:tr>
              <a:tr h="318460">
                <a:tc>
                  <a:txBody>
                    <a:bodyPr/>
                    <a:lstStyle/>
                    <a:p>
                      <a:pPr marL="0" marR="0">
                        <a:spcBef>
                          <a:spcPts val="0"/>
                        </a:spcBef>
                        <a:spcAft>
                          <a:spcPts val="0"/>
                        </a:spcAft>
                      </a:pPr>
                      <a:r>
                        <a:rPr lang="en-US" sz="1000" dirty="0">
                          <a:effectLst/>
                        </a:rPr>
                        <a:t> Bundled Wired Telecom. Access Services </a:t>
                      </a:r>
                      <a:endParaRPr lang="en-US" sz="1100" dirty="0">
                        <a:effectLst/>
                        <a:latin typeface="Times New Roman" panose="02020603050405020304" pitchFamily="18" charset="0"/>
                        <a:ea typeface="Calibri" panose="020F0502020204030204" pitchFamily="34" charset="0"/>
                      </a:endParaRPr>
                    </a:p>
                  </a:txBody>
                  <a:tcPr marL="65139" marR="65139" marT="0" marB="0"/>
                </a:tc>
                <a:tc>
                  <a:txBody>
                    <a:bodyPr/>
                    <a:lstStyle/>
                    <a:p>
                      <a:pPr marL="0" marR="0">
                        <a:spcBef>
                          <a:spcPts val="0"/>
                        </a:spcBef>
                        <a:spcAft>
                          <a:spcPts val="0"/>
                        </a:spcAft>
                      </a:pPr>
                      <a:r>
                        <a:rPr lang="en-US" sz="1000">
                          <a:effectLst/>
                        </a:rPr>
                        <a:t> Dec. 2011</a:t>
                      </a:r>
                      <a:endParaRPr lang="en-US" sz="1100">
                        <a:effectLst/>
                        <a:latin typeface="Times New Roman" panose="02020603050405020304" pitchFamily="18" charset="0"/>
                        <a:ea typeface="Calibri" panose="020F0502020204030204" pitchFamily="34" charset="0"/>
                      </a:endParaRPr>
                    </a:p>
                  </a:txBody>
                  <a:tcPr marL="65139" marR="65139" marT="0" marB="0" anchor="ctr"/>
                </a:tc>
                <a:tc>
                  <a:txBody>
                    <a:bodyPr/>
                    <a:lstStyle/>
                    <a:p>
                      <a:pPr marL="0" marR="0" algn="ctr">
                        <a:spcBef>
                          <a:spcPts val="0"/>
                        </a:spcBef>
                        <a:spcAft>
                          <a:spcPts val="0"/>
                        </a:spcAft>
                      </a:pPr>
                      <a:r>
                        <a:rPr lang="en-US" sz="1000">
                          <a:effectLst/>
                        </a:rPr>
                        <a:t>n/a</a:t>
                      </a:r>
                      <a:endParaRPr lang="en-US" sz="1100">
                        <a:effectLst/>
                        <a:latin typeface="Times New Roman" panose="02020603050405020304" pitchFamily="18" charset="0"/>
                        <a:ea typeface="Calibri" panose="020F0502020204030204" pitchFamily="34" charset="0"/>
                      </a:endParaRPr>
                    </a:p>
                  </a:txBody>
                  <a:tcPr marL="65139" marR="65139" marT="0" marB="0" anchor="ctr"/>
                </a:tc>
                <a:tc>
                  <a:txBody>
                    <a:bodyPr/>
                    <a:lstStyle/>
                    <a:p>
                      <a:pPr marL="0" marR="0" algn="ctr">
                        <a:spcBef>
                          <a:spcPts val="0"/>
                        </a:spcBef>
                        <a:spcAft>
                          <a:spcPts val="0"/>
                        </a:spcAft>
                      </a:pPr>
                      <a:r>
                        <a:rPr lang="en-US" sz="1000">
                          <a:effectLst/>
                        </a:rPr>
                        <a:t>100.0</a:t>
                      </a:r>
                      <a:endParaRPr lang="en-US" sz="1100">
                        <a:effectLst/>
                        <a:latin typeface="Times New Roman" panose="02020603050405020304" pitchFamily="18" charset="0"/>
                        <a:ea typeface="Calibri" panose="020F0502020204030204" pitchFamily="34" charset="0"/>
                      </a:endParaRPr>
                    </a:p>
                  </a:txBody>
                  <a:tcPr marL="65139" marR="65139" marT="0" marB="0" anchor="ctr"/>
                </a:tc>
                <a:tc>
                  <a:txBody>
                    <a:bodyPr/>
                    <a:lstStyle/>
                    <a:p>
                      <a:pPr marL="0" marR="0" algn="ctr">
                        <a:spcBef>
                          <a:spcPts val="0"/>
                        </a:spcBef>
                        <a:spcAft>
                          <a:spcPts val="0"/>
                        </a:spcAft>
                      </a:pPr>
                      <a:r>
                        <a:rPr lang="en-US" sz="1000">
                          <a:effectLst/>
                        </a:rPr>
                        <a:t>99.5</a:t>
                      </a:r>
                      <a:endParaRPr lang="en-US" sz="1100">
                        <a:effectLst/>
                        <a:latin typeface="Times New Roman" panose="02020603050405020304" pitchFamily="18" charset="0"/>
                        <a:ea typeface="Calibri" panose="020F0502020204030204" pitchFamily="34" charset="0"/>
                      </a:endParaRPr>
                    </a:p>
                  </a:txBody>
                  <a:tcPr marL="65139" marR="65139" marT="0" marB="0" anchor="ctr"/>
                </a:tc>
                <a:tc>
                  <a:txBody>
                    <a:bodyPr/>
                    <a:lstStyle/>
                    <a:p>
                      <a:pPr marL="0" marR="0" algn="ctr">
                        <a:spcBef>
                          <a:spcPts val="0"/>
                        </a:spcBef>
                        <a:spcAft>
                          <a:spcPts val="0"/>
                        </a:spcAft>
                      </a:pPr>
                      <a:r>
                        <a:rPr lang="en-US" sz="1000">
                          <a:effectLst/>
                        </a:rPr>
                        <a:t>100.5</a:t>
                      </a:r>
                      <a:endParaRPr lang="en-US" sz="1100">
                        <a:effectLst/>
                        <a:latin typeface="Times New Roman" panose="02020603050405020304" pitchFamily="18" charset="0"/>
                        <a:ea typeface="Calibri" panose="020F0502020204030204" pitchFamily="34" charset="0"/>
                      </a:endParaRPr>
                    </a:p>
                  </a:txBody>
                  <a:tcPr marL="65139" marR="65139" marT="0" marB="0" anchor="ctr"/>
                </a:tc>
                <a:tc>
                  <a:txBody>
                    <a:bodyPr/>
                    <a:lstStyle/>
                    <a:p>
                      <a:pPr marL="0" marR="0" algn="ctr">
                        <a:spcBef>
                          <a:spcPts val="0"/>
                        </a:spcBef>
                        <a:spcAft>
                          <a:spcPts val="0"/>
                        </a:spcAft>
                      </a:pPr>
                      <a:r>
                        <a:rPr lang="en-US" sz="1000">
                          <a:effectLst/>
                        </a:rPr>
                        <a:t>101.2</a:t>
                      </a:r>
                      <a:endParaRPr lang="en-US" sz="1100">
                        <a:effectLst/>
                        <a:latin typeface="Times New Roman" panose="02020603050405020304" pitchFamily="18" charset="0"/>
                        <a:ea typeface="Calibri" panose="020F0502020204030204" pitchFamily="34" charset="0"/>
                      </a:endParaRPr>
                    </a:p>
                  </a:txBody>
                  <a:tcPr marL="65139" marR="65139" marT="0" marB="0" anchor="ctr"/>
                </a:tc>
                <a:tc>
                  <a:txBody>
                    <a:bodyPr/>
                    <a:lstStyle/>
                    <a:p>
                      <a:pPr marL="0" marR="0" algn="ctr">
                        <a:spcBef>
                          <a:spcPts val="0"/>
                        </a:spcBef>
                        <a:spcAft>
                          <a:spcPts val="0"/>
                        </a:spcAft>
                      </a:pPr>
                      <a:r>
                        <a:rPr lang="en-US" sz="1000">
                          <a:effectLst/>
                        </a:rPr>
                        <a:t>103.7</a:t>
                      </a:r>
                      <a:endParaRPr lang="en-US" sz="1100">
                        <a:effectLst/>
                        <a:latin typeface="Times New Roman" panose="02020603050405020304" pitchFamily="18" charset="0"/>
                        <a:ea typeface="Calibri" panose="020F0502020204030204" pitchFamily="34" charset="0"/>
                      </a:endParaRPr>
                    </a:p>
                  </a:txBody>
                  <a:tcPr marL="65139" marR="65139" marT="0" marB="0" anchor="ctr"/>
                </a:tc>
                <a:tc>
                  <a:txBody>
                    <a:bodyPr/>
                    <a:lstStyle/>
                    <a:p>
                      <a:pPr marL="0" marR="0" algn="ctr">
                        <a:spcBef>
                          <a:spcPts val="0"/>
                        </a:spcBef>
                        <a:spcAft>
                          <a:spcPts val="0"/>
                        </a:spcAft>
                      </a:pPr>
                      <a:r>
                        <a:rPr lang="en-US" sz="1000">
                          <a:effectLst/>
                        </a:rPr>
                        <a:t>105.1</a:t>
                      </a:r>
                      <a:endParaRPr lang="en-US" sz="1100">
                        <a:effectLst/>
                        <a:latin typeface="Times New Roman" panose="02020603050405020304" pitchFamily="18" charset="0"/>
                        <a:ea typeface="Calibri" panose="020F0502020204030204" pitchFamily="34" charset="0"/>
                      </a:endParaRPr>
                    </a:p>
                  </a:txBody>
                  <a:tcPr marL="65139" marR="65139" marT="0" marB="0" anchor="ctr"/>
                </a:tc>
                <a:extLst>
                  <a:ext uri="{0D108BD9-81ED-4DB2-BD59-A6C34878D82A}">
                    <a16:rowId xmlns:a16="http://schemas.microsoft.com/office/drawing/2014/main" val="3847656137"/>
                  </a:ext>
                </a:extLst>
              </a:tr>
              <a:tr h="193006">
                <a:tc>
                  <a:txBody>
                    <a:bodyPr/>
                    <a:lstStyle/>
                    <a:p>
                      <a:pPr marL="0" marR="0">
                        <a:spcBef>
                          <a:spcPts val="0"/>
                        </a:spcBef>
                        <a:spcAft>
                          <a:spcPts val="0"/>
                        </a:spcAft>
                      </a:pPr>
                      <a:r>
                        <a:rPr lang="en-US" sz="1000" dirty="0">
                          <a:effectLst/>
                        </a:rPr>
                        <a:t> Bundled Access Services </a:t>
                      </a:r>
                      <a:endParaRPr lang="en-US" sz="1100" dirty="0">
                        <a:effectLst/>
                        <a:latin typeface="Times New Roman" panose="02020603050405020304" pitchFamily="18" charset="0"/>
                        <a:ea typeface="Calibri" panose="020F0502020204030204" pitchFamily="34" charset="0"/>
                      </a:endParaRPr>
                    </a:p>
                  </a:txBody>
                  <a:tcPr marL="65139" marR="65139" marT="0" marB="0"/>
                </a:tc>
                <a:tc>
                  <a:txBody>
                    <a:bodyPr/>
                    <a:lstStyle/>
                    <a:p>
                      <a:pPr marL="0" marR="0">
                        <a:spcBef>
                          <a:spcPts val="0"/>
                        </a:spcBef>
                        <a:spcAft>
                          <a:spcPts val="0"/>
                        </a:spcAft>
                      </a:pPr>
                      <a:r>
                        <a:rPr lang="en-US" sz="1000">
                          <a:effectLst/>
                        </a:rPr>
                        <a:t> Dec. 2011</a:t>
                      </a:r>
                      <a:endParaRPr lang="en-US" sz="1100">
                        <a:effectLst/>
                        <a:latin typeface="Times New Roman" panose="02020603050405020304" pitchFamily="18" charset="0"/>
                        <a:ea typeface="Calibri" panose="020F0502020204030204" pitchFamily="34" charset="0"/>
                      </a:endParaRPr>
                    </a:p>
                  </a:txBody>
                  <a:tcPr marL="65139" marR="65139" marT="0" marB="0" anchor="ctr"/>
                </a:tc>
                <a:tc>
                  <a:txBody>
                    <a:bodyPr/>
                    <a:lstStyle/>
                    <a:p>
                      <a:pPr marL="0" marR="0" algn="ctr">
                        <a:spcBef>
                          <a:spcPts val="0"/>
                        </a:spcBef>
                        <a:spcAft>
                          <a:spcPts val="0"/>
                        </a:spcAft>
                      </a:pPr>
                      <a:r>
                        <a:rPr lang="en-US" sz="1000">
                          <a:effectLst/>
                        </a:rPr>
                        <a:t>n/a</a:t>
                      </a:r>
                      <a:endParaRPr lang="en-US" sz="1100">
                        <a:effectLst/>
                        <a:latin typeface="Times New Roman" panose="02020603050405020304" pitchFamily="18" charset="0"/>
                        <a:ea typeface="Calibri" panose="020F0502020204030204" pitchFamily="34" charset="0"/>
                      </a:endParaRPr>
                    </a:p>
                  </a:txBody>
                  <a:tcPr marL="65139" marR="65139" marT="0" marB="0" anchor="ctr"/>
                </a:tc>
                <a:tc>
                  <a:txBody>
                    <a:bodyPr/>
                    <a:lstStyle/>
                    <a:p>
                      <a:pPr marL="0" marR="0" algn="ctr">
                        <a:spcBef>
                          <a:spcPts val="0"/>
                        </a:spcBef>
                        <a:spcAft>
                          <a:spcPts val="0"/>
                        </a:spcAft>
                      </a:pPr>
                      <a:r>
                        <a:rPr lang="en-US" sz="1000">
                          <a:effectLst/>
                        </a:rPr>
                        <a:t>100.0</a:t>
                      </a:r>
                      <a:endParaRPr lang="en-US" sz="1100">
                        <a:effectLst/>
                        <a:latin typeface="Times New Roman" panose="02020603050405020304" pitchFamily="18" charset="0"/>
                        <a:ea typeface="Calibri" panose="020F0502020204030204" pitchFamily="34" charset="0"/>
                      </a:endParaRPr>
                    </a:p>
                  </a:txBody>
                  <a:tcPr marL="65139" marR="65139" marT="0" marB="0" anchor="ctr"/>
                </a:tc>
                <a:tc>
                  <a:txBody>
                    <a:bodyPr/>
                    <a:lstStyle/>
                    <a:p>
                      <a:pPr marL="0" marR="0" algn="ctr">
                        <a:spcBef>
                          <a:spcPts val="0"/>
                        </a:spcBef>
                        <a:spcAft>
                          <a:spcPts val="0"/>
                        </a:spcAft>
                      </a:pPr>
                      <a:r>
                        <a:rPr lang="en-US" sz="1000">
                          <a:effectLst/>
                        </a:rPr>
                        <a:t>99.6</a:t>
                      </a:r>
                      <a:endParaRPr lang="en-US" sz="1100">
                        <a:effectLst/>
                        <a:latin typeface="Times New Roman" panose="02020603050405020304" pitchFamily="18" charset="0"/>
                        <a:ea typeface="Calibri" panose="020F0502020204030204" pitchFamily="34" charset="0"/>
                      </a:endParaRPr>
                    </a:p>
                  </a:txBody>
                  <a:tcPr marL="65139" marR="65139" marT="0" marB="0" anchor="ctr"/>
                </a:tc>
                <a:tc>
                  <a:txBody>
                    <a:bodyPr/>
                    <a:lstStyle/>
                    <a:p>
                      <a:pPr marL="0" marR="0" algn="ctr">
                        <a:spcBef>
                          <a:spcPts val="0"/>
                        </a:spcBef>
                        <a:spcAft>
                          <a:spcPts val="0"/>
                        </a:spcAft>
                      </a:pPr>
                      <a:r>
                        <a:rPr lang="en-US" sz="1000">
                          <a:effectLst/>
                        </a:rPr>
                        <a:t>100.6</a:t>
                      </a:r>
                      <a:endParaRPr lang="en-US" sz="1100">
                        <a:effectLst/>
                        <a:latin typeface="Times New Roman" panose="02020603050405020304" pitchFamily="18" charset="0"/>
                        <a:ea typeface="Calibri" panose="020F0502020204030204" pitchFamily="34" charset="0"/>
                      </a:endParaRPr>
                    </a:p>
                  </a:txBody>
                  <a:tcPr marL="65139" marR="65139" marT="0" marB="0" anchor="ctr"/>
                </a:tc>
                <a:tc>
                  <a:txBody>
                    <a:bodyPr/>
                    <a:lstStyle/>
                    <a:p>
                      <a:pPr marL="0" marR="0" algn="ctr">
                        <a:spcBef>
                          <a:spcPts val="0"/>
                        </a:spcBef>
                        <a:spcAft>
                          <a:spcPts val="0"/>
                        </a:spcAft>
                      </a:pPr>
                      <a:r>
                        <a:rPr lang="en-US" sz="1000">
                          <a:effectLst/>
                        </a:rPr>
                        <a:t>101.3</a:t>
                      </a:r>
                      <a:endParaRPr lang="en-US" sz="1100">
                        <a:effectLst/>
                        <a:latin typeface="Times New Roman" panose="02020603050405020304" pitchFamily="18" charset="0"/>
                        <a:ea typeface="Calibri" panose="020F0502020204030204" pitchFamily="34" charset="0"/>
                      </a:endParaRPr>
                    </a:p>
                  </a:txBody>
                  <a:tcPr marL="65139" marR="65139" marT="0" marB="0" anchor="ctr"/>
                </a:tc>
                <a:tc>
                  <a:txBody>
                    <a:bodyPr/>
                    <a:lstStyle/>
                    <a:p>
                      <a:pPr marL="0" marR="0" algn="ctr">
                        <a:spcBef>
                          <a:spcPts val="0"/>
                        </a:spcBef>
                        <a:spcAft>
                          <a:spcPts val="0"/>
                        </a:spcAft>
                      </a:pPr>
                      <a:r>
                        <a:rPr lang="en-US" sz="1000">
                          <a:effectLst/>
                        </a:rPr>
                        <a:t>103.8</a:t>
                      </a:r>
                      <a:endParaRPr lang="en-US" sz="1100">
                        <a:effectLst/>
                        <a:latin typeface="Times New Roman" panose="02020603050405020304" pitchFamily="18" charset="0"/>
                        <a:ea typeface="Calibri" panose="020F0502020204030204" pitchFamily="34" charset="0"/>
                      </a:endParaRPr>
                    </a:p>
                  </a:txBody>
                  <a:tcPr marL="65139" marR="65139" marT="0" marB="0" anchor="ctr"/>
                </a:tc>
                <a:tc>
                  <a:txBody>
                    <a:bodyPr/>
                    <a:lstStyle/>
                    <a:p>
                      <a:pPr marL="0" marR="0" algn="ctr">
                        <a:spcBef>
                          <a:spcPts val="0"/>
                        </a:spcBef>
                        <a:spcAft>
                          <a:spcPts val="0"/>
                        </a:spcAft>
                      </a:pPr>
                      <a:r>
                        <a:rPr lang="en-US" sz="1000">
                          <a:effectLst/>
                        </a:rPr>
                        <a:t>105.2</a:t>
                      </a:r>
                      <a:endParaRPr lang="en-US" sz="1100">
                        <a:effectLst/>
                        <a:latin typeface="Times New Roman" panose="02020603050405020304" pitchFamily="18" charset="0"/>
                        <a:ea typeface="Calibri" panose="020F0502020204030204" pitchFamily="34" charset="0"/>
                      </a:endParaRPr>
                    </a:p>
                  </a:txBody>
                  <a:tcPr marL="65139" marR="65139" marT="0" marB="0" anchor="ctr"/>
                </a:tc>
                <a:extLst>
                  <a:ext uri="{0D108BD9-81ED-4DB2-BD59-A6C34878D82A}">
                    <a16:rowId xmlns:a16="http://schemas.microsoft.com/office/drawing/2014/main" val="2543221534"/>
                  </a:ext>
                </a:extLst>
              </a:tr>
              <a:tr h="193006">
                <a:tc>
                  <a:txBody>
                    <a:bodyPr/>
                    <a:lstStyle/>
                    <a:p>
                      <a:pPr marL="0" marR="0">
                        <a:spcBef>
                          <a:spcPts val="0"/>
                        </a:spcBef>
                        <a:spcAft>
                          <a:spcPts val="0"/>
                        </a:spcAft>
                      </a:pPr>
                      <a:r>
                        <a:rPr lang="en-US" sz="1000" dirty="0">
                          <a:effectLst/>
                        </a:rPr>
                        <a:t> Internet Access Services </a:t>
                      </a:r>
                      <a:endParaRPr lang="en-US" sz="1100" dirty="0">
                        <a:effectLst/>
                        <a:latin typeface="Times New Roman" panose="02020603050405020304" pitchFamily="18" charset="0"/>
                        <a:ea typeface="Calibri" panose="020F0502020204030204" pitchFamily="34" charset="0"/>
                      </a:endParaRPr>
                    </a:p>
                  </a:txBody>
                  <a:tcPr marL="65139" marR="65139" marT="0" marB="0"/>
                </a:tc>
                <a:tc>
                  <a:txBody>
                    <a:bodyPr/>
                    <a:lstStyle/>
                    <a:p>
                      <a:pPr marL="0" marR="0">
                        <a:spcBef>
                          <a:spcPts val="0"/>
                        </a:spcBef>
                        <a:spcAft>
                          <a:spcPts val="0"/>
                        </a:spcAft>
                      </a:pPr>
                      <a:r>
                        <a:rPr lang="en-US" sz="1000">
                          <a:effectLst/>
                        </a:rPr>
                        <a:t>March 2009</a:t>
                      </a:r>
                      <a:endParaRPr lang="en-US" sz="1100">
                        <a:effectLst/>
                        <a:latin typeface="Times New Roman" panose="02020603050405020304" pitchFamily="18" charset="0"/>
                        <a:ea typeface="Calibri" panose="020F0502020204030204" pitchFamily="34" charset="0"/>
                      </a:endParaRPr>
                    </a:p>
                  </a:txBody>
                  <a:tcPr marL="65139" marR="65139" marT="0" marB="0" anchor="ctr"/>
                </a:tc>
                <a:tc>
                  <a:txBody>
                    <a:bodyPr/>
                    <a:lstStyle/>
                    <a:p>
                      <a:pPr marL="0" marR="0" algn="ctr">
                        <a:spcBef>
                          <a:spcPts val="0"/>
                        </a:spcBef>
                        <a:spcAft>
                          <a:spcPts val="0"/>
                        </a:spcAft>
                      </a:pPr>
                      <a:r>
                        <a:rPr lang="en-US" sz="1000">
                          <a:effectLst/>
                        </a:rPr>
                        <a:t>97.6</a:t>
                      </a:r>
                      <a:endParaRPr lang="en-US" sz="1100">
                        <a:effectLst/>
                        <a:latin typeface="Times New Roman" panose="02020603050405020304" pitchFamily="18" charset="0"/>
                        <a:ea typeface="Calibri" panose="020F0502020204030204" pitchFamily="34" charset="0"/>
                      </a:endParaRPr>
                    </a:p>
                  </a:txBody>
                  <a:tcPr marL="65139" marR="65139" marT="0" marB="0" anchor="ctr"/>
                </a:tc>
                <a:tc>
                  <a:txBody>
                    <a:bodyPr/>
                    <a:lstStyle/>
                    <a:p>
                      <a:pPr marL="0" marR="0" algn="ctr">
                        <a:spcBef>
                          <a:spcPts val="0"/>
                        </a:spcBef>
                        <a:spcAft>
                          <a:spcPts val="0"/>
                        </a:spcAft>
                      </a:pPr>
                      <a:r>
                        <a:rPr lang="en-US" sz="1000">
                          <a:effectLst/>
                        </a:rPr>
                        <a:t>97.7</a:t>
                      </a:r>
                      <a:endParaRPr lang="en-US" sz="1100">
                        <a:effectLst/>
                        <a:latin typeface="Times New Roman" panose="02020603050405020304" pitchFamily="18" charset="0"/>
                        <a:ea typeface="Calibri" panose="020F0502020204030204" pitchFamily="34" charset="0"/>
                      </a:endParaRPr>
                    </a:p>
                  </a:txBody>
                  <a:tcPr marL="65139" marR="65139" marT="0" marB="0" anchor="ctr"/>
                </a:tc>
                <a:tc>
                  <a:txBody>
                    <a:bodyPr/>
                    <a:lstStyle/>
                    <a:p>
                      <a:pPr marL="0" marR="0" algn="ctr">
                        <a:spcBef>
                          <a:spcPts val="0"/>
                        </a:spcBef>
                        <a:spcAft>
                          <a:spcPts val="0"/>
                        </a:spcAft>
                      </a:pPr>
                      <a:r>
                        <a:rPr lang="en-US" sz="1000">
                          <a:effectLst/>
                        </a:rPr>
                        <a:t>97.6</a:t>
                      </a:r>
                      <a:endParaRPr lang="en-US" sz="1100">
                        <a:effectLst/>
                        <a:latin typeface="Times New Roman" panose="02020603050405020304" pitchFamily="18" charset="0"/>
                        <a:ea typeface="Calibri" panose="020F0502020204030204" pitchFamily="34" charset="0"/>
                      </a:endParaRPr>
                    </a:p>
                  </a:txBody>
                  <a:tcPr marL="65139" marR="65139" marT="0" marB="0" anchor="ctr"/>
                </a:tc>
                <a:tc>
                  <a:txBody>
                    <a:bodyPr/>
                    <a:lstStyle/>
                    <a:p>
                      <a:pPr marL="0" marR="0" algn="ctr">
                        <a:spcBef>
                          <a:spcPts val="0"/>
                        </a:spcBef>
                        <a:spcAft>
                          <a:spcPts val="0"/>
                        </a:spcAft>
                      </a:pPr>
                      <a:r>
                        <a:rPr lang="en-US" sz="1000">
                          <a:effectLst/>
                        </a:rPr>
                        <a:t>97.6</a:t>
                      </a:r>
                      <a:endParaRPr lang="en-US" sz="1100">
                        <a:effectLst/>
                        <a:latin typeface="Times New Roman" panose="02020603050405020304" pitchFamily="18" charset="0"/>
                        <a:ea typeface="Calibri" panose="020F0502020204030204" pitchFamily="34" charset="0"/>
                      </a:endParaRPr>
                    </a:p>
                  </a:txBody>
                  <a:tcPr marL="65139" marR="65139" marT="0" marB="0" anchor="ctr"/>
                </a:tc>
                <a:tc>
                  <a:txBody>
                    <a:bodyPr/>
                    <a:lstStyle/>
                    <a:p>
                      <a:pPr marL="0" marR="0" algn="ctr">
                        <a:spcBef>
                          <a:spcPts val="0"/>
                        </a:spcBef>
                        <a:spcAft>
                          <a:spcPts val="0"/>
                        </a:spcAft>
                      </a:pPr>
                      <a:r>
                        <a:rPr lang="en-US" sz="1000">
                          <a:effectLst/>
                        </a:rPr>
                        <a:t>98.1</a:t>
                      </a:r>
                      <a:endParaRPr lang="en-US" sz="1100">
                        <a:effectLst/>
                        <a:latin typeface="Times New Roman" panose="02020603050405020304" pitchFamily="18" charset="0"/>
                        <a:ea typeface="Calibri" panose="020F0502020204030204" pitchFamily="34" charset="0"/>
                      </a:endParaRPr>
                    </a:p>
                  </a:txBody>
                  <a:tcPr marL="65139" marR="65139" marT="0" marB="0" anchor="ctr"/>
                </a:tc>
                <a:tc>
                  <a:txBody>
                    <a:bodyPr/>
                    <a:lstStyle/>
                    <a:p>
                      <a:pPr marL="0" marR="0" algn="ctr">
                        <a:spcBef>
                          <a:spcPts val="0"/>
                        </a:spcBef>
                        <a:spcAft>
                          <a:spcPts val="0"/>
                        </a:spcAft>
                      </a:pPr>
                      <a:r>
                        <a:rPr lang="en-US" sz="1000">
                          <a:effectLst/>
                        </a:rPr>
                        <a:t>97.6</a:t>
                      </a:r>
                      <a:endParaRPr lang="en-US" sz="1100">
                        <a:effectLst/>
                        <a:latin typeface="Times New Roman" panose="02020603050405020304" pitchFamily="18" charset="0"/>
                        <a:ea typeface="Calibri" panose="020F0502020204030204" pitchFamily="34" charset="0"/>
                      </a:endParaRPr>
                    </a:p>
                  </a:txBody>
                  <a:tcPr marL="65139" marR="65139" marT="0" marB="0" anchor="ctr"/>
                </a:tc>
                <a:tc>
                  <a:txBody>
                    <a:bodyPr/>
                    <a:lstStyle/>
                    <a:p>
                      <a:pPr marL="0" marR="0" algn="ctr">
                        <a:spcBef>
                          <a:spcPts val="0"/>
                        </a:spcBef>
                        <a:spcAft>
                          <a:spcPts val="0"/>
                        </a:spcAft>
                      </a:pPr>
                      <a:r>
                        <a:rPr lang="en-US" sz="1000">
                          <a:effectLst/>
                        </a:rPr>
                        <a:t>97.6</a:t>
                      </a:r>
                      <a:endParaRPr lang="en-US" sz="1100">
                        <a:effectLst/>
                        <a:latin typeface="Times New Roman" panose="02020603050405020304" pitchFamily="18" charset="0"/>
                        <a:ea typeface="Calibri" panose="020F0502020204030204" pitchFamily="34" charset="0"/>
                      </a:endParaRPr>
                    </a:p>
                  </a:txBody>
                  <a:tcPr marL="65139" marR="65139" marT="0" marB="0" anchor="ctr"/>
                </a:tc>
                <a:extLst>
                  <a:ext uri="{0D108BD9-81ED-4DB2-BD59-A6C34878D82A}">
                    <a16:rowId xmlns:a16="http://schemas.microsoft.com/office/drawing/2014/main" val="3370962646"/>
                  </a:ext>
                </a:extLst>
              </a:tr>
              <a:tr h="193006">
                <a:tc>
                  <a:txBody>
                    <a:bodyPr/>
                    <a:lstStyle/>
                    <a:p>
                      <a:pPr marL="0" marR="0">
                        <a:spcBef>
                          <a:spcPts val="0"/>
                        </a:spcBef>
                        <a:spcAft>
                          <a:spcPts val="0"/>
                        </a:spcAft>
                      </a:pPr>
                      <a:r>
                        <a:rPr lang="en-US" sz="1000" dirty="0">
                          <a:effectLst/>
                        </a:rPr>
                        <a:t> Cellular &amp; Other Wireless </a:t>
                      </a:r>
                      <a:endParaRPr lang="en-US" sz="1100" dirty="0">
                        <a:effectLst/>
                        <a:latin typeface="Times New Roman" panose="02020603050405020304" pitchFamily="18" charset="0"/>
                        <a:ea typeface="Calibri" panose="020F0502020204030204" pitchFamily="34" charset="0"/>
                      </a:endParaRPr>
                    </a:p>
                  </a:txBody>
                  <a:tcPr marL="65139" marR="65139" marT="0" marB="0"/>
                </a:tc>
                <a:tc>
                  <a:txBody>
                    <a:bodyPr/>
                    <a:lstStyle/>
                    <a:p>
                      <a:pPr marL="0" marR="0">
                        <a:spcBef>
                          <a:spcPts val="0"/>
                        </a:spcBef>
                        <a:spcAft>
                          <a:spcPts val="0"/>
                        </a:spcAft>
                      </a:pPr>
                      <a:r>
                        <a:rPr lang="en-US" sz="1000" dirty="0">
                          <a:effectLst/>
                        </a:rPr>
                        <a:t>March 2009</a:t>
                      </a:r>
                      <a:endParaRPr lang="en-US" sz="1100" dirty="0">
                        <a:effectLst/>
                        <a:latin typeface="Times New Roman" panose="02020603050405020304" pitchFamily="18" charset="0"/>
                        <a:ea typeface="Calibri" panose="020F0502020204030204" pitchFamily="34" charset="0"/>
                      </a:endParaRPr>
                    </a:p>
                  </a:txBody>
                  <a:tcPr marL="65139" marR="65139" marT="0" marB="0" anchor="ctr"/>
                </a:tc>
                <a:tc>
                  <a:txBody>
                    <a:bodyPr/>
                    <a:lstStyle/>
                    <a:p>
                      <a:pPr marL="0" marR="0" algn="ctr">
                        <a:spcBef>
                          <a:spcPts val="0"/>
                        </a:spcBef>
                        <a:spcAft>
                          <a:spcPts val="0"/>
                        </a:spcAft>
                      </a:pPr>
                      <a:r>
                        <a:rPr lang="en-US" sz="1000">
                          <a:effectLst/>
                        </a:rPr>
                        <a:t>90.5</a:t>
                      </a:r>
                      <a:endParaRPr lang="en-US" sz="1100">
                        <a:effectLst/>
                        <a:latin typeface="Times New Roman" panose="02020603050405020304" pitchFamily="18" charset="0"/>
                        <a:ea typeface="Calibri" panose="020F0502020204030204" pitchFamily="34" charset="0"/>
                      </a:endParaRPr>
                    </a:p>
                  </a:txBody>
                  <a:tcPr marL="65139" marR="65139" marT="0" marB="0" anchor="ctr"/>
                </a:tc>
                <a:tc>
                  <a:txBody>
                    <a:bodyPr/>
                    <a:lstStyle/>
                    <a:p>
                      <a:pPr marL="0" marR="0" algn="ctr">
                        <a:spcBef>
                          <a:spcPts val="0"/>
                        </a:spcBef>
                        <a:spcAft>
                          <a:spcPts val="0"/>
                        </a:spcAft>
                      </a:pPr>
                      <a:r>
                        <a:rPr lang="en-US" sz="1000">
                          <a:effectLst/>
                        </a:rPr>
                        <a:t>89.5</a:t>
                      </a:r>
                      <a:endParaRPr lang="en-US" sz="1100">
                        <a:effectLst/>
                        <a:latin typeface="Times New Roman" panose="02020603050405020304" pitchFamily="18" charset="0"/>
                        <a:ea typeface="Calibri" panose="020F0502020204030204" pitchFamily="34" charset="0"/>
                      </a:endParaRPr>
                    </a:p>
                  </a:txBody>
                  <a:tcPr marL="65139" marR="65139" marT="0" marB="0" anchor="ctr"/>
                </a:tc>
                <a:tc>
                  <a:txBody>
                    <a:bodyPr/>
                    <a:lstStyle/>
                    <a:p>
                      <a:pPr marL="0" marR="0" algn="ctr">
                        <a:spcBef>
                          <a:spcPts val="0"/>
                        </a:spcBef>
                        <a:spcAft>
                          <a:spcPts val="0"/>
                        </a:spcAft>
                      </a:pPr>
                      <a:r>
                        <a:rPr lang="en-US" sz="1000">
                          <a:effectLst/>
                        </a:rPr>
                        <a:t>87.9</a:t>
                      </a:r>
                      <a:endParaRPr lang="en-US" sz="1100">
                        <a:effectLst/>
                        <a:latin typeface="Times New Roman" panose="02020603050405020304" pitchFamily="18" charset="0"/>
                        <a:ea typeface="Calibri" panose="020F0502020204030204" pitchFamily="34" charset="0"/>
                      </a:endParaRPr>
                    </a:p>
                  </a:txBody>
                  <a:tcPr marL="65139" marR="65139" marT="0" marB="0" anchor="ctr"/>
                </a:tc>
                <a:tc>
                  <a:txBody>
                    <a:bodyPr/>
                    <a:lstStyle/>
                    <a:p>
                      <a:pPr marL="0" marR="0" algn="ctr">
                        <a:spcBef>
                          <a:spcPts val="0"/>
                        </a:spcBef>
                        <a:spcAft>
                          <a:spcPts val="0"/>
                        </a:spcAft>
                      </a:pPr>
                      <a:r>
                        <a:rPr lang="en-US" sz="1000">
                          <a:effectLst/>
                        </a:rPr>
                        <a:t>87.1</a:t>
                      </a:r>
                      <a:endParaRPr lang="en-US" sz="1100">
                        <a:effectLst/>
                        <a:latin typeface="Times New Roman" panose="02020603050405020304" pitchFamily="18" charset="0"/>
                        <a:ea typeface="Calibri" panose="020F0502020204030204" pitchFamily="34" charset="0"/>
                      </a:endParaRPr>
                    </a:p>
                  </a:txBody>
                  <a:tcPr marL="65139" marR="65139" marT="0" marB="0" anchor="ctr"/>
                </a:tc>
                <a:tc>
                  <a:txBody>
                    <a:bodyPr/>
                    <a:lstStyle/>
                    <a:p>
                      <a:pPr marL="0" marR="0" algn="ctr">
                        <a:spcBef>
                          <a:spcPts val="0"/>
                        </a:spcBef>
                        <a:spcAft>
                          <a:spcPts val="0"/>
                        </a:spcAft>
                      </a:pPr>
                      <a:r>
                        <a:rPr lang="en-US" sz="1000">
                          <a:effectLst/>
                        </a:rPr>
                        <a:t>82.6</a:t>
                      </a:r>
                      <a:endParaRPr lang="en-US" sz="1100">
                        <a:effectLst/>
                        <a:latin typeface="Times New Roman" panose="02020603050405020304" pitchFamily="18" charset="0"/>
                        <a:ea typeface="Calibri" panose="020F0502020204030204" pitchFamily="34" charset="0"/>
                      </a:endParaRPr>
                    </a:p>
                  </a:txBody>
                  <a:tcPr marL="65139" marR="65139" marT="0" marB="0" anchor="ctr"/>
                </a:tc>
                <a:tc>
                  <a:txBody>
                    <a:bodyPr/>
                    <a:lstStyle/>
                    <a:p>
                      <a:pPr marL="0" marR="0" algn="ctr">
                        <a:spcBef>
                          <a:spcPts val="0"/>
                        </a:spcBef>
                        <a:spcAft>
                          <a:spcPts val="0"/>
                        </a:spcAft>
                      </a:pPr>
                      <a:r>
                        <a:rPr lang="en-US" sz="1000">
                          <a:effectLst/>
                        </a:rPr>
                        <a:t>74.2</a:t>
                      </a:r>
                      <a:endParaRPr lang="en-US" sz="1100">
                        <a:effectLst/>
                        <a:latin typeface="Times New Roman" panose="02020603050405020304" pitchFamily="18" charset="0"/>
                        <a:ea typeface="Calibri" panose="020F0502020204030204" pitchFamily="34" charset="0"/>
                      </a:endParaRPr>
                    </a:p>
                  </a:txBody>
                  <a:tcPr marL="65139" marR="65139" marT="0" marB="0" anchor="ctr"/>
                </a:tc>
                <a:tc>
                  <a:txBody>
                    <a:bodyPr/>
                    <a:lstStyle/>
                    <a:p>
                      <a:pPr marL="0" marR="0" algn="ctr">
                        <a:spcBef>
                          <a:spcPts val="0"/>
                        </a:spcBef>
                        <a:spcAft>
                          <a:spcPts val="0"/>
                        </a:spcAft>
                      </a:pPr>
                      <a:r>
                        <a:rPr lang="en-US" sz="1000">
                          <a:effectLst/>
                        </a:rPr>
                        <a:t>69.2</a:t>
                      </a:r>
                      <a:endParaRPr lang="en-US" sz="1100">
                        <a:effectLst/>
                        <a:latin typeface="Times New Roman" panose="02020603050405020304" pitchFamily="18" charset="0"/>
                        <a:ea typeface="Calibri" panose="020F0502020204030204" pitchFamily="34" charset="0"/>
                      </a:endParaRPr>
                    </a:p>
                  </a:txBody>
                  <a:tcPr marL="65139" marR="65139" marT="0" marB="0" anchor="ctr"/>
                </a:tc>
                <a:extLst>
                  <a:ext uri="{0D108BD9-81ED-4DB2-BD59-A6C34878D82A}">
                    <a16:rowId xmlns:a16="http://schemas.microsoft.com/office/drawing/2014/main" val="3059411719"/>
                  </a:ext>
                </a:extLst>
              </a:tr>
              <a:tr h="193006">
                <a:tc>
                  <a:txBody>
                    <a:bodyPr/>
                    <a:lstStyle/>
                    <a:p>
                      <a:pPr marL="0" marR="0">
                        <a:spcBef>
                          <a:spcPts val="0"/>
                        </a:spcBef>
                        <a:spcAft>
                          <a:spcPts val="0"/>
                        </a:spcAft>
                      </a:pPr>
                      <a:r>
                        <a:rPr lang="en-US" sz="1000" dirty="0">
                          <a:effectLst/>
                          <a:highlight>
                            <a:srgbClr val="FFFF00"/>
                          </a:highlight>
                        </a:rPr>
                        <a:t> </a:t>
                      </a:r>
                      <a:r>
                        <a:rPr lang="en-US" sz="1000" dirty="0">
                          <a:solidFill>
                            <a:schemeClr val="tx1"/>
                          </a:solidFill>
                          <a:effectLst/>
                          <a:highlight>
                            <a:srgbClr val="FFFF00"/>
                          </a:highlight>
                        </a:rPr>
                        <a:t>Residential Wired </a:t>
                      </a:r>
                      <a:endParaRPr lang="en-US" sz="1100" dirty="0">
                        <a:solidFill>
                          <a:schemeClr val="tx1"/>
                        </a:solidFill>
                        <a:effectLst/>
                        <a:highlight>
                          <a:srgbClr val="FFFF00"/>
                        </a:highlight>
                        <a:latin typeface="Times New Roman" panose="02020603050405020304" pitchFamily="18" charset="0"/>
                        <a:ea typeface="Calibri" panose="020F0502020204030204" pitchFamily="34" charset="0"/>
                      </a:endParaRPr>
                    </a:p>
                  </a:txBody>
                  <a:tcPr marL="65139" marR="65139" marT="0" marB="0"/>
                </a:tc>
                <a:tc>
                  <a:txBody>
                    <a:bodyPr/>
                    <a:lstStyle/>
                    <a:p>
                      <a:pPr marL="0" marR="0">
                        <a:spcBef>
                          <a:spcPts val="0"/>
                        </a:spcBef>
                        <a:spcAft>
                          <a:spcPts val="0"/>
                        </a:spcAft>
                      </a:pPr>
                      <a:r>
                        <a:rPr lang="en-US" sz="1000">
                          <a:effectLst/>
                          <a:highlight>
                            <a:srgbClr val="FFFF00"/>
                          </a:highlight>
                        </a:rPr>
                        <a:t>June 2009</a:t>
                      </a:r>
                      <a:endParaRPr lang="en-US" sz="1100">
                        <a:effectLst/>
                        <a:highlight>
                          <a:srgbClr val="FFFF00"/>
                        </a:highlight>
                        <a:latin typeface="Times New Roman" panose="02020603050405020304" pitchFamily="18" charset="0"/>
                        <a:ea typeface="Calibri" panose="020F0502020204030204" pitchFamily="34" charset="0"/>
                      </a:endParaRPr>
                    </a:p>
                  </a:txBody>
                  <a:tcPr marL="65139" marR="65139" marT="0" marB="0" anchor="ctr"/>
                </a:tc>
                <a:tc>
                  <a:txBody>
                    <a:bodyPr/>
                    <a:lstStyle/>
                    <a:p>
                      <a:pPr marL="0" marR="0" algn="ctr">
                        <a:spcBef>
                          <a:spcPts val="0"/>
                        </a:spcBef>
                        <a:spcAft>
                          <a:spcPts val="0"/>
                        </a:spcAft>
                      </a:pPr>
                      <a:r>
                        <a:rPr lang="en-US" sz="1000">
                          <a:effectLst/>
                          <a:highlight>
                            <a:srgbClr val="FFFF00"/>
                          </a:highlight>
                        </a:rPr>
                        <a:t>106.5</a:t>
                      </a:r>
                      <a:endParaRPr lang="en-US" sz="1100">
                        <a:effectLst/>
                        <a:highlight>
                          <a:srgbClr val="FFFF00"/>
                        </a:highlight>
                        <a:latin typeface="Times New Roman" panose="02020603050405020304" pitchFamily="18" charset="0"/>
                        <a:ea typeface="Calibri" panose="020F0502020204030204" pitchFamily="34" charset="0"/>
                      </a:endParaRPr>
                    </a:p>
                  </a:txBody>
                  <a:tcPr marL="65139" marR="65139" marT="0" marB="0" anchor="ctr"/>
                </a:tc>
                <a:tc>
                  <a:txBody>
                    <a:bodyPr/>
                    <a:lstStyle/>
                    <a:p>
                      <a:pPr marL="0" marR="0" algn="ctr">
                        <a:spcBef>
                          <a:spcPts val="0"/>
                        </a:spcBef>
                        <a:spcAft>
                          <a:spcPts val="0"/>
                        </a:spcAft>
                      </a:pPr>
                      <a:r>
                        <a:rPr lang="en-US" sz="1000">
                          <a:effectLst/>
                          <a:highlight>
                            <a:srgbClr val="FFFF00"/>
                          </a:highlight>
                        </a:rPr>
                        <a:t>107.9</a:t>
                      </a:r>
                      <a:endParaRPr lang="en-US" sz="1100">
                        <a:effectLst/>
                        <a:highlight>
                          <a:srgbClr val="FFFF00"/>
                        </a:highlight>
                        <a:latin typeface="Times New Roman" panose="02020603050405020304" pitchFamily="18" charset="0"/>
                        <a:ea typeface="Calibri" panose="020F0502020204030204" pitchFamily="34" charset="0"/>
                      </a:endParaRPr>
                    </a:p>
                  </a:txBody>
                  <a:tcPr marL="65139" marR="65139" marT="0" marB="0" anchor="ctr"/>
                </a:tc>
                <a:tc>
                  <a:txBody>
                    <a:bodyPr/>
                    <a:lstStyle/>
                    <a:p>
                      <a:pPr marL="0" marR="0" algn="ctr">
                        <a:spcBef>
                          <a:spcPts val="0"/>
                        </a:spcBef>
                        <a:spcAft>
                          <a:spcPts val="0"/>
                        </a:spcAft>
                      </a:pPr>
                      <a:r>
                        <a:rPr lang="en-US" sz="1000">
                          <a:effectLst/>
                          <a:highlight>
                            <a:srgbClr val="FFFF00"/>
                          </a:highlight>
                        </a:rPr>
                        <a:t>111.4</a:t>
                      </a:r>
                      <a:endParaRPr lang="en-US" sz="1100">
                        <a:effectLst/>
                        <a:highlight>
                          <a:srgbClr val="FFFF00"/>
                        </a:highlight>
                        <a:latin typeface="Times New Roman" panose="02020603050405020304" pitchFamily="18" charset="0"/>
                        <a:ea typeface="Calibri" panose="020F0502020204030204" pitchFamily="34" charset="0"/>
                      </a:endParaRPr>
                    </a:p>
                  </a:txBody>
                  <a:tcPr marL="65139" marR="65139" marT="0" marB="0" anchor="ctr"/>
                </a:tc>
                <a:tc>
                  <a:txBody>
                    <a:bodyPr/>
                    <a:lstStyle/>
                    <a:p>
                      <a:pPr marL="0" marR="0" algn="ctr">
                        <a:spcBef>
                          <a:spcPts val="0"/>
                        </a:spcBef>
                        <a:spcAft>
                          <a:spcPts val="0"/>
                        </a:spcAft>
                      </a:pPr>
                      <a:r>
                        <a:rPr lang="en-US" sz="1000">
                          <a:effectLst/>
                          <a:highlight>
                            <a:srgbClr val="FFFF00"/>
                          </a:highlight>
                        </a:rPr>
                        <a:t>118.5</a:t>
                      </a:r>
                      <a:endParaRPr lang="en-US" sz="1100">
                        <a:effectLst/>
                        <a:highlight>
                          <a:srgbClr val="FFFF00"/>
                        </a:highlight>
                        <a:latin typeface="Times New Roman" panose="02020603050405020304" pitchFamily="18" charset="0"/>
                        <a:ea typeface="Calibri" panose="020F0502020204030204" pitchFamily="34" charset="0"/>
                      </a:endParaRPr>
                    </a:p>
                  </a:txBody>
                  <a:tcPr marL="65139" marR="65139" marT="0" marB="0" anchor="ctr"/>
                </a:tc>
                <a:tc>
                  <a:txBody>
                    <a:bodyPr/>
                    <a:lstStyle/>
                    <a:p>
                      <a:pPr marL="0" marR="0" algn="ctr">
                        <a:spcBef>
                          <a:spcPts val="0"/>
                        </a:spcBef>
                        <a:spcAft>
                          <a:spcPts val="0"/>
                        </a:spcAft>
                      </a:pPr>
                      <a:r>
                        <a:rPr lang="en-US" sz="1000">
                          <a:effectLst/>
                          <a:highlight>
                            <a:srgbClr val="FFFF00"/>
                          </a:highlight>
                        </a:rPr>
                        <a:t>123.6</a:t>
                      </a:r>
                      <a:endParaRPr lang="en-US" sz="1100">
                        <a:effectLst/>
                        <a:highlight>
                          <a:srgbClr val="FFFF00"/>
                        </a:highlight>
                        <a:latin typeface="Times New Roman" panose="02020603050405020304" pitchFamily="18" charset="0"/>
                        <a:ea typeface="Calibri" panose="020F0502020204030204" pitchFamily="34" charset="0"/>
                      </a:endParaRPr>
                    </a:p>
                  </a:txBody>
                  <a:tcPr marL="65139" marR="65139" marT="0" marB="0" anchor="ctr"/>
                </a:tc>
                <a:tc>
                  <a:txBody>
                    <a:bodyPr/>
                    <a:lstStyle/>
                    <a:p>
                      <a:pPr marL="0" marR="0" algn="ctr">
                        <a:spcBef>
                          <a:spcPts val="0"/>
                        </a:spcBef>
                        <a:spcAft>
                          <a:spcPts val="0"/>
                        </a:spcAft>
                      </a:pPr>
                      <a:r>
                        <a:rPr lang="en-US" sz="1000">
                          <a:effectLst/>
                          <a:highlight>
                            <a:srgbClr val="FFFF00"/>
                          </a:highlight>
                        </a:rPr>
                        <a:t>127.8</a:t>
                      </a:r>
                      <a:endParaRPr lang="en-US" sz="1100">
                        <a:effectLst/>
                        <a:highlight>
                          <a:srgbClr val="FFFF00"/>
                        </a:highlight>
                        <a:latin typeface="Times New Roman" panose="02020603050405020304" pitchFamily="18" charset="0"/>
                        <a:ea typeface="Calibri" panose="020F0502020204030204" pitchFamily="34" charset="0"/>
                      </a:endParaRPr>
                    </a:p>
                  </a:txBody>
                  <a:tcPr marL="65139" marR="65139" marT="0" marB="0" anchor="ctr"/>
                </a:tc>
                <a:tc>
                  <a:txBody>
                    <a:bodyPr/>
                    <a:lstStyle/>
                    <a:p>
                      <a:pPr marL="0" marR="0" algn="ctr">
                        <a:spcBef>
                          <a:spcPts val="0"/>
                        </a:spcBef>
                        <a:spcAft>
                          <a:spcPts val="0"/>
                        </a:spcAft>
                      </a:pPr>
                      <a:r>
                        <a:rPr lang="en-US" sz="1000" dirty="0">
                          <a:effectLst/>
                          <a:highlight>
                            <a:srgbClr val="FFFF00"/>
                          </a:highlight>
                        </a:rPr>
                        <a:t>133.0</a:t>
                      </a:r>
                      <a:endParaRPr lang="en-US" sz="1100" dirty="0">
                        <a:effectLst/>
                        <a:highlight>
                          <a:srgbClr val="FFFF00"/>
                        </a:highlight>
                        <a:latin typeface="Times New Roman" panose="02020603050405020304" pitchFamily="18" charset="0"/>
                        <a:ea typeface="Calibri" panose="020F0502020204030204" pitchFamily="34" charset="0"/>
                      </a:endParaRPr>
                    </a:p>
                  </a:txBody>
                  <a:tcPr marL="65139" marR="65139" marT="0" marB="0" anchor="ctr"/>
                </a:tc>
                <a:extLst>
                  <a:ext uri="{0D108BD9-81ED-4DB2-BD59-A6C34878D82A}">
                    <a16:rowId xmlns:a16="http://schemas.microsoft.com/office/drawing/2014/main" val="1020031230"/>
                  </a:ext>
                </a:extLst>
              </a:tr>
              <a:tr h="193006">
                <a:tc>
                  <a:txBody>
                    <a:bodyPr/>
                    <a:lstStyle/>
                    <a:p>
                      <a:pPr marL="0" marR="0">
                        <a:spcBef>
                          <a:spcPts val="0"/>
                        </a:spcBef>
                        <a:spcAft>
                          <a:spcPts val="0"/>
                        </a:spcAft>
                      </a:pPr>
                      <a:r>
                        <a:rPr lang="en-US" sz="1000" dirty="0">
                          <a:effectLst/>
                        </a:rPr>
                        <a:t> Business Wired </a:t>
                      </a:r>
                      <a:endParaRPr lang="en-US" sz="1100" dirty="0">
                        <a:effectLst/>
                        <a:latin typeface="Times New Roman" panose="02020603050405020304" pitchFamily="18" charset="0"/>
                        <a:ea typeface="Calibri" panose="020F0502020204030204" pitchFamily="34" charset="0"/>
                      </a:endParaRPr>
                    </a:p>
                  </a:txBody>
                  <a:tcPr marL="65139" marR="65139" marT="0" marB="0"/>
                </a:tc>
                <a:tc>
                  <a:txBody>
                    <a:bodyPr/>
                    <a:lstStyle/>
                    <a:p>
                      <a:pPr marL="0" marR="0">
                        <a:spcBef>
                          <a:spcPts val="0"/>
                        </a:spcBef>
                        <a:spcAft>
                          <a:spcPts val="0"/>
                        </a:spcAft>
                      </a:pPr>
                      <a:r>
                        <a:rPr lang="en-US" sz="1000">
                          <a:effectLst/>
                        </a:rPr>
                        <a:t>June 2009</a:t>
                      </a:r>
                      <a:endParaRPr lang="en-US" sz="1100">
                        <a:effectLst/>
                        <a:latin typeface="Times New Roman" panose="02020603050405020304" pitchFamily="18" charset="0"/>
                        <a:ea typeface="Calibri" panose="020F0502020204030204" pitchFamily="34" charset="0"/>
                      </a:endParaRPr>
                    </a:p>
                  </a:txBody>
                  <a:tcPr marL="65139" marR="65139" marT="0" marB="0" anchor="ctr"/>
                </a:tc>
                <a:tc>
                  <a:txBody>
                    <a:bodyPr/>
                    <a:lstStyle/>
                    <a:p>
                      <a:pPr marL="0" marR="0" algn="ctr">
                        <a:spcBef>
                          <a:spcPts val="0"/>
                        </a:spcBef>
                        <a:spcAft>
                          <a:spcPts val="0"/>
                        </a:spcAft>
                      </a:pPr>
                      <a:r>
                        <a:rPr lang="en-US" sz="1000">
                          <a:effectLst/>
                        </a:rPr>
                        <a:t>96.5</a:t>
                      </a:r>
                      <a:endParaRPr lang="en-US" sz="1100">
                        <a:effectLst/>
                        <a:latin typeface="Times New Roman" panose="02020603050405020304" pitchFamily="18" charset="0"/>
                        <a:ea typeface="Calibri" panose="020F0502020204030204" pitchFamily="34" charset="0"/>
                      </a:endParaRPr>
                    </a:p>
                  </a:txBody>
                  <a:tcPr marL="65139" marR="65139" marT="0" marB="0" anchor="ctr"/>
                </a:tc>
                <a:tc>
                  <a:txBody>
                    <a:bodyPr/>
                    <a:lstStyle/>
                    <a:p>
                      <a:pPr marL="0" marR="0" algn="ctr">
                        <a:spcBef>
                          <a:spcPts val="0"/>
                        </a:spcBef>
                        <a:spcAft>
                          <a:spcPts val="0"/>
                        </a:spcAft>
                      </a:pPr>
                      <a:r>
                        <a:rPr lang="en-US" sz="1000">
                          <a:effectLst/>
                        </a:rPr>
                        <a:t>96.1</a:t>
                      </a:r>
                      <a:endParaRPr lang="en-US" sz="1100">
                        <a:effectLst/>
                        <a:latin typeface="Times New Roman" panose="02020603050405020304" pitchFamily="18" charset="0"/>
                        <a:ea typeface="Calibri" panose="020F0502020204030204" pitchFamily="34" charset="0"/>
                      </a:endParaRPr>
                    </a:p>
                  </a:txBody>
                  <a:tcPr marL="65139" marR="65139" marT="0" marB="0" anchor="ctr"/>
                </a:tc>
                <a:tc>
                  <a:txBody>
                    <a:bodyPr/>
                    <a:lstStyle/>
                    <a:p>
                      <a:pPr marL="0" marR="0" algn="ctr">
                        <a:spcBef>
                          <a:spcPts val="0"/>
                        </a:spcBef>
                        <a:spcAft>
                          <a:spcPts val="0"/>
                        </a:spcAft>
                      </a:pPr>
                      <a:r>
                        <a:rPr lang="en-US" sz="1000">
                          <a:effectLst/>
                        </a:rPr>
                        <a:t>96.4</a:t>
                      </a:r>
                      <a:endParaRPr lang="en-US" sz="1100">
                        <a:effectLst/>
                        <a:latin typeface="Times New Roman" panose="02020603050405020304" pitchFamily="18" charset="0"/>
                        <a:ea typeface="Calibri" panose="020F0502020204030204" pitchFamily="34" charset="0"/>
                      </a:endParaRPr>
                    </a:p>
                  </a:txBody>
                  <a:tcPr marL="65139" marR="65139" marT="0" marB="0" anchor="ctr"/>
                </a:tc>
                <a:tc>
                  <a:txBody>
                    <a:bodyPr/>
                    <a:lstStyle/>
                    <a:p>
                      <a:pPr marL="0" marR="0" algn="ctr">
                        <a:spcBef>
                          <a:spcPts val="0"/>
                        </a:spcBef>
                        <a:spcAft>
                          <a:spcPts val="0"/>
                        </a:spcAft>
                      </a:pPr>
                      <a:r>
                        <a:rPr lang="en-US" sz="1000">
                          <a:effectLst/>
                        </a:rPr>
                        <a:t>96.0</a:t>
                      </a:r>
                      <a:endParaRPr lang="en-US" sz="1100">
                        <a:effectLst/>
                        <a:latin typeface="Times New Roman" panose="02020603050405020304" pitchFamily="18" charset="0"/>
                        <a:ea typeface="Calibri" panose="020F0502020204030204" pitchFamily="34" charset="0"/>
                      </a:endParaRPr>
                    </a:p>
                  </a:txBody>
                  <a:tcPr marL="65139" marR="65139" marT="0" marB="0" anchor="ctr"/>
                </a:tc>
                <a:tc>
                  <a:txBody>
                    <a:bodyPr/>
                    <a:lstStyle/>
                    <a:p>
                      <a:pPr marL="0" marR="0" algn="ctr">
                        <a:spcBef>
                          <a:spcPts val="0"/>
                        </a:spcBef>
                        <a:spcAft>
                          <a:spcPts val="0"/>
                        </a:spcAft>
                      </a:pPr>
                      <a:r>
                        <a:rPr lang="en-US" sz="1000">
                          <a:effectLst/>
                        </a:rPr>
                        <a:t>96.1</a:t>
                      </a:r>
                      <a:endParaRPr lang="en-US" sz="1100">
                        <a:effectLst/>
                        <a:latin typeface="Times New Roman" panose="02020603050405020304" pitchFamily="18" charset="0"/>
                        <a:ea typeface="Calibri" panose="020F0502020204030204" pitchFamily="34" charset="0"/>
                      </a:endParaRPr>
                    </a:p>
                  </a:txBody>
                  <a:tcPr marL="65139" marR="65139" marT="0" marB="0" anchor="ctr"/>
                </a:tc>
                <a:tc>
                  <a:txBody>
                    <a:bodyPr/>
                    <a:lstStyle/>
                    <a:p>
                      <a:pPr marL="0" marR="0" algn="ctr">
                        <a:spcBef>
                          <a:spcPts val="0"/>
                        </a:spcBef>
                        <a:spcAft>
                          <a:spcPts val="0"/>
                        </a:spcAft>
                      </a:pPr>
                      <a:r>
                        <a:rPr lang="en-US" sz="1000">
                          <a:effectLst/>
                        </a:rPr>
                        <a:t>96.5</a:t>
                      </a:r>
                      <a:endParaRPr lang="en-US" sz="1100">
                        <a:effectLst/>
                        <a:latin typeface="Times New Roman" panose="02020603050405020304" pitchFamily="18" charset="0"/>
                        <a:ea typeface="Calibri" panose="020F0502020204030204" pitchFamily="34" charset="0"/>
                      </a:endParaRPr>
                    </a:p>
                  </a:txBody>
                  <a:tcPr marL="65139" marR="65139" marT="0" marB="0" anchor="ctr"/>
                </a:tc>
                <a:tc>
                  <a:txBody>
                    <a:bodyPr/>
                    <a:lstStyle/>
                    <a:p>
                      <a:pPr marL="0" marR="0" algn="ctr">
                        <a:spcBef>
                          <a:spcPts val="0"/>
                        </a:spcBef>
                        <a:spcAft>
                          <a:spcPts val="0"/>
                        </a:spcAft>
                      </a:pPr>
                      <a:r>
                        <a:rPr lang="en-US" sz="1000" dirty="0">
                          <a:effectLst/>
                        </a:rPr>
                        <a:t>95.8</a:t>
                      </a:r>
                      <a:endParaRPr lang="en-US" sz="1100" dirty="0">
                        <a:effectLst/>
                        <a:latin typeface="Times New Roman" panose="02020603050405020304" pitchFamily="18" charset="0"/>
                        <a:ea typeface="Calibri" panose="020F0502020204030204" pitchFamily="34" charset="0"/>
                      </a:endParaRPr>
                    </a:p>
                  </a:txBody>
                  <a:tcPr marL="65139" marR="65139" marT="0" marB="0" anchor="ctr"/>
                </a:tc>
                <a:extLst>
                  <a:ext uri="{0D108BD9-81ED-4DB2-BD59-A6C34878D82A}">
                    <a16:rowId xmlns:a16="http://schemas.microsoft.com/office/drawing/2014/main" val="865767650"/>
                  </a:ext>
                </a:extLst>
              </a:tr>
            </a:tbl>
          </a:graphicData>
        </a:graphic>
      </p:graphicFrame>
    </p:spTree>
    <p:extLst>
      <p:ext uri="{BB962C8B-B14F-4D97-AF65-F5344CB8AC3E}">
        <p14:creationId xmlns:p14="http://schemas.microsoft.com/office/powerpoint/2010/main" val="1355759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C5087F-02E6-A146-AF73-A86A17FCD44B}"/>
              </a:ext>
            </a:extLst>
          </p:cNvPr>
          <p:cNvSpPr>
            <a:spLocks noGrp="1"/>
          </p:cNvSpPr>
          <p:nvPr>
            <p:ph type="title"/>
          </p:nvPr>
        </p:nvSpPr>
        <p:spPr>
          <a:xfrm>
            <a:off x="304800" y="0"/>
            <a:ext cx="8229600" cy="952500"/>
          </a:xfrm>
        </p:spPr>
        <p:txBody>
          <a:bodyPr/>
          <a:lstStyle/>
          <a:p>
            <a:pPr algn="l"/>
            <a:r>
              <a:rPr lang="en-US" sz="2800" dirty="0">
                <a:solidFill>
                  <a:schemeClr val="bg1"/>
                </a:solidFill>
              </a:rPr>
              <a:t>Any Savings Created Here Could Not Lower </a:t>
            </a:r>
            <a:br>
              <a:rPr lang="en-US" sz="2800" dirty="0">
                <a:solidFill>
                  <a:schemeClr val="bg1"/>
                </a:solidFill>
              </a:rPr>
            </a:br>
            <a:r>
              <a:rPr lang="en-US" sz="2800" dirty="0">
                <a:solidFill>
                  <a:schemeClr val="bg1"/>
                </a:solidFill>
              </a:rPr>
              <a:t>Consumer Costs</a:t>
            </a:r>
            <a:endParaRPr lang="en-US" sz="2800" dirty="0"/>
          </a:p>
        </p:txBody>
      </p:sp>
      <p:sp>
        <p:nvSpPr>
          <p:cNvPr id="3" name="Content Placeholder 2">
            <a:extLst>
              <a:ext uri="{FF2B5EF4-FFF2-40B4-BE49-F238E27FC236}">
                <a16:creationId xmlns:a16="http://schemas.microsoft.com/office/drawing/2014/main" id="{EC896BAA-5DD3-564A-B28A-D50E184910D7}"/>
              </a:ext>
            </a:extLst>
          </p:cNvPr>
          <p:cNvSpPr>
            <a:spLocks noGrp="1"/>
          </p:cNvSpPr>
          <p:nvPr>
            <p:ph idx="1"/>
          </p:nvPr>
        </p:nvSpPr>
        <p:spPr>
          <a:xfrm>
            <a:off x="457200" y="1104900"/>
            <a:ext cx="8229600" cy="4419600"/>
          </a:xfrm>
        </p:spPr>
        <p:txBody>
          <a:bodyPr/>
          <a:lstStyle/>
          <a:p>
            <a:r>
              <a:rPr lang="en-US" sz="1800" dirty="0"/>
              <a:t>Even using AT&amp;T’s assertion that “the industry and consumers continue to be burdened by wasteful schemes … with a resulting cost of $80 million annually,” the math does not support the FCC’s and IXCs’ assertion that new reforms will result in substantially cheaper long-distance plans:</a:t>
            </a:r>
          </a:p>
          <a:p>
            <a:endParaRPr lang="en-US" sz="400" dirty="0"/>
          </a:p>
          <a:p>
            <a:pPr lvl="1"/>
            <a:r>
              <a:rPr lang="en-US" sz="1400" dirty="0"/>
              <a:t>As an initial matter, AT&amp;T has not taken into consideration its self-help withholding with regard to 75% of its access stimulation traffic, meaning its cost estimate should be reduced by at least </a:t>
            </a:r>
            <a:r>
              <a:rPr lang="en-US" sz="1400" b="1" i="1" u="sng" dirty="0"/>
              <a:t>$21.84 million</a:t>
            </a:r>
            <a:r>
              <a:rPr lang="en-US" sz="1400" dirty="0"/>
              <a:t>.</a:t>
            </a:r>
          </a:p>
          <a:p>
            <a:pPr lvl="1"/>
            <a:r>
              <a:rPr lang="en-US" sz="1400" dirty="0"/>
              <a:t>Moreover, AT&amp;T’s estimate does not take into consideration the </a:t>
            </a:r>
            <a:r>
              <a:rPr lang="en-US" sz="1400" b="1" i="1" u="sng" dirty="0"/>
              <a:t>$5.1 million</a:t>
            </a:r>
            <a:r>
              <a:rPr lang="en-US" sz="1400" dirty="0"/>
              <a:t> in savings that will result from the FCC’s </a:t>
            </a:r>
            <a:r>
              <a:rPr lang="en-US" sz="1400" i="1" dirty="0"/>
              <a:t>Aureon Tariff Order</a:t>
            </a:r>
            <a:r>
              <a:rPr lang="en-US" sz="1400" dirty="0"/>
              <a:t>.</a:t>
            </a:r>
          </a:p>
          <a:p>
            <a:pPr lvl="1"/>
            <a:r>
              <a:rPr lang="en-US" sz="1400" dirty="0"/>
              <a:t>At most, then, industry-wide access-stimulated related expenses total </a:t>
            </a:r>
            <a:r>
              <a:rPr lang="en-US" sz="1400" b="1" i="1" u="sng" dirty="0"/>
              <a:t>$53 million</a:t>
            </a:r>
            <a:r>
              <a:rPr lang="en-US" sz="1400" dirty="0"/>
              <a:t> per year.</a:t>
            </a:r>
          </a:p>
          <a:p>
            <a:pPr lvl="1"/>
            <a:endParaRPr lang="en-US" sz="400" dirty="0"/>
          </a:p>
          <a:p>
            <a:r>
              <a:rPr lang="en-US" sz="1800" dirty="0"/>
              <a:t>Distributing $53 million in savings among 462,683,000 wireline and wireless subscribers* means each subscribers’ long-distance fees will be reduced by      </a:t>
            </a:r>
            <a:r>
              <a:rPr lang="en-US" sz="1800" b="1" i="1" u="sng" dirty="0"/>
              <a:t>$0.11 cents per year</a:t>
            </a:r>
            <a:r>
              <a:rPr lang="en-US" sz="1800" dirty="0"/>
              <a:t>.  That’s </a:t>
            </a:r>
            <a:r>
              <a:rPr lang="en-US" sz="1800" b="1" i="1" u="sng" dirty="0"/>
              <a:t>less than a penny per month in savings</a:t>
            </a:r>
            <a:r>
              <a:rPr lang="en-US" sz="1800" dirty="0"/>
              <a:t>.</a:t>
            </a:r>
          </a:p>
          <a:p>
            <a:endParaRPr lang="en-US" sz="1800" dirty="0"/>
          </a:p>
          <a:p>
            <a:pPr marL="0" indent="0">
              <a:buNone/>
            </a:pPr>
            <a:r>
              <a:rPr lang="en-US" sz="1200" dirty="0"/>
              <a:t>* According to FCC data, in December 2016 there were 341,352,000 mobile line and 121,331,000 wireline end user switched access lines and interconnected VoIP subscriptions.</a:t>
            </a:r>
          </a:p>
        </p:txBody>
      </p:sp>
    </p:spTree>
    <p:extLst>
      <p:ext uri="{BB962C8B-B14F-4D97-AF65-F5344CB8AC3E}">
        <p14:creationId xmlns:p14="http://schemas.microsoft.com/office/powerpoint/2010/main" val="13640277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26FE47-0B97-5D4C-81E9-129E81FDE5EC}"/>
              </a:ext>
            </a:extLst>
          </p:cNvPr>
          <p:cNvSpPr>
            <a:spLocks noGrp="1"/>
          </p:cNvSpPr>
          <p:nvPr>
            <p:ph type="title"/>
          </p:nvPr>
        </p:nvSpPr>
        <p:spPr/>
        <p:txBody>
          <a:bodyPr/>
          <a:lstStyle/>
          <a:p>
            <a:pPr algn="l"/>
            <a:r>
              <a:rPr lang="en-US" sz="2800" dirty="0">
                <a:solidFill>
                  <a:schemeClr val="bg1"/>
                </a:solidFill>
              </a:rPr>
              <a:t>     FCC &amp; IXC Assumption</a:t>
            </a:r>
          </a:p>
        </p:txBody>
      </p:sp>
      <p:sp>
        <p:nvSpPr>
          <p:cNvPr id="5" name="Text Placeholder 4">
            <a:extLst>
              <a:ext uri="{FF2B5EF4-FFF2-40B4-BE49-F238E27FC236}">
                <a16:creationId xmlns:a16="http://schemas.microsoft.com/office/drawing/2014/main" id="{5BE2FD05-9859-3548-BF41-9737491750BF}"/>
              </a:ext>
            </a:extLst>
          </p:cNvPr>
          <p:cNvSpPr>
            <a:spLocks noGrp="1"/>
          </p:cNvSpPr>
          <p:nvPr>
            <p:ph type="body" idx="1"/>
          </p:nvPr>
        </p:nvSpPr>
        <p:spPr>
          <a:xfrm>
            <a:off x="414470" y="1078352"/>
            <a:ext cx="4040188" cy="533136"/>
          </a:xfrm>
        </p:spPr>
        <p:txBody>
          <a:bodyPr/>
          <a:lstStyle/>
          <a:p>
            <a:r>
              <a:rPr lang="en-US" sz="2000" dirty="0"/>
              <a:t>FCC &amp; IXC Claim:</a:t>
            </a:r>
          </a:p>
        </p:txBody>
      </p:sp>
      <p:sp>
        <p:nvSpPr>
          <p:cNvPr id="6" name="Content Placeholder 5">
            <a:extLst>
              <a:ext uri="{FF2B5EF4-FFF2-40B4-BE49-F238E27FC236}">
                <a16:creationId xmlns:a16="http://schemas.microsoft.com/office/drawing/2014/main" id="{CBD442F2-0CCF-E543-B1AA-5A7278FE2DA2}"/>
              </a:ext>
            </a:extLst>
          </p:cNvPr>
          <p:cNvSpPr>
            <a:spLocks noGrp="1"/>
          </p:cNvSpPr>
          <p:nvPr>
            <p:ph sz="half" idx="2"/>
          </p:nvPr>
        </p:nvSpPr>
        <p:spPr>
          <a:xfrm>
            <a:off x="398803" y="1714500"/>
            <a:ext cx="4040188" cy="3292740"/>
          </a:xfrm>
          <a:ln w="28575">
            <a:solidFill>
              <a:srgbClr val="FF0000"/>
            </a:solidFill>
          </a:ln>
        </p:spPr>
        <p:txBody>
          <a:bodyPr/>
          <a:lstStyle/>
          <a:p>
            <a:endParaRPr lang="en-US" sz="600" dirty="0"/>
          </a:p>
          <a:p>
            <a:r>
              <a:rPr lang="en-US" sz="1600" dirty="0"/>
              <a:t>The Commission justifies the proposed reforms on a belief that it “has long recognized that arbitrage opportunities in the intercarrier compensation (ICC) system harm consumers.”</a:t>
            </a:r>
          </a:p>
        </p:txBody>
      </p:sp>
      <p:sp>
        <p:nvSpPr>
          <p:cNvPr id="7" name="Text Placeholder 6">
            <a:extLst>
              <a:ext uri="{FF2B5EF4-FFF2-40B4-BE49-F238E27FC236}">
                <a16:creationId xmlns:a16="http://schemas.microsoft.com/office/drawing/2014/main" id="{78215F56-594C-6244-9BE3-2DB6305E160A}"/>
              </a:ext>
            </a:extLst>
          </p:cNvPr>
          <p:cNvSpPr>
            <a:spLocks noGrp="1"/>
          </p:cNvSpPr>
          <p:nvPr>
            <p:ph type="body" sz="quarter" idx="3"/>
          </p:nvPr>
        </p:nvSpPr>
        <p:spPr>
          <a:xfrm>
            <a:off x="4642176" y="1078352"/>
            <a:ext cx="4041775" cy="533136"/>
          </a:xfrm>
        </p:spPr>
        <p:txBody>
          <a:bodyPr/>
          <a:lstStyle/>
          <a:p>
            <a:r>
              <a:rPr lang="en-US" sz="2000" dirty="0"/>
              <a:t>CLECs’ Response:</a:t>
            </a:r>
          </a:p>
        </p:txBody>
      </p:sp>
      <p:sp>
        <p:nvSpPr>
          <p:cNvPr id="8" name="Content Placeholder 7">
            <a:extLst>
              <a:ext uri="{FF2B5EF4-FFF2-40B4-BE49-F238E27FC236}">
                <a16:creationId xmlns:a16="http://schemas.microsoft.com/office/drawing/2014/main" id="{ADD791C1-6E7D-7245-B629-6C5F5F66A8D2}"/>
              </a:ext>
            </a:extLst>
          </p:cNvPr>
          <p:cNvSpPr>
            <a:spLocks noGrp="1"/>
          </p:cNvSpPr>
          <p:nvPr>
            <p:ph sz="quarter" idx="4"/>
          </p:nvPr>
        </p:nvSpPr>
        <p:spPr>
          <a:xfrm>
            <a:off x="4642176" y="1723733"/>
            <a:ext cx="4041775" cy="3292740"/>
          </a:xfrm>
          <a:ln w="28575">
            <a:solidFill>
              <a:srgbClr val="00B050"/>
            </a:solidFill>
          </a:ln>
        </p:spPr>
        <p:txBody>
          <a:bodyPr/>
          <a:lstStyle/>
          <a:p>
            <a:endParaRPr lang="en-US" sz="600" dirty="0"/>
          </a:p>
          <a:p>
            <a:r>
              <a:rPr lang="en-US" sz="1600" dirty="0"/>
              <a:t>The Commission has provided </a:t>
            </a:r>
            <a:r>
              <a:rPr lang="en-US" sz="1600" b="1" dirty="0"/>
              <a:t>no evidence</a:t>
            </a:r>
            <a:r>
              <a:rPr lang="en-US" sz="1600" dirty="0"/>
              <a:t> since 2011 to support its allegations of consumer harm.</a:t>
            </a:r>
          </a:p>
          <a:p>
            <a:endParaRPr lang="en-US" sz="600" dirty="0"/>
          </a:p>
          <a:p>
            <a:r>
              <a:rPr lang="en-US" sz="1600" dirty="0"/>
              <a:t>Indeed, </a:t>
            </a:r>
            <a:r>
              <a:rPr lang="en-US" sz="1600" b="1" dirty="0"/>
              <a:t>consumers nationwide benefit from access stimulation</a:t>
            </a:r>
            <a:r>
              <a:rPr lang="en-US" sz="1600" dirty="0"/>
              <a:t>, and the harm that would result from the FCC’s proposed rule changes would be far reaching and drastic.</a:t>
            </a:r>
          </a:p>
        </p:txBody>
      </p:sp>
    </p:spTree>
    <p:extLst>
      <p:ext uri="{BB962C8B-B14F-4D97-AF65-F5344CB8AC3E}">
        <p14:creationId xmlns:p14="http://schemas.microsoft.com/office/powerpoint/2010/main" val="182986619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1715</TotalTime>
  <Words>5859</Words>
  <Application>Microsoft Macintosh PowerPoint</Application>
  <PresentationFormat>On-screen Show (16:10)</PresentationFormat>
  <Paragraphs>525</Paragraphs>
  <Slides>49</Slides>
  <Notes>2</Notes>
  <HiddenSlides>0</HiddenSlides>
  <MMClips>0</MMClips>
  <ScaleCrop>false</ScaleCrop>
  <HeadingPairs>
    <vt:vector size="6" baseType="variant">
      <vt:variant>
        <vt:lpstr>Fonts Used</vt:lpstr>
      </vt:variant>
      <vt:variant>
        <vt:i4>5</vt:i4>
      </vt:variant>
      <vt:variant>
        <vt:lpstr>Theme</vt:lpstr>
      </vt:variant>
      <vt:variant>
        <vt:i4>4</vt:i4>
      </vt:variant>
      <vt:variant>
        <vt:lpstr>Slide Titles</vt:lpstr>
      </vt:variant>
      <vt:variant>
        <vt:i4>49</vt:i4>
      </vt:variant>
    </vt:vector>
  </HeadingPairs>
  <TitlesOfParts>
    <vt:vector size="58" baseType="lpstr">
      <vt:lpstr>Arial</vt:lpstr>
      <vt:lpstr>Calibri</vt:lpstr>
      <vt:lpstr>Calibri Light</vt:lpstr>
      <vt:lpstr>Times New Roman</vt:lpstr>
      <vt:lpstr>Wingdings</vt:lpstr>
      <vt:lpstr>Office Theme</vt:lpstr>
      <vt:lpstr>1_Custom Design</vt:lpstr>
      <vt:lpstr>2_Custom Design</vt:lpstr>
      <vt:lpstr>Custom Design</vt:lpstr>
      <vt:lpstr>PowerPoint Presentation</vt:lpstr>
      <vt:lpstr>     Introduction</vt:lpstr>
      <vt:lpstr>     Introduction</vt:lpstr>
      <vt:lpstr>PowerPoint Presentation</vt:lpstr>
      <vt:lpstr>     FCC &amp; IXC Assumption</vt:lpstr>
      <vt:lpstr>     IXCs are Not Passing on Savings to Consumers</vt:lpstr>
      <vt:lpstr>     IXCs are Not Passing on Savings to Consumers</vt:lpstr>
      <vt:lpstr>Any Savings Created Here Could Not Lower  Consumer Costs</vt:lpstr>
      <vt:lpstr>     FCC &amp; IXC Assumption</vt:lpstr>
      <vt:lpstr>     All Consumers Benefit from Access Stimulation </vt:lpstr>
      <vt:lpstr>     Consumers Would Be Harmed by Further Reform</vt:lpstr>
      <vt:lpstr>     FCC &amp; IXC Assumption</vt:lpstr>
      <vt:lpstr>     The FCC Over-Exaggerates the Rates IXCs Pay</vt:lpstr>
      <vt:lpstr>     IXCs Benefit Financially from Access Stimulation</vt:lpstr>
      <vt:lpstr>     FCC &amp; IXC Assumption</vt:lpstr>
      <vt:lpstr>     IXCs’ Access Stimulation Charges are Not Material       to Their Bottom Lines or Ability to Provide Broadband</vt:lpstr>
      <vt:lpstr>     IXCs’ Access Stimulation Charges are Not Material       to Their Bottom Lines or Ability to Provide Broadband</vt:lpstr>
      <vt:lpstr>     Access-Stimulating CLECs Invest Millions in      Broadband Deployment</vt:lpstr>
      <vt:lpstr>     Further Reforms Will Negatively Impact       Broadband Deployment in Rural Areas</vt:lpstr>
      <vt:lpstr>     FCC &amp; IXC Assumption</vt:lpstr>
      <vt:lpstr>     Access Stimulation Traffic Carried Pursuant to       Tariff Has Substantially Declined</vt:lpstr>
      <vt:lpstr>     FCC &amp; IXC Assumption</vt:lpstr>
      <vt:lpstr>     Access-Stimulating CLEC Benchmark Rates are       Compatible with Other Large Carriers</vt:lpstr>
      <vt:lpstr>     FCC &amp; IXC Assumption</vt:lpstr>
      <vt:lpstr>     IXCs’ Requests for True Direct Connections Is A       Myth &amp; Ruse</vt:lpstr>
      <vt:lpstr>     </vt:lpstr>
      <vt:lpstr>     The Reforms Will Discriminate Against Minority      Groups</vt:lpstr>
      <vt:lpstr>PowerPoint Presentation</vt:lpstr>
      <vt:lpstr>     The NPRM’s Discussion Regarding “Financial       Responsibility” is Vague &amp; Incomplete</vt:lpstr>
      <vt:lpstr>     Major Concerns Regarding Proposal #1</vt:lpstr>
      <vt:lpstr>     Major Concerns Regarding Proposal #1</vt:lpstr>
      <vt:lpstr>The NPRM’s “Direct Connection” Proposal is  Equally Flawed</vt:lpstr>
      <vt:lpstr>     Major Concerns Regarding Proposal #2</vt:lpstr>
      <vt:lpstr>     Major Concerns Regarding Proposal #2</vt:lpstr>
      <vt:lpstr>     Major Concerns Regarding Proposal #2</vt:lpstr>
      <vt:lpstr>PowerPoint Presentation</vt:lpstr>
      <vt:lpstr>     IXCs Have Suddenly Flipped Their Position on       Direct Connections</vt:lpstr>
      <vt:lpstr>IXCs Have Suddenly Flipped Their Position on Direct Connections</vt:lpstr>
      <vt:lpstr>     IXCs’ Requests for A Direct Connection Proposal       Were A Ruse </vt:lpstr>
      <vt:lpstr>PowerPoint Presentation</vt:lpstr>
      <vt:lpstr>     AT&amp;T’s Proposal</vt:lpstr>
      <vt:lpstr>     AT&amp;T’s Proposal Is Inconsistent with the FCC’s      Goal of Establishing A Bill-and-Keep End State</vt:lpstr>
      <vt:lpstr>PowerPoint Presentation</vt:lpstr>
      <vt:lpstr>PowerPoint Presentation</vt:lpstr>
      <vt:lpstr>     The Regulation of Terminating Traffic Has       Reached the Desired End State</vt:lpstr>
      <vt:lpstr>     By Clarifying the Appropriate Rates for CEA       Providers, the FCC Provided Sufficient Relief</vt:lpstr>
      <vt:lpstr>     If Further Reform is Necessary, So Is Further      Research, Data, and Evidence</vt:lpstr>
      <vt:lpstr>     If Further Reform is Necessary, So Is Further      Research, Data, and Evidence</vt:lpstr>
      <vt:lpstr>PowerPoint Presentation</vt:lpstr>
    </vt:vector>
  </TitlesOfParts>
  <LinksUpToDate>false</LinksUpToDate>
  <SharedDoc>false</SharedDoc>
  <HyperlinksChanged>false</HyperlinksChanged>
  <AppVersion>16.0015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Kelecava, Barton (UBC)</dc:creator>
  <cp:lastModifiedBy>Microsoft Office User</cp:lastModifiedBy>
  <cp:revision>169</cp:revision>
  <cp:lastPrinted>2018-08-13T14:38:05Z</cp:lastPrinted>
  <dcterms:created xsi:type="dcterms:W3CDTF">2014-09-22T18:34:37Z</dcterms:created>
  <dcterms:modified xsi:type="dcterms:W3CDTF">2018-08-13T16:34:16Z</dcterms:modified>
</cp:coreProperties>
</file>