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9" r:id="rId3"/>
    <p:sldId id="257" r:id="rId4"/>
    <p:sldId id="261" r:id="rId5"/>
    <p:sldId id="260" r:id="rId6"/>
    <p:sldId id="262" r:id="rId7"/>
    <p:sldId id="263" r:id="rId8"/>
    <p:sldId id="264" r:id="rId9"/>
    <p:sldId id="265" r:id="rId10"/>
    <p:sldId id="266" r:id="rId11"/>
    <p:sldId id="267"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99"/>
    <a:srgbClr val="0033CC"/>
    <a:srgbClr val="0000CC"/>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74" d="100"/>
          <a:sy n="74" d="100"/>
        </p:scale>
        <p:origin x="-528" y="-90"/>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A0561B0-C9DA-4913-892A-137E862FC34A}" type="datetimeFigureOut">
              <a:rPr lang="en-US" smtClean="0"/>
              <a:t>9/8/2017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7CD60E-E521-4DDC-9C97-F6DC81951BFF}" type="slidenum">
              <a:rPr lang="en-US" smtClean="0"/>
              <a:t>‹#›</a:t>
            </a:fld>
            <a:endParaRPr lang="en-US"/>
          </a:p>
        </p:txBody>
      </p:sp>
    </p:spTree>
    <p:extLst>
      <p:ext uri="{BB962C8B-B14F-4D97-AF65-F5344CB8AC3E}">
        <p14:creationId xmlns:p14="http://schemas.microsoft.com/office/powerpoint/2010/main" val="4261292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A0561B0-C9DA-4913-892A-137E862FC34A}" type="datetimeFigureOut">
              <a:rPr lang="en-US" smtClean="0"/>
              <a:t>9/8/2017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7CD60E-E521-4DDC-9C97-F6DC81951BFF}" type="slidenum">
              <a:rPr lang="en-US" smtClean="0"/>
              <a:t>‹#›</a:t>
            </a:fld>
            <a:endParaRPr lang="en-US"/>
          </a:p>
        </p:txBody>
      </p:sp>
    </p:spTree>
    <p:extLst>
      <p:ext uri="{BB962C8B-B14F-4D97-AF65-F5344CB8AC3E}">
        <p14:creationId xmlns:p14="http://schemas.microsoft.com/office/powerpoint/2010/main" val="19146816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A0561B0-C9DA-4913-892A-137E862FC34A}" type="datetimeFigureOut">
              <a:rPr lang="en-US" smtClean="0"/>
              <a:t>9/8/2017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7CD60E-E521-4DDC-9C97-F6DC81951BFF}" type="slidenum">
              <a:rPr lang="en-US" smtClean="0"/>
              <a:t>‹#›</a:t>
            </a:fld>
            <a:endParaRPr lang="en-US"/>
          </a:p>
        </p:txBody>
      </p:sp>
    </p:spTree>
    <p:extLst>
      <p:ext uri="{BB962C8B-B14F-4D97-AF65-F5344CB8AC3E}">
        <p14:creationId xmlns:p14="http://schemas.microsoft.com/office/powerpoint/2010/main" val="36915700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A0561B0-C9DA-4913-892A-137E862FC34A}" type="datetimeFigureOut">
              <a:rPr lang="en-US" smtClean="0"/>
              <a:t>9/8/2017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7CD60E-E521-4DDC-9C97-F6DC81951BFF}" type="slidenum">
              <a:rPr lang="en-US" smtClean="0"/>
              <a:t>‹#›</a:t>
            </a:fld>
            <a:endParaRPr lang="en-US"/>
          </a:p>
        </p:txBody>
      </p:sp>
    </p:spTree>
    <p:extLst>
      <p:ext uri="{BB962C8B-B14F-4D97-AF65-F5344CB8AC3E}">
        <p14:creationId xmlns:p14="http://schemas.microsoft.com/office/powerpoint/2010/main" val="30351014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A0561B0-C9DA-4913-892A-137E862FC34A}" type="datetimeFigureOut">
              <a:rPr lang="en-US" smtClean="0"/>
              <a:t>9/8/2017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7CD60E-E521-4DDC-9C97-F6DC81951BFF}" type="slidenum">
              <a:rPr lang="en-US" smtClean="0"/>
              <a:t>‹#›</a:t>
            </a:fld>
            <a:endParaRPr lang="en-US"/>
          </a:p>
        </p:txBody>
      </p:sp>
    </p:spTree>
    <p:extLst>
      <p:ext uri="{BB962C8B-B14F-4D97-AF65-F5344CB8AC3E}">
        <p14:creationId xmlns:p14="http://schemas.microsoft.com/office/powerpoint/2010/main" val="3798944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A0561B0-C9DA-4913-892A-137E862FC34A}" type="datetimeFigureOut">
              <a:rPr lang="en-US" smtClean="0"/>
              <a:t>9/8/2017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7CD60E-E521-4DDC-9C97-F6DC81951BFF}" type="slidenum">
              <a:rPr lang="en-US" smtClean="0"/>
              <a:t>‹#›</a:t>
            </a:fld>
            <a:endParaRPr lang="en-US"/>
          </a:p>
        </p:txBody>
      </p:sp>
    </p:spTree>
    <p:extLst>
      <p:ext uri="{BB962C8B-B14F-4D97-AF65-F5344CB8AC3E}">
        <p14:creationId xmlns:p14="http://schemas.microsoft.com/office/powerpoint/2010/main" val="3891179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A0561B0-C9DA-4913-892A-137E862FC34A}" type="datetimeFigureOut">
              <a:rPr lang="en-US" smtClean="0"/>
              <a:t>9/8/2017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47CD60E-E521-4DDC-9C97-F6DC81951BFF}" type="slidenum">
              <a:rPr lang="en-US" smtClean="0"/>
              <a:t>‹#›</a:t>
            </a:fld>
            <a:endParaRPr lang="en-US"/>
          </a:p>
        </p:txBody>
      </p:sp>
    </p:spTree>
    <p:extLst>
      <p:ext uri="{BB962C8B-B14F-4D97-AF65-F5344CB8AC3E}">
        <p14:creationId xmlns:p14="http://schemas.microsoft.com/office/powerpoint/2010/main" val="18456496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A0561B0-C9DA-4913-892A-137E862FC34A}" type="datetimeFigureOut">
              <a:rPr lang="en-US" smtClean="0"/>
              <a:t>9/8/2017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47CD60E-E521-4DDC-9C97-F6DC81951BFF}" type="slidenum">
              <a:rPr lang="en-US" smtClean="0"/>
              <a:t>‹#›</a:t>
            </a:fld>
            <a:endParaRPr lang="en-US"/>
          </a:p>
        </p:txBody>
      </p:sp>
    </p:spTree>
    <p:extLst>
      <p:ext uri="{BB962C8B-B14F-4D97-AF65-F5344CB8AC3E}">
        <p14:creationId xmlns:p14="http://schemas.microsoft.com/office/powerpoint/2010/main" val="17837510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0561B0-C9DA-4913-892A-137E862FC34A}" type="datetimeFigureOut">
              <a:rPr lang="en-US" smtClean="0"/>
              <a:t>9/8/2017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47CD60E-E521-4DDC-9C97-F6DC81951BFF}" type="slidenum">
              <a:rPr lang="en-US" smtClean="0"/>
              <a:t>‹#›</a:t>
            </a:fld>
            <a:endParaRPr lang="en-US"/>
          </a:p>
        </p:txBody>
      </p:sp>
    </p:spTree>
    <p:extLst>
      <p:ext uri="{BB962C8B-B14F-4D97-AF65-F5344CB8AC3E}">
        <p14:creationId xmlns:p14="http://schemas.microsoft.com/office/powerpoint/2010/main" val="19215081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A0561B0-C9DA-4913-892A-137E862FC34A}" type="datetimeFigureOut">
              <a:rPr lang="en-US" smtClean="0"/>
              <a:t>9/8/2017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7CD60E-E521-4DDC-9C97-F6DC81951BFF}" type="slidenum">
              <a:rPr lang="en-US" smtClean="0"/>
              <a:t>‹#›</a:t>
            </a:fld>
            <a:endParaRPr lang="en-US"/>
          </a:p>
        </p:txBody>
      </p:sp>
    </p:spTree>
    <p:extLst>
      <p:ext uri="{BB962C8B-B14F-4D97-AF65-F5344CB8AC3E}">
        <p14:creationId xmlns:p14="http://schemas.microsoft.com/office/powerpoint/2010/main" val="21384691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A0561B0-C9DA-4913-892A-137E862FC34A}" type="datetimeFigureOut">
              <a:rPr lang="en-US" smtClean="0"/>
              <a:t>9/8/2017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7CD60E-E521-4DDC-9C97-F6DC81951BFF}" type="slidenum">
              <a:rPr lang="en-US" smtClean="0"/>
              <a:t>‹#›</a:t>
            </a:fld>
            <a:endParaRPr lang="en-US"/>
          </a:p>
        </p:txBody>
      </p:sp>
    </p:spTree>
    <p:extLst>
      <p:ext uri="{BB962C8B-B14F-4D97-AF65-F5344CB8AC3E}">
        <p14:creationId xmlns:p14="http://schemas.microsoft.com/office/powerpoint/2010/main" val="9419448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0561B0-C9DA-4913-892A-137E862FC34A}" type="datetimeFigureOut">
              <a:rPr lang="en-US" smtClean="0"/>
              <a:t>9/8/2017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7CD60E-E521-4DDC-9C97-F6DC81951BFF}" type="slidenum">
              <a:rPr lang="en-US" smtClean="0"/>
              <a:t>‹#›</a:t>
            </a:fld>
            <a:endParaRPr lang="en-US"/>
          </a:p>
        </p:txBody>
      </p:sp>
    </p:spTree>
    <p:extLst>
      <p:ext uri="{BB962C8B-B14F-4D97-AF65-F5344CB8AC3E}">
        <p14:creationId xmlns:p14="http://schemas.microsoft.com/office/powerpoint/2010/main" val="37044274"/>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disabilities.temple.edu/tddp" TargetMode="External"/><Relationship Id="rId2" Type="http://schemas.openxmlformats.org/officeDocument/2006/relationships/hyperlink" Target="http://www.ftri.org/" TargetMode="Externa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hyperlink" Target="http://www.relayindiana.com/" TargetMode="External"/><Relationship Id="rId4" Type="http://schemas.openxmlformats.org/officeDocument/2006/relationships/hyperlink" Target="http://www.wyomingrelay.com/"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6" name="Rectangle 8"/>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white">
          <a:xfrm>
            <a:off x="0" y="0"/>
            <a:ext cx="12192000" cy="6858000"/>
          </a:xfrm>
          <a:prstGeom prst="rect">
            <a:avLst/>
          </a:prstGeom>
          <a:solidFill>
            <a:schemeClr val="bg1"/>
          </a:solidFill>
          <a:ln>
            <a:noFill/>
          </a:ln>
          <a:effectLst/>
        </p:spPr>
      </p:sp>
      <p:sp>
        <p:nvSpPr>
          <p:cNvPr id="7" name="Rectangle 10"/>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12"/>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77012" y="480060"/>
            <a:ext cx="11237976" cy="589788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4"/>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643466" y="643468"/>
            <a:ext cx="10905067" cy="557106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xmlns="" id="{BBD650CB-2EBF-4E54-9FF3-496D7DE73CE6}"/>
              </a:ext>
            </a:extLst>
          </p:cNvPr>
          <p:cNvPicPr>
            <a:picLocks noChangeAspect="1"/>
          </p:cNvPicPr>
          <p:nvPr/>
        </p:nvPicPr>
        <p:blipFill>
          <a:blip r:embed="rId2"/>
          <a:stretch>
            <a:fillRect/>
          </a:stretch>
        </p:blipFill>
        <p:spPr>
          <a:xfrm>
            <a:off x="1707707" y="643468"/>
            <a:ext cx="8250026" cy="3234878"/>
          </a:xfrm>
          <a:prstGeom prst="rect">
            <a:avLst/>
          </a:prstGeom>
        </p:spPr>
      </p:pic>
      <p:sp>
        <p:nvSpPr>
          <p:cNvPr id="5" name="TextBox 4">
            <a:extLst>
              <a:ext uri="{FF2B5EF4-FFF2-40B4-BE49-F238E27FC236}">
                <a16:creationId xmlns:a16="http://schemas.microsoft.com/office/drawing/2014/main" xmlns="" id="{1B89C2CF-1F03-4C77-8940-E64E07FFA045}"/>
              </a:ext>
            </a:extLst>
          </p:cNvPr>
          <p:cNvSpPr txBox="1"/>
          <p:nvPr/>
        </p:nvSpPr>
        <p:spPr>
          <a:xfrm>
            <a:off x="3489985" y="4362926"/>
            <a:ext cx="5936112" cy="954107"/>
          </a:xfrm>
          <a:prstGeom prst="rect">
            <a:avLst/>
          </a:prstGeom>
          <a:ln/>
          <a:effectLst>
            <a:outerShdw blurRad="50800" dist="38100" dir="18900000" algn="bl"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wrap="none" rtlCol="0">
            <a:spAutoFit/>
          </a:bodyPr>
          <a:lstStyle/>
          <a:p>
            <a:r>
              <a:rPr lang="en-US" sz="2800" dirty="0"/>
              <a:t>iTRS Advisory Council Business Meeting</a:t>
            </a:r>
          </a:p>
          <a:p>
            <a:pPr algn="ctr"/>
            <a:r>
              <a:rPr lang="en-US" sz="2800" dirty="0"/>
              <a:t>September 9, 2017</a:t>
            </a:r>
          </a:p>
        </p:txBody>
      </p:sp>
    </p:spTree>
    <p:extLst>
      <p:ext uri="{BB962C8B-B14F-4D97-AF65-F5344CB8AC3E}">
        <p14:creationId xmlns:p14="http://schemas.microsoft.com/office/powerpoint/2010/main" val="15618144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E9F604C-8F88-46CA-9D45-1AF840CF2A0C}"/>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FC3EDFA5-2A5A-447D-8C82-3C0120A6A79F}"/>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3932596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C256125-4C05-46D8-86D6-85C3972EC545}"/>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7C00C274-7334-4FC3-8958-66010A0F7CA9}"/>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12293633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xmlns="" id="{1AFBDF3B-324A-4056-B7BE-976D011DA5DF}"/>
              </a:ext>
            </a:extLst>
          </p:cNvPr>
          <p:cNvSpPr/>
          <p:nvPr/>
        </p:nvSpPr>
        <p:spPr>
          <a:xfrm>
            <a:off x="738232" y="1195313"/>
            <a:ext cx="10050010" cy="5262979"/>
          </a:xfrm>
          <a:prstGeom prst="rect">
            <a:avLst/>
          </a:prstGeom>
        </p:spPr>
        <p:txBody>
          <a:bodyPr wrap="square">
            <a:spAutoFit/>
          </a:bodyPr>
          <a:lstStyle/>
          <a:p>
            <a:r>
              <a:rPr lang="en-US" b="1" dirty="0">
                <a:solidFill>
                  <a:srgbClr val="003399"/>
                </a:solidFill>
              </a:rPr>
              <a:t>TEDPA Officers</a:t>
            </a:r>
          </a:p>
          <a:p>
            <a:endParaRPr lang="en-US" sz="1400" dirty="0"/>
          </a:p>
          <a:p>
            <a:r>
              <a:rPr lang="en-US" sz="1400" dirty="0"/>
              <a:t>During its inaugural </a:t>
            </a:r>
            <a:r>
              <a:rPr lang="en-US" sz="1400" dirty="0" smtClean="0"/>
              <a:t>meeting </a:t>
            </a:r>
            <a:r>
              <a:rPr lang="en-US" sz="1400" dirty="0"/>
              <a:t>November </a:t>
            </a:r>
            <a:r>
              <a:rPr lang="en-US" sz="1400" dirty="0" smtClean="0"/>
              <a:t>5-6, </a:t>
            </a:r>
            <a:r>
              <a:rPr lang="en-US" sz="1400" dirty="0"/>
              <a:t>1997, representatives from eleven different states met in Tampa, Florida, to officially organize a national equipment distribution program association. The name, Telecommunications Equipment Distribution Program Association (TEDPA), was adopted and became incorporated in April, 1998. Bylaws were created and officers were elected to serve a two-year term.</a:t>
            </a:r>
          </a:p>
          <a:p>
            <a:endParaRPr lang="en-US" sz="1400" dirty="0"/>
          </a:p>
          <a:p>
            <a:r>
              <a:rPr lang="en-US" sz="1400" dirty="0"/>
              <a:t>Officers are elected to serve terms of two (2) years. </a:t>
            </a:r>
          </a:p>
          <a:p>
            <a:endParaRPr lang="en-US" sz="1400" dirty="0"/>
          </a:p>
          <a:p>
            <a:r>
              <a:rPr lang="en-US" sz="1400" dirty="0"/>
              <a:t>James Forstall, Chair (Florida) </a:t>
            </a:r>
          </a:p>
          <a:p>
            <a:r>
              <a:rPr lang="en-US" sz="1400" dirty="0">
                <a:hlinkClick r:id="rId2"/>
              </a:rPr>
              <a:t>www.ftri.org</a:t>
            </a:r>
            <a:endParaRPr lang="en-US" sz="1400" dirty="0"/>
          </a:p>
          <a:p>
            <a:endParaRPr lang="en-US" sz="1400" dirty="0"/>
          </a:p>
          <a:p>
            <a:r>
              <a:rPr lang="en-US" sz="1400" dirty="0"/>
              <a:t>Sandra McNally, Vice Chair (Pennsylvania)</a:t>
            </a:r>
          </a:p>
          <a:p>
            <a:r>
              <a:rPr lang="en-US" sz="1400" dirty="0">
                <a:hlinkClick r:id="rId3"/>
              </a:rPr>
              <a:t>www.disabilities.temple.edu/tddp</a:t>
            </a:r>
            <a:r>
              <a:rPr lang="en-US" sz="1400" dirty="0"/>
              <a:t> </a:t>
            </a:r>
          </a:p>
          <a:p>
            <a:endParaRPr lang="en-US" sz="1400" dirty="0"/>
          </a:p>
          <a:p>
            <a:r>
              <a:rPr lang="en-US" sz="1400" dirty="0"/>
              <a:t>Johna Strader, Secretary (Wyoming)</a:t>
            </a:r>
          </a:p>
          <a:p>
            <a:r>
              <a:rPr lang="en-US" sz="1400" dirty="0">
                <a:hlinkClick r:id="rId4"/>
              </a:rPr>
              <a:t>www.wyomingrelay.com</a:t>
            </a:r>
            <a:endParaRPr lang="en-US" sz="1400" dirty="0"/>
          </a:p>
          <a:p>
            <a:endParaRPr lang="en-US" sz="1400" dirty="0"/>
          </a:p>
          <a:p>
            <a:r>
              <a:rPr lang="en-US" sz="1400" dirty="0"/>
              <a:t>Andy Leffler, Treasurer (Indiana)</a:t>
            </a:r>
          </a:p>
          <a:p>
            <a:r>
              <a:rPr lang="en-US" sz="1400" dirty="0">
                <a:hlinkClick r:id="rId5"/>
              </a:rPr>
              <a:t>www.relayindiana.com</a:t>
            </a:r>
            <a:endParaRPr lang="en-US" sz="1400" dirty="0"/>
          </a:p>
          <a:p>
            <a:endParaRPr lang="en-US" sz="1400" dirty="0"/>
          </a:p>
          <a:p>
            <a:pPr algn="ctr"/>
            <a:r>
              <a:rPr lang="en-US" sz="2400" b="1" dirty="0">
                <a:solidFill>
                  <a:srgbClr val="003399"/>
                </a:solidFill>
              </a:rPr>
              <a:t>www.tedpa.org</a:t>
            </a:r>
          </a:p>
          <a:p>
            <a:endParaRPr lang="en-US" sz="1400" dirty="0"/>
          </a:p>
        </p:txBody>
      </p:sp>
      <p:pic>
        <p:nvPicPr>
          <p:cNvPr id="7" name="Picture 6">
            <a:extLst>
              <a:ext uri="{FF2B5EF4-FFF2-40B4-BE49-F238E27FC236}">
                <a16:creationId xmlns:a16="http://schemas.microsoft.com/office/drawing/2014/main" xmlns="" id="{543B3C5C-81F1-4D81-8135-AB4F39F24065}"/>
              </a:ext>
            </a:extLst>
          </p:cNvPr>
          <p:cNvPicPr>
            <a:picLocks noChangeAspect="1"/>
          </p:cNvPicPr>
          <p:nvPr/>
        </p:nvPicPr>
        <p:blipFill>
          <a:blip r:embed="rId6"/>
          <a:stretch>
            <a:fillRect/>
          </a:stretch>
        </p:blipFill>
        <p:spPr>
          <a:xfrm>
            <a:off x="223552" y="122452"/>
            <a:ext cx="1627773" cy="640135"/>
          </a:xfrm>
          <a:prstGeom prst="rect">
            <a:avLst/>
          </a:prstGeom>
        </p:spPr>
      </p:pic>
    </p:spTree>
    <p:extLst>
      <p:ext uri="{BB962C8B-B14F-4D97-AF65-F5344CB8AC3E}">
        <p14:creationId xmlns:p14="http://schemas.microsoft.com/office/powerpoint/2010/main" val="15619445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D8392A4A-7CD1-4FD7-BAC7-F8E41A2D0590}"/>
              </a:ext>
            </a:extLst>
          </p:cNvPr>
          <p:cNvPicPr>
            <a:picLocks noChangeAspect="1"/>
          </p:cNvPicPr>
          <p:nvPr/>
        </p:nvPicPr>
        <p:blipFill>
          <a:blip r:embed="rId2"/>
          <a:stretch>
            <a:fillRect/>
          </a:stretch>
        </p:blipFill>
        <p:spPr>
          <a:xfrm>
            <a:off x="385495" y="189894"/>
            <a:ext cx="1627864" cy="637670"/>
          </a:xfrm>
          <a:prstGeom prst="rect">
            <a:avLst/>
          </a:prstGeom>
        </p:spPr>
      </p:pic>
      <p:sp>
        <p:nvSpPr>
          <p:cNvPr id="5" name="TextBox 4">
            <a:extLst>
              <a:ext uri="{FF2B5EF4-FFF2-40B4-BE49-F238E27FC236}">
                <a16:creationId xmlns:a16="http://schemas.microsoft.com/office/drawing/2014/main" xmlns="" id="{F68E6B72-BB1C-4382-BBE7-61DD5671E863}"/>
              </a:ext>
            </a:extLst>
          </p:cNvPr>
          <p:cNvSpPr txBox="1"/>
          <p:nvPr/>
        </p:nvSpPr>
        <p:spPr>
          <a:xfrm>
            <a:off x="1112740" y="1462847"/>
            <a:ext cx="10497623" cy="5201424"/>
          </a:xfrm>
          <a:prstGeom prst="rect">
            <a:avLst/>
          </a:prstGeom>
          <a:noFill/>
        </p:spPr>
        <p:txBody>
          <a:bodyPr wrap="square" rtlCol="0">
            <a:spAutoFit/>
          </a:bodyPr>
          <a:lstStyle/>
          <a:p>
            <a:r>
              <a:rPr lang="en-US" sz="1400" dirty="0"/>
              <a:t>The mission of TEDPA is to convene for the purpose of information exchange and to assist one another with the administration of specialized telecommunication equipment distribution programs for persons with disabilities.</a:t>
            </a:r>
          </a:p>
          <a:p>
            <a:endParaRPr lang="en-US" sz="1000" dirty="0"/>
          </a:p>
          <a:p>
            <a:pPr marL="285750" indent="-285750">
              <a:buFont typeface="Arial" panose="020B0604020202020204" pitchFamily="34" charset="0"/>
              <a:buChar char="•"/>
            </a:pPr>
            <a:r>
              <a:rPr lang="en-US" sz="1400" dirty="0"/>
              <a:t>To educate its members about state and federal regulatory issues and to advocate for changes when they seem to be in the interest of improved quality and efficiency of specialized telecommunications equipment and related programs.</a:t>
            </a:r>
          </a:p>
          <a:p>
            <a:endParaRPr lang="en-US" sz="1000" dirty="0"/>
          </a:p>
          <a:p>
            <a:pPr marL="285750" indent="-285750">
              <a:buFont typeface="Arial" panose="020B0604020202020204" pitchFamily="34" charset="0"/>
              <a:buChar char="•"/>
            </a:pPr>
            <a:r>
              <a:rPr lang="en-US" sz="1400" dirty="0"/>
              <a:t>To share information about program administration, to share cost-effective ideas and techniques, and to promote ideas about community outreach.</a:t>
            </a:r>
          </a:p>
          <a:p>
            <a:endParaRPr lang="en-US" sz="1000" dirty="0"/>
          </a:p>
          <a:p>
            <a:pPr marL="285750" indent="-285750">
              <a:buFont typeface="Arial" panose="020B0604020202020204" pitchFamily="34" charset="0"/>
              <a:buChar char="•"/>
            </a:pPr>
            <a:r>
              <a:rPr lang="en-US" sz="1400" dirty="0"/>
              <a:t>To provide representation to other professional, technical and consumer organizations desiring input. </a:t>
            </a:r>
          </a:p>
          <a:p>
            <a:endParaRPr lang="en-US" sz="1400" dirty="0"/>
          </a:p>
          <a:p>
            <a:pPr marL="285750" indent="-285750">
              <a:buFont typeface="Arial" panose="020B0604020202020204" pitchFamily="34" charset="0"/>
              <a:buChar char="•"/>
            </a:pPr>
            <a:r>
              <a:rPr lang="en-US" sz="1400" dirty="0"/>
              <a:t>To actively examine and advance discussion about issues pertaining to specialized telecommunications equipment when appropriate as determined by TEDPA members, prepare items for membership review and submit advisory opinions about those issues.</a:t>
            </a:r>
          </a:p>
          <a:p>
            <a:endParaRPr lang="en-US" sz="1000" dirty="0"/>
          </a:p>
          <a:p>
            <a:pPr marL="285750" indent="-285750">
              <a:buFont typeface="Arial" panose="020B0604020202020204" pitchFamily="34" charset="0"/>
              <a:buChar char="•"/>
            </a:pPr>
            <a:r>
              <a:rPr lang="en-US" sz="1400" dirty="0"/>
              <a:t>To perform other functions that may be deemed appropriate by TEDPA members. The association is organized exclusively for charitable, educational, religious or scientific purposes within the meaning of section 501 (C) (3) of the Internal Revenue </a:t>
            </a:r>
            <a:r>
              <a:rPr lang="en-US" sz="1400" dirty="0" smtClean="0"/>
              <a:t>Code.</a:t>
            </a:r>
            <a:endParaRPr lang="en-US" sz="1400" dirty="0"/>
          </a:p>
          <a:p>
            <a:endParaRPr lang="en-US" sz="1000" dirty="0"/>
          </a:p>
          <a:p>
            <a:r>
              <a:rPr lang="en-US" sz="1400" dirty="0"/>
              <a:t>TEDPA conducts national surveys, and maintains data concerning states which have telecommunications equipment distribution programs.</a:t>
            </a:r>
          </a:p>
          <a:p>
            <a:endParaRPr lang="en-US" sz="1000" dirty="0"/>
          </a:p>
          <a:p>
            <a:r>
              <a:rPr lang="en-US" sz="1400" dirty="0"/>
              <a:t>Data is maintained concerning, numbers served, disability populations served, equipment distributed, and distribution methodologies.</a:t>
            </a:r>
          </a:p>
          <a:p>
            <a:endParaRPr lang="en-US" sz="1000" dirty="0"/>
          </a:p>
          <a:p>
            <a:r>
              <a:rPr lang="en-US" sz="1400" dirty="0"/>
              <a:t>This information is maintained largely for the use of TEDPA members, but a generalized version of the information may be released to the general public.</a:t>
            </a:r>
          </a:p>
          <a:p>
            <a:endParaRPr lang="en-US" sz="1000" dirty="0"/>
          </a:p>
          <a:p>
            <a:r>
              <a:rPr lang="en-US" sz="1400" dirty="0"/>
              <a:t>Information released to the public may omit budgetary information, and shall omit any information which equipment vendors, manufacturers, or State governmental entities designate as proprietary.</a:t>
            </a:r>
          </a:p>
        </p:txBody>
      </p:sp>
      <p:sp>
        <p:nvSpPr>
          <p:cNvPr id="6" name="TextBox 5">
            <a:extLst>
              <a:ext uri="{FF2B5EF4-FFF2-40B4-BE49-F238E27FC236}">
                <a16:creationId xmlns:a16="http://schemas.microsoft.com/office/drawing/2014/main" xmlns="" id="{D94995FE-2D55-43FF-B18A-3A37FD3C380C}"/>
              </a:ext>
            </a:extLst>
          </p:cNvPr>
          <p:cNvSpPr txBox="1"/>
          <p:nvPr/>
        </p:nvSpPr>
        <p:spPr>
          <a:xfrm>
            <a:off x="1112740" y="956345"/>
            <a:ext cx="1069524" cy="369332"/>
          </a:xfrm>
          <a:prstGeom prst="rect">
            <a:avLst/>
          </a:prstGeom>
          <a:noFill/>
        </p:spPr>
        <p:txBody>
          <a:bodyPr wrap="none" rtlCol="0">
            <a:spAutoFit/>
          </a:bodyPr>
          <a:lstStyle/>
          <a:p>
            <a:r>
              <a:rPr lang="en-US" b="1" dirty="0">
                <a:solidFill>
                  <a:srgbClr val="003399"/>
                </a:solidFill>
              </a:rPr>
              <a:t>About Us</a:t>
            </a:r>
          </a:p>
        </p:txBody>
      </p:sp>
    </p:spTree>
    <p:extLst>
      <p:ext uri="{BB962C8B-B14F-4D97-AF65-F5344CB8AC3E}">
        <p14:creationId xmlns:p14="http://schemas.microsoft.com/office/powerpoint/2010/main" val="42849132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ED355564-5D9E-4004-A5B9-E827CC9C15B2}"/>
              </a:ext>
            </a:extLst>
          </p:cNvPr>
          <p:cNvPicPr>
            <a:picLocks noChangeAspect="1"/>
          </p:cNvPicPr>
          <p:nvPr/>
        </p:nvPicPr>
        <p:blipFill>
          <a:blip r:embed="rId2"/>
          <a:stretch>
            <a:fillRect/>
          </a:stretch>
        </p:blipFill>
        <p:spPr>
          <a:xfrm>
            <a:off x="1119187" y="23813"/>
            <a:ext cx="9808457" cy="6711050"/>
          </a:xfrm>
          <a:prstGeom prst="rect">
            <a:avLst/>
          </a:prstGeom>
          <a:ln>
            <a:solidFill>
              <a:schemeClr val="accent1"/>
            </a:solidFill>
          </a:ln>
        </p:spPr>
      </p:pic>
    </p:spTree>
    <p:extLst>
      <p:ext uri="{BB962C8B-B14F-4D97-AF65-F5344CB8AC3E}">
        <p14:creationId xmlns:p14="http://schemas.microsoft.com/office/powerpoint/2010/main" val="36279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white">
          <a:xfrm>
            <a:off x="0" y="0"/>
            <a:ext cx="12192000" cy="6858000"/>
          </a:xfrm>
          <a:prstGeom prst="rect">
            <a:avLst/>
          </a:prstGeom>
          <a:solidFill>
            <a:schemeClr val="bg1"/>
          </a:solidFill>
          <a:ln>
            <a:noFill/>
          </a:ln>
          <a:effectLst/>
        </p:spPr>
      </p:sp>
      <p:pic>
        <p:nvPicPr>
          <p:cNvPr id="4" name="Picture 3">
            <a:extLst>
              <a:ext uri="{FF2B5EF4-FFF2-40B4-BE49-F238E27FC236}">
                <a16:creationId xmlns:a16="http://schemas.microsoft.com/office/drawing/2014/main" xmlns="" id="{4F1AC3BC-AACC-4E95-8B5D-BB651EC8BDD9}"/>
              </a:ext>
            </a:extLst>
          </p:cNvPr>
          <p:cNvPicPr>
            <a:picLocks noChangeAspect="1"/>
          </p:cNvPicPr>
          <p:nvPr/>
        </p:nvPicPr>
        <p:blipFill>
          <a:blip r:embed="rId2"/>
          <a:stretch>
            <a:fillRect/>
          </a:stretch>
        </p:blipFill>
        <p:spPr>
          <a:xfrm>
            <a:off x="2211061" y="158447"/>
            <a:ext cx="7207829" cy="6541105"/>
          </a:xfrm>
          <a:prstGeom prst="rect">
            <a:avLst/>
          </a:prstGeom>
          <a:noFill/>
          <a:ln>
            <a:solidFill>
              <a:schemeClr val="accent1"/>
            </a:solidFill>
          </a:ln>
        </p:spPr>
      </p:pic>
    </p:spTree>
    <p:extLst>
      <p:ext uri="{BB962C8B-B14F-4D97-AF65-F5344CB8AC3E}">
        <p14:creationId xmlns:p14="http://schemas.microsoft.com/office/powerpoint/2010/main" val="6200343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xmlns="" id="{D6AB86CC-15F0-47F8-B94A-6139651E33AA}"/>
              </a:ext>
            </a:extLst>
          </p:cNvPr>
          <p:cNvPicPr>
            <a:picLocks noChangeAspect="1"/>
          </p:cNvPicPr>
          <p:nvPr/>
        </p:nvPicPr>
        <p:blipFill>
          <a:blip r:embed="rId2"/>
          <a:stretch>
            <a:fillRect/>
          </a:stretch>
        </p:blipFill>
        <p:spPr>
          <a:xfrm>
            <a:off x="1302495" y="527556"/>
            <a:ext cx="6089140" cy="5864541"/>
          </a:xfrm>
          <a:prstGeom prst="rect">
            <a:avLst/>
          </a:prstGeom>
          <a:ln>
            <a:solidFill>
              <a:schemeClr val="accent1"/>
            </a:solidFill>
          </a:ln>
        </p:spPr>
      </p:pic>
      <p:pic>
        <p:nvPicPr>
          <p:cNvPr id="10" name="Picture 9">
            <a:extLst>
              <a:ext uri="{FF2B5EF4-FFF2-40B4-BE49-F238E27FC236}">
                <a16:creationId xmlns:a16="http://schemas.microsoft.com/office/drawing/2014/main" xmlns="" id="{3E8AD4A3-B55A-4A50-8B9B-A1CDCC583056}"/>
              </a:ext>
            </a:extLst>
          </p:cNvPr>
          <p:cNvPicPr>
            <a:picLocks noChangeAspect="1"/>
          </p:cNvPicPr>
          <p:nvPr/>
        </p:nvPicPr>
        <p:blipFill>
          <a:blip r:embed="rId3"/>
          <a:stretch>
            <a:fillRect/>
          </a:stretch>
        </p:blipFill>
        <p:spPr>
          <a:xfrm>
            <a:off x="2560736" y="410547"/>
            <a:ext cx="4963270" cy="5981550"/>
          </a:xfrm>
          <a:prstGeom prst="rect">
            <a:avLst/>
          </a:prstGeom>
          <a:ln>
            <a:solidFill>
              <a:schemeClr val="accent1"/>
            </a:solidFill>
          </a:ln>
        </p:spPr>
      </p:pic>
      <p:pic>
        <p:nvPicPr>
          <p:cNvPr id="9" name="Picture 8">
            <a:extLst>
              <a:ext uri="{FF2B5EF4-FFF2-40B4-BE49-F238E27FC236}">
                <a16:creationId xmlns:a16="http://schemas.microsoft.com/office/drawing/2014/main" xmlns="" id="{9E9DF24C-4913-40B8-A222-2745DCD6D2A9}"/>
              </a:ext>
            </a:extLst>
          </p:cNvPr>
          <p:cNvPicPr>
            <a:picLocks noChangeAspect="1"/>
          </p:cNvPicPr>
          <p:nvPr/>
        </p:nvPicPr>
        <p:blipFill>
          <a:blip r:embed="rId4"/>
          <a:stretch>
            <a:fillRect/>
          </a:stretch>
        </p:blipFill>
        <p:spPr>
          <a:xfrm>
            <a:off x="3832038" y="314905"/>
            <a:ext cx="5007168" cy="6077192"/>
          </a:xfrm>
          <a:prstGeom prst="rect">
            <a:avLst/>
          </a:prstGeom>
          <a:ln cmpd="sng">
            <a:solidFill>
              <a:schemeClr val="accent1"/>
            </a:solidFill>
          </a:ln>
        </p:spPr>
      </p:pic>
      <p:pic>
        <p:nvPicPr>
          <p:cNvPr id="8" name="Picture 7">
            <a:extLst>
              <a:ext uri="{FF2B5EF4-FFF2-40B4-BE49-F238E27FC236}">
                <a16:creationId xmlns:a16="http://schemas.microsoft.com/office/drawing/2014/main" xmlns="" id="{416A7128-ABD1-46AE-A5FF-B4C599936BAC}"/>
              </a:ext>
            </a:extLst>
          </p:cNvPr>
          <p:cNvPicPr>
            <a:picLocks noChangeAspect="1"/>
          </p:cNvPicPr>
          <p:nvPr/>
        </p:nvPicPr>
        <p:blipFill>
          <a:blip r:embed="rId5"/>
          <a:stretch>
            <a:fillRect/>
          </a:stretch>
        </p:blipFill>
        <p:spPr>
          <a:xfrm>
            <a:off x="5027047" y="256710"/>
            <a:ext cx="4993919" cy="6135387"/>
          </a:xfrm>
          <a:prstGeom prst="rect">
            <a:avLst/>
          </a:prstGeom>
          <a:ln>
            <a:solidFill>
              <a:schemeClr val="accent1"/>
            </a:solidFill>
          </a:ln>
        </p:spPr>
      </p:pic>
      <p:pic>
        <p:nvPicPr>
          <p:cNvPr id="4" name="Picture 3">
            <a:extLst>
              <a:ext uri="{FF2B5EF4-FFF2-40B4-BE49-F238E27FC236}">
                <a16:creationId xmlns:a16="http://schemas.microsoft.com/office/drawing/2014/main" xmlns="" id="{89DDE69B-D5A9-4E43-B5F4-229F33120E27}"/>
              </a:ext>
            </a:extLst>
          </p:cNvPr>
          <p:cNvPicPr>
            <a:picLocks noChangeAspect="1"/>
          </p:cNvPicPr>
          <p:nvPr/>
        </p:nvPicPr>
        <p:blipFill>
          <a:blip r:embed="rId6"/>
          <a:stretch>
            <a:fillRect/>
          </a:stretch>
        </p:blipFill>
        <p:spPr>
          <a:xfrm>
            <a:off x="6387012" y="190161"/>
            <a:ext cx="5085032" cy="6201936"/>
          </a:xfrm>
          <a:prstGeom prst="rect">
            <a:avLst/>
          </a:prstGeom>
          <a:ln>
            <a:solidFill>
              <a:schemeClr val="accent1"/>
            </a:solidFill>
          </a:ln>
        </p:spPr>
      </p:pic>
      <p:pic>
        <p:nvPicPr>
          <p:cNvPr id="12" name="Picture 11">
            <a:extLst>
              <a:ext uri="{FF2B5EF4-FFF2-40B4-BE49-F238E27FC236}">
                <a16:creationId xmlns:a16="http://schemas.microsoft.com/office/drawing/2014/main" xmlns="" id="{C3427BD4-74B4-47EF-9CC6-E8C20B27CA7B}"/>
              </a:ext>
            </a:extLst>
          </p:cNvPr>
          <p:cNvPicPr>
            <a:picLocks noChangeAspect="1"/>
          </p:cNvPicPr>
          <p:nvPr/>
        </p:nvPicPr>
        <p:blipFill>
          <a:blip r:embed="rId7"/>
          <a:stretch>
            <a:fillRect/>
          </a:stretch>
        </p:blipFill>
        <p:spPr>
          <a:xfrm>
            <a:off x="106029" y="148984"/>
            <a:ext cx="1627773" cy="640135"/>
          </a:xfrm>
          <a:prstGeom prst="rect">
            <a:avLst/>
          </a:prstGeom>
        </p:spPr>
      </p:pic>
    </p:spTree>
    <p:extLst>
      <p:ext uri="{BB962C8B-B14F-4D97-AF65-F5344CB8AC3E}">
        <p14:creationId xmlns:p14="http://schemas.microsoft.com/office/powerpoint/2010/main" val="32870685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0CFB2B2A-6A8F-45DF-AAC0-2F4B4622270A}"/>
              </a:ext>
            </a:extLst>
          </p:cNvPr>
          <p:cNvPicPr>
            <a:picLocks noChangeAspect="1"/>
          </p:cNvPicPr>
          <p:nvPr/>
        </p:nvPicPr>
        <p:blipFill>
          <a:blip r:embed="rId2"/>
          <a:stretch>
            <a:fillRect/>
          </a:stretch>
        </p:blipFill>
        <p:spPr>
          <a:xfrm>
            <a:off x="349386" y="231509"/>
            <a:ext cx="1627773" cy="640135"/>
          </a:xfrm>
          <a:prstGeom prst="rect">
            <a:avLst/>
          </a:prstGeom>
        </p:spPr>
      </p:pic>
      <p:sp>
        <p:nvSpPr>
          <p:cNvPr id="5" name="TextBox 4">
            <a:extLst>
              <a:ext uri="{FF2B5EF4-FFF2-40B4-BE49-F238E27FC236}">
                <a16:creationId xmlns:a16="http://schemas.microsoft.com/office/drawing/2014/main" xmlns="" id="{2DDF9443-6E6E-4399-956E-1F5A0DE19256}"/>
              </a:ext>
            </a:extLst>
          </p:cNvPr>
          <p:cNvSpPr txBox="1"/>
          <p:nvPr/>
        </p:nvSpPr>
        <p:spPr>
          <a:xfrm>
            <a:off x="1241570" y="1208015"/>
            <a:ext cx="9613783" cy="5632311"/>
          </a:xfrm>
          <a:prstGeom prst="rect">
            <a:avLst/>
          </a:prstGeom>
          <a:noFill/>
        </p:spPr>
        <p:txBody>
          <a:bodyPr wrap="square" rtlCol="0">
            <a:spAutoFit/>
          </a:bodyPr>
          <a:lstStyle/>
          <a:p>
            <a:r>
              <a:rPr lang="en-US" b="1" dirty="0"/>
              <a:t>FCC to release NPRM regarding IP-CTS.  TEDPA members have expressed a desire to work with the FCC to ensure that applicants meet qualifications as established by the FCC to become eligible for IP-CTS </a:t>
            </a:r>
            <a:r>
              <a:rPr lang="en-US" b="1" dirty="0" smtClean="0"/>
              <a:t>services as well as demonstrate available equipment.</a:t>
            </a:r>
            <a:endParaRPr lang="en-US" b="1" dirty="0"/>
          </a:p>
          <a:p>
            <a:endParaRPr lang="en-US" dirty="0"/>
          </a:p>
          <a:p>
            <a:r>
              <a:rPr lang="en-US" b="1" dirty="0">
                <a:solidFill>
                  <a:srgbClr val="003399"/>
                </a:solidFill>
              </a:rPr>
              <a:t>Why TEDPA </a:t>
            </a:r>
            <a:r>
              <a:rPr lang="en-US" b="1" dirty="0" smtClean="0">
                <a:solidFill>
                  <a:srgbClr val="003399"/>
                </a:solidFill>
              </a:rPr>
              <a:t>member states </a:t>
            </a:r>
            <a:r>
              <a:rPr lang="en-US" b="1" dirty="0">
                <a:solidFill>
                  <a:srgbClr val="003399"/>
                </a:solidFill>
              </a:rPr>
              <a:t>are considered </a:t>
            </a:r>
            <a:r>
              <a:rPr lang="en-US" b="1" dirty="0" smtClean="0">
                <a:solidFill>
                  <a:srgbClr val="003399"/>
                </a:solidFill>
              </a:rPr>
              <a:t>a good fit</a:t>
            </a:r>
            <a:r>
              <a:rPr lang="en-US" b="1" dirty="0">
                <a:solidFill>
                  <a:srgbClr val="003399"/>
                </a:solidFill>
              </a:rPr>
              <a:t>.</a:t>
            </a:r>
          </a:p>
          <a:p>
            <a:endParaRPr lang="en-US" dirty="0"/>
          </a:p>
          <a:p>
            <a:pPr marL="285750" indent="-285750">
              <a:buFont typeface="Arial" panose="020B0604020202020204" pitchFamily="34" charset="0"/>
              <a:buChar char="•"/>
            </a:pPr>
            <a:r>
              <a:rPr lang="en-US" dirty="0"/>
              <a:t>Many EDPs have been in existence since 1991 or prior.</a:t>
            </a:r>
          </a:p>
          <a:p>
            <a:pPr marL="285750" indent="-285750">
              <a:buFont typeface="Arial" panose="020B0604020202020204" pitchFamily="34" charset="0"/>
              <a:buChar char="•"/>
            </a:pPr>
            <a:r>
              <a:rPr lang="en-US" dirty="0"/>
              <a:t>Sound infrastructures</a:t>
            </a:r>
          </a:p>
          <a:p>
            <a:pPr marL="285750" indent="-285750">
              <a:buFont typeface="Arial" panose="020B0604020202020204" pitchFamily="34" charset="0"/>
              <a:buChar char="•"/>
            </a:pPr>
            <a:r>
              <a:rPr lang="en-US" dirty="0"/>
              <a:t>Established procedures</a:t>
            </a:r>
          </a:p>
          <a:p>
            <a:pPr marL="285750" indent="-285750">
              <a:buFont typeface="Arial" panose="020B0604020202020204" pitchFamily="34" charset="0"/>
              <a:buChar char="•"/>
            </a:pPr>
            <a:r>
              <a:rPr lang="en-US" dirty="0"/>
              <a:t>Proven application processes to ensure applicants qualifies for equipment and services</a:t>
            </a:r>
          </a:p>
          <a:p>
            <a:pPr marL="285750" indent="-285750">
              <a:buFont typeface="Arial" panose="020B0604020202020204" pitchFamily="34" charset="0"/>
              <a:buChar char="•"/>
            </a:pPr>
            <a:r>
              <a:rPr lang="en-US" dirty="0"/>
              <a:t>Qualified staff to provide assessment/evaluation/demonstration on different equipment such as amplified telephone</a:t>
            </a:r>
          </a:p>
          <a:p>
            <a:pPr marL="285750" indent="-285750">
              <a:buFont typeface="Arial" panose="020B0604020202020204" pitchFamily="34" charset="0"/>
              <a:buChar char="•"/>
            </a:pPr>
            <a:r>
              <a:rPr lang="en-US" dirty="0"/>
              <a:t>Qualified staff to provide comprehensive training</a:t>
            </a:r>
          </a:p>
          <a:p>
            <a:pPr marL="285750" indent="-285750">
              <a:buFont typeface="Arial" panose="020B0604020202020204" pitchFamily="34" charset="0"/>
              <a:buChar char="•"/>
            </a:pPr>
            <a:r>
              <a:rPr lang="en-US" dirty="0"/>
              <a:t>Multiple service locations </a:t>
            </a:r>
          </a:p>
          <a:p>
            <a:pPr marL="285750" indent="-285750">
              <a:buFont typeface="Arial" panose="020B0604020202020204" pitchFamily="34" charset="0"/>
              <a:buChar char="•"/>
            </a:pPr>
            <a:r>
              <a:rPr lang="en-US" dirty="0"/>
              <a:t>Proven outreach methods </a:t>
            </a:r>
          </a:p>
          <a:p>
            <a:pPr marL="285750" indent="-285750">
              <a:buFont typeface="Arial" panose="020B0604020202020204" pitchFamily="34" charset="0"/>
              <a:buChar char="•"/>
            </a:pPr>
            <a:r>
              <a:rPr lang="en-US" dirty="0"/>
              <a:t>EDPs are either private non-profit or governmental entities and are </a:t>
            </a:r>
            <a:r>
              <a:rPr lang="en-US" i="1" dirty="0"/>
              <a:t>NOT</a:t>
            </a:r>
            <a:r>
              <a:rPr lang="en-US" dirty="0"/>
              <a:t> revenue motivated</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endParaRPr lang="en-US" dirty="0"/>
          </a:p>
          <a:p>
            <a:r>
              <a:rPr lang="en-US" dirty="0"/>
              <a:t>   </a:t>
            </a:r>
          </a:p>
        </p:txBody>
      </p:sp>
    </p:spTree>
    <p:extLst>
      <p:ext uri="{BB962C8B-B14F-4D97-AF65-F5344CB8AC3E}">
        <p14:creationId xmlns:p14="http://schemas.microsoft.com/office/powerpoint/2010/main" val="22968603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38FEDE85-6C0F-4749-867E-B4A1E1DC0515}"/>
              </a:ext>
            </a:extLst>
          </p:cNvPr>
          <p:cNvPicPr>
            <a:picLocks noChangeAspect="1"/>
          </p:cNvPicPr>
          <p:nvPr/>
        </p:nvPicPr>
        <p:blipFill>
          <a:blip r:embed="rId2"/>
          <a:stretch>
            <a:fillRect/>
          </a:stretch>
        </p:blipFill>
        <p:spPr>
          <a:xfrm>
            <a:off x="7654130" y="1899074"/>
            <a:ext cx="3767052" cy="817988"/>
          </a:xfrm>
          <a:prstGeom prst="rect">
            <a:avLst/>
          </a:prstGeom>
        </p:spPr>
      </p:pic>
      <p:sp>
        <p:nvSpPr>
          <p:cNvPr id="3" name="Content Placeholder 2">
            <a:extLst>
              <a:ext uri="{FF2B5EF4-FFF2-40B4-BE49-F238E27FC236}">
                <a16:creationId xmlns:a16="http://schemas.microsoft.com/office/drawing/2014/main" xmlns="" id="{89E61ADF-58B2-4600-A585-20D2DBB285ED}"/>
              </a:ext>
            </a:extLst>
          </p:cNvPr>
          <p:cNvSpPr>
            <a:spLocks noGrp="1"/>
          </p:cNvSpPr>
          <p:nvPr>
            <p:ph idx="1"/>
          </p:nvPr>
        </p:nvSpPr>
        <p:spPr/>
        <p:txBody>
          <a:bodyPr>
            <a:normAutofit/>
          </a:bodyPr>
          <a:lstStyle/>
          <a:p>
            <a:pPr marL="0" indent="0" algn="ctr">
              <a:buNone/>
            </a:pPr>
            <a:endParaRPr lang="en-US" sz="7200" dirty="0"/>
          </a:p>
          <a:p>
            <a:pPr marL="0" indent="0" algn="ctr">
              <a:buNone/>
            </a:pPr>
            <a:endParaRPr lang="en-US" sz="7200" b="1" dirty="0">
              <a:solidFill>
                <a:srgbClr val="003399"/>
              </a:solidFill>
            </a:endParaRPr>
          </a:p>
          <a:p>
            <a:pPr marL="0" indent="0" algn="ctr">
              <a:buNone/>
            </a:pPr>
            <a:endParaRPr lang="en-US" sz="1600" b="1" dirty="0">
              <a:solidFill>
                <a:srgbClr val="003399"/>
              </a:solidFill>
            </a:endParaRPr>
          </a:p>
          <a:p>
            <a:pPr marL="0" indent="0" algn="ctr">
              <a:buNone/>
            </a:pPr>
            <a:r>
              <a:rPr lang="en-US" sz="7200" b="1" dirty="0">
                <a:solidFill>
                  <a:srgbClr val="003399"/>
                </a:solidFill>
              </a:rPr>
              <a:t>Questions</a:t>
            </a:r>
          </a:p>
        </p:txBody>
      </p:sp>
      <p:pic>
        <p:nvPicPr>
          <p:cNvPr id="4" name="Picture 3">
            <a:extLst>
              <a:ext uri="{FF2B5EF4-FFF2-40B4-BE49-F238E27FC236}">
                <a16:creationId xmlns:a16="http://schemas.microsoft.com/office/drawing/2014/main" xmlns="" id="{A2707F42-799D-49B2-B1E9-69AB50CF9865}"/>
              </a:ext>
            </a:extLst>
          </p:cNvPr>
          <p:cNvPicPr>
            <a:picLocks noChangeAspect="1"/>
          </p:cNvPicPr>
          <p:nvPr/>
        </p:nvPicPr>
        <p:blipFill>
          <a:blip r:embed="rId3"/>
          <a:stretch>
            <a:fillRect/>
          </a:stretch>
        </p:blipFill>
        <p:spPr>
          <a:xfrm>
            <a:off x="838200" y="1749175"/>
            <a:ext cx="2842375" cy="1117787"/>
          </a:xfrm>
          <a:prstGeom prst="rect">
            <a:avLst/>
          </a:prstGeom>
        </p:spPr>
      </p:pic>
      <p:pic>
        <p:nvPicPr>
          <p:cNvPr id="6" name="Picture 5">
            <a:extLst>
              <a:ext uri="{FF2B5EF4-FFF2-40B4-BE49-F238E27FC236}">
                <a16:creationId xmlns:a16="http://schemas.microsoft.com/office/drawing/2014/main" xmlns="" id="{085BFE9E-8892-4224-9B94-6C3F163277D1}"/>
              </a:ext>
            </a:extLst>
          </p:cNvPr>
          <p:cNvPicPr>
            <a:picLocks noChangeAspect="1"/>
          </p:cNvPicPr>
          <p:nvPr/>
        </p:nvPicPr>
        <p:blipFill>
          <a:blip r:embed="rId4"/>
          <a:stretch>
            <a:fillRect/>
          </a:stretch>
        </p:blipFill>
        <p:spPr>
          <a:xfrm>
            <a:off x="4358256" y="1525826"/>
            <a:ext cx="2552700" cy="1790700"/>
          </a:xfrm>
          <a:prstGeom prst="rect">
            <a:avLst/>
          </a:prstGeom>
        </p:spPr>
      </p:pic>
    </p:spTree>
    <p:extLst>
      <p:ext uri="{BB962C8B-B14F-4D97-AF65-F5344CB8AC3E}">
        <p14:creationId xmlns:p14="http://schemas.microsoft.com/office/powerpoint/2010/main" val="12622976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2E5FED6-CDBB-41BE-B8DA-6A558A917C42}"/>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70A5B1AC-B864-4733-8F28-96A49D27E618}"/>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243507020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103</TotalTime>
  <Words>516</Words>
  <Application>Microsoft Office PowerPoint</Application>
  <PresentationFormat>Custom</PresentationFormat>
  <Paragraphs>62</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James Forstall</dc:creator>
  <cp:lastModifiedBy>jforstall</cp:lastModifiedBy>
  <cp:revision>26</cp:revision>
  <dcterms:created xsi:type="dcterms:W3CDTF">2017-08-03T19:18:02Z</dcterms:created>
  <dcterms:modified xsi:type="dcterms:W3CDTF">2017-09-08T21:48:05Z</dcterms:modified>
</cp:coreProperties>
</file>