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notesMasterIdLst>
    <p:notesMasterId r:id="rId10"/>
  </p:notesMasterIdLst>
  <p:sldIdLst>
    <p:sldId id="256" r:id="rId2"/>
    <p:sldId id="263" r:id="rId3"/>
    <p:sldId id="264" r:id="rId4"/>
    <p:sldId id="265" r:id="rId5"/>
    <p:sldId id="266" r:id="rId6"/>
    <p:sldId id="267" r:id="rId7"/>
    <p:sldId id="268" r:id="rId8"/>
    <p:sldId id="269" r:id="rId9"/>
  </p:sldIdLst>
  <p:sldSz cx="12192000" cy="6858000"/>
  <p:notesSz cx="6953250" cy="923925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86" d="100"/>
          <a:sy n="86" d="100"/>
        </p:scale>
        <p:origin x="306"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5" Type="http://schemas.microsoft.com/office/2015/10/relationships/revisionInfo" Target="revisionInfo.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2"/>
            <a:ext cx="3013705" cy="46275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937973" y="2"/>
            <a:ext cx="3013705" cy="462758"/>
          </a:xfrm>
          <a:prstGeom prst="rect">
            <a:avLst/>
          </a:prstGeom>
        </p:spPr>
        <p:txBody>
          <a:bodyPr vert="horz" lIns="91440" tIns="45720" rIns="91440" bIns="45720" rtlCol="0"/>
          <a:lstStyle>
            <a:lvl1pPr algn="r">
              <a:defRPr sz="1200"/>
            </a:lvl1pPr>
          </a:lstStyle>
          <a:p>
            <a:fld id="{0C7E8583-7B4D-483C-90D9-AF9AFBDF69BF}" type="datetimeFigureOut">
              <a:rPr lang="en-US" smtClean="0"/>
              <a:t>9/19/2017</a:t>
            </a:fld>
            <a:endParaRPr lang="en-US" dirty="0"/>
          </a:p>
        </p:txBody>
      </p:sp>
      <p:sp>
        <p:nvSpPr>
          <p:cNvPr id="4" name="Slide Image Placeholder 3"/>
          <p:cNvSpPr>
            <a:spLocks noGrp="1" noRot="1" noChangeAspect="1"/>
          </p:cNvSpPr>
          <p:nvPr>
            <p:ph type="sldImg" idx="2"/>
          </p:nvPr>
        </p:nvSpPr>
        <p:spPr>
          <a:xfrm>
            <a:off x="704850" y="1154113"/>
            <a:ext cx="5543550" cy="3119437"/>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95955" y="4446289"/>
            <a:ext cx="5561340" cy="3638452"/>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1" y="8776493"/>
            <a:ext cx="3013705" cy="46275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937973" y="8776493"/>
            <a:ext cx="3013705" cy="462757"/>
          </a:xfrm>
          <a:prstGeom prst="rect">
            <a:avLst/>
          </a:prstGeom>
        </p:spPr>
        <p:txBody>
          <a:bodyPr vert="horz" lIns="91440" tIns="45720" rIns="91440" bIns="45720" rtlCol="0" anchor="b"/>
          <a:lstStyle>
            <a:lvl1pPr algn="r">
              <a:defRPr sz="1200"/>
            </a:lvl1pPr>
          </a:lstStyle>
          <a:p>
            <a:fld id="{305984B8-A430-4CCF-9DC7-4DBD2F805F2F}" type="slidenum">
              <a:rPr lang="en-US" smtClean="0"/>
              <a:t>‹#›</a:t>
            </a:fld>
            <a:endParaRPr lang="en-US" dirty="0"/>
          </a:p>
        </p:txBody>
      </p:sp>
    </p:spTree>
    <p:extLst>
      <p:ext uri="{BB962C8B-B14F-4D97-AF65-F5344CB8AC3E}">
        <p14:creationId xmlns:p14="http://schemas.microsoft.com/office/powerpoint/2010/main" val="101687015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05984B8-A430-4CCF-9DC7-4DBD2F805F2F}" type="slidenum">
              <a:rPr lang="en-US" smtClean="0"/>
              <a:t>1</a:t>
            </a:fld>
            <a:endParaRPr lang="en-US" dirty="0"/>
          </a:p>
        </p:txBody>
      </p:sp>
    </p:spTree>
    <p:extLst>
      <p:ext uri="{BB962C8B-B14F-4D97-AF65-F5344CB8AC3E}">
        <p14:creationId xmlns:p14="http://schemas.microsoft.com/office/powerpoint/2010/main" val="35270140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sp>
          <p:nvSpPr>
            <p:cNvPr id="15" name="Freeform 14"/>
            <p:cNvSpPr/>
            <p:nvPr/>
          </p:nvSpPr>
          <p:spPr>
            <a:xfrm>
              <a:off x="0" y="-7862"/>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2">
                <a:lumMod val="75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7DF65577-C146-4722-833B-A1725FA8D9A5}"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C5DCFC53-DE27-4027-9E8E-F7F4CC234C54}"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9CB1EF6-850A-481C-AADC-A536A23140CB}"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BC68BA5-ACE6-4F08-B658-B75891C6BDC5}"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77D8416-44B1-43AB-BACB-C12FE9A87540}"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06407F6E-4BFE-4F78-A368-8D31882F5ADE}"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99967E8-F0B3-4A03-B32E-E3ABF7CD07A5}"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C82DDA00-96DE-4E4A-8BEC-9A3760A3CE70}"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56D68BF5-DB7B-4C24-ADDB-996CE1C42159}"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C33A1BA3-DAD2-49DF-8B4C-A7D2E4869588}" type="datetime1">
              <a:rPr lang="en-US" smtClean="0"/>
              <a:t>9/19/2017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2E42B681-6417-408D-B5D8-8E0CA7AABBA9}" type="datetime1">
              <a:rPr lang="en-US" smtClean="0"/>
              <a:t>9/19/2017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FDCC68DD-8C54-4EC4-B9CC-74A567D0BC57}" type="datetime1">
              <a:rPr lang="en-US" smtClean="0"/>
              <a:t>9/19/2017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2621B0DC-609D-42D8-ABA0-C8212BFE01C7}" type="datetime1">
              <a:rPr lang="en-US" smtClean="0"/>
              <a:t>9/19/2017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29C18CC-5EB5-4307-99E9-1E688595EC14}" type="datetime1">
              <a:rPr lang="en-US" smtClean="0"/>
              <a:t>9/19/2017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537CAB57-1068-4D82-8F57-0130B00D0558}" type="datetime1">
              <a:rPr lang="en-US" smtClean="0"/>
              <a:t>9/19/2017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a:t>Click icon to add picture</a:t>
            </a:r>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
        <p:nvSpPr>
          <p:cNvPr id="5" name="Date Placeholder 4"/>
          <p:cNvSpPr>
            <a:spLocks noGrp="1"/>
          </p:cNvSpPr>
          <p:nvPr>
            <p:ph type="dt" sz="half" idx="10"/>
          </p:nvPr>
        </p:nvSpPr>
        <p:spPr/>
        <p:txBody>
          <a:bodyPr/>
          <a:lstStyle/>
          <a:p>
            <a:fld id="{3E0B4964-F3B3-4B75-B418-5CA743FB0F9A}" type="datetime1">
              <a:rPr lang="en-US" smtClean="0"/>
              <a:t>9/19/2017</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44" name="Group 43"/>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2">
                <a:lumMod val="75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a:off x="0" y="4013200"/>
              <a:ext cx="448733" cy="2844800"/>
            </a:xfrm>
            <a:prstGeom prst="triangle">
              <a:avLst>
                <a:gd name="adj" fmla="val 0"/>
              </a:avLst>
            </a:pr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E2EB9F5B-0E5C-4DD5-9B2B-FEB3573C98E2}" type="datetime1">
              <a:rPr lang="en-US" smtClean="0"/>
              <a:t>9/19/2017</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65" r:id="rId2"/>
    <p:sldLayoutId id="2147483651" r:id="rId3"/>
    <p:sldLayoutId id="2147483666" r:id="rId4"/>
    <p:sldLayoutId id="2147483653" r:id="rId5"/>
    <p:sldLayoutId id="2147483654" r:id="rId6"/>
    <p:sldLayoutId id="2147483655" r:id="rId7"/>
    <p:sldLayoutId id="2147483667" r:id="rId8"/>
    <p:sldLayoutId id="2147483657" r:id="rId9"/>
    <p:sldLayoutId id="2147483660" r:id="rId10"/>
    <p:sldLayoutId id="2147483661" r:id="rId11"/>
    <p:sldLayoutId id="2147483662" r:id="rId12"/>
    <p:sldLayoutId id="2147483663" r:id="rId13"/>
    <p:sldLayoutId id="2147483664" r:id="rId14"/>
    <p:sldLayoutId id="2147483668" r:id="rId15"/>
    <p:sldLayoutId id="2147483659" r:id="rId16"/>
  </p:sldLayoutIdLst>
  <p:hf hdr="0" ftr="0" dt="0"/>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62823" y="880946"/>
            <a:ext cx="7766936" cy="2074127"/>
          </a:xfrm>
        </p:spPr>
        <p:txBody>
          <a:bodyPr/>
          <a:lstStyle/>
          <a:p>
            <a:pPr algn="ctr"/>
            <a:r>
              <a:rPr lang="en-US" sz="3600" dirty="0">
                <a:solidFill>
                  <a:schemeClr val="accent1">
                    <a:lumMod val="50000"/>
                  </a:schemeClr>
                </a:solidFill>
              </a:rPr>
              <a:t/>
            </a:r>
            <a:br>
              <a:rPr lang="en-US" sz="3600" dirty="0">
                <a:solidFill>
                  <a:schemeClr val="accent1">
                    <a:lumMod val="50000"/>
                  </a:schemeClr>
                </a:solidFill>
              </a:rPr>
            </a:br>
            <a:r>
              <a:rPr lang="en-US" sz="3600" dirty="0">
                <a:solidFill>
                  <a:schemeClr val="accent1">
                    <a:lumMod val="50000"/>
                  </a:schemeClr>
                </a:solidFill>
              </a:rPr>
              <a:t/>
            </a:r>
            <a:br>
              <a:rPr lang="en-US" sz="3600" dirty="0">
                <a:solidFill>
                  <a:schemeClr val="accent1">
                    <a:lumMod val="50000"/>
                  </a:schemeClr>
                </a:solidFill>
              </a:rPr>
            </a:br>
            <a:r>
              <a:rPr lang="en-US" sz="3600" dirty="0">
                <a:solidFill>
                  <a:schemeClr val="accent1">
                    <a:lumMod val="50000"/>
                  </a:schemeClr>
                </a:solidFill>
              </a:rPr>
              <a:t/>
            </a:r>
            <a:br>
              <a:rPr lang="en-US" sz="3600" dirty="0">
                <a:solidFill>
                  <a:schemeClr val="accent1">
                    <a:lumMod val="50000"/>
                  </a:schemeClr>
                </a:solidFill>
              </a:rPr>
            </a:br>
            <a:r>
              <a:rPr lang="en-US" sz="3600" dirty="0">
                <a:solidFill>
                  <a:schemeClr val="accent1">
                    <a:lumMod val="50000"/>
                  </a:schemeClr>
                </a:solidFill>
              </a:rPr>
              <a:t/>
            </a:r>
            <a:br>
              <a:rPr lang="en-US" sz="3600" dirty="0">
                <a:solidFill>
                  <a:schemeClr val="accent1">
                    <a:lumMod val="50000"/>
                  </a:schemeClr>
                </a:solidFill>
              </a:rPr>
            </a:br>
            <a:r>
              <a:rPr lang="en-US" sz="3600" dirty="0">
                <a:solidFill>
                  <a:schemeClr val="accent1">
                    <a:lumMod val="50000"/>
                  </a:schemeClr>
                </a:solidFill>
              </a:rPr>
              <a:t/>
            </a:r>
            <a:br>
              <a:rPr lang="en-US" sz="3600" dirty="0">
                <a:solidFill>
                  <a:schemeClr val="accent1">
                    <a:lumMod val="50000"/>
                  </a:schemeClr>
                </a:solidFill>
              </a:rPr>
            </a:br>
            <a:r>
              <a:rPr lang="en-US" sz="3600" dirty="0">
                <a:solidFill>
                  <a:schemeClr val="accent1">
                    <a:lumMod val="50000"/>
                  </a:schemeClr>
                </a:solidFill>
              </a:rPr>
              <a:t/>
            </a:r>
            <a:br>
              <a:rPr lang="en-US" sz="3600" dirty="0">
                <a:solidFill>
                  <a:schemeClr val="accent1">
                    <a:lumMod val="50000"/>
                  </a:schemeClr>
                </a:solidFill>
              </a:rPr>
            </a:br>
            <a:r>
              <a:rPr lang="en-US" sz="3200" dirty="0" smtClean="0">
                <a:solidFill>
                  <a:schemeClr val="accent1">
                    <a:lumMod val="50000"/>
                  </a:schemeClr>
                </a:solidFill>
              </a:rPr>
              <a:t>Need </a:t>
            </a:r>
            <a:r>
              <a:rPr lang="en-US" sz="3200" dirty="0">
                <a:solidFill>
                  <a:schemeClr val="accent1">
                    <a:lumMod val="50000"/>
                  </a:schemeClr>
                </a:solidFill>
              </a:rPr>
              <a:t>for a Streamlined and Coordinated Process to White List Numbers to Avoid Blocking of Legitimate Calls</a:t>
            </a:r>
          </a:p>
        </p:txBody>
      </p:sp>
      <p:sp>
        <p:nvSpPr>
          <p:cNvPr id="3" name="Subtitle 2"/>
          <p:cNvSpPr>
            <a:spLocks noGrp="1"/>
          </p:cNvSpPr>
          <p:nvPr>
            <p:ph type="subTitle" idx="1"/>
          </p:nvPr>
        </p:nvSpPr>
        <p:spPr>
          <a:xfrm>
            <a:off x="875764" y="2955074"/>
            <a:ext cx="9699006" cy="2385842"/>
          </a:xfrm>
        </p:spPr>
        <p:txBody>
          <a:bodyPr>
            <a:noAutofit/>
          </a:bodyPr>
          <a:lstStyle/>
          <a:p>
            <a:pPr algn="ctr"/>
            <a:r>
              <a:rPr lang="en-US" sz="2400" dirty="0">
                <a:solidFill>
                  <a:schemeClr val="accent1">
                    <a:lumMod val="50000"/>
                  </a:schemeClr>
                </a:solidFill>
              </a:rPr>
              <a:t>Presentation by Colonial Penn Life Insurance Company</a:t>
            </a:r>
          </a:p>
          <a:p>
            <a:pPr algn="ctr"/>
            <a:r>
              <a:rPr lang="en-US" sz="2400" dirty="0">
                <a:solidFill>
                  <a:schemeClr val="accent1">
                    <a:lumMod val="50000"/>
                  </a:schemeClr>
                </a:solidFill>
              </a:rPr>
              <a:t>September 19, 2017</a:t>
            </a:r>
          </a:p>
          <a:p>
            <a:pPr algn="ctr"/>
            <a:r>
              <a:rPr lang="en-US" sz="2400" dirty="0">
                <a:solidFill>
                  <a:schemeClr val="accent1">
                    <a:lumMod val="50000"/>
                  </a:schemeClr>
                </a:solidFill>
              </a:rPr>
              <a:t>CG Docket No. 17-59</a:t>
            </a:r>
          </a:p>
          <a:p>
            <a:pPr algn="l"/>
            <a:r>
              <a:rPr lang="en-US" sz="2000" dirty="0">
                <a:solidFill>
                  <a:schemeClr val="accent1">
                    <a:lumMod val="50000"/>
                  </a:schemeClr>
                </a:solidFill>
              </a:rPr>
              <a:t>Alexis Berg, CPL Sr. Counsel					</a:t>
            </a:r>
          </a:p>
          <a:p>
            <a:pPr algn="l"/>
            <a:r>
              <a:rPr lang="en-US" sz="2000" dirty="0">
                <a:solidFill>
                  <a:schemeClr val="accent1">
                    <a:lumMod val="50000"/>
                  </a:schemeClr>
                </a:solidFill>
              </a:rPr>
              <a:t>Betty Hewes-Eddinger, CPL Director, </a:t>
            </a:r>
            <a:r>
              <a:rPr lang="en-US" sz="2000" dirty="0" smtClean="0">
                <a:solidFill>
                  <a:schemeClr val="accent1">
                    <a:lumMod val="50000"/>
                  </a:schemeClr>
                </a:solidFill>
              </a:rPr>
              <a:t>Compliance</a:t>
            </a:r>
          </a:p>
          <a:p>
            <a:pPr algn="l"/>
            <a:r>
              <a:rPr lang="en-US" sz="2000" dirty="0" smtClean="0">
                <a:solidFill>
                  <a:schemeClr val="accent1">
                    <a:lumMod val="50000"/>
                  </a:schemeClr>
                </a:solidFill>
              </a:rPr>
              <a:t>Kelly </a:t>
            </a:r>
            <a:r>
              <a:rPr lang="en-US" sz="2000" dirty="0" err="1" smtClean="0">
                <a:solidFill>
                  <a:schemeClr val="accent1">
                    <a:lumMod val="50000"/>
                  </a:schemeClr>
                </a:solidFill>
              </a:rPr>
              <a:t>Heindl</a:t>
            </a:r>
            <a:r>
              <a:rPr lang="en-US" sz="2000" dirty="0" smtClean="0">
                <a:solidFill>
                  <a:schemeClr val="accent1">
                    <a:lumMod val="50000"/>
                  </a:schemeClr>
                </a:solidFill>
              </a:rPr>
              <a:t>, </a:t>
            </a:r>
            <a:r>
              <a:rPr lang="en-US" sz="2000" dirty="0" err="1" smtClean="0">
                <a:solidFill>
                  <a:schemeClr val="accent1">
                    <a:lumMod val="50000"/>
                  </a:schemeClr>
                </a:solidFill>
              </a:rPr>
              <a:t>CPL</a:t>
            </a:r>
            <a:r>
              <a:rPr lang="en-US" sz="2000" dirty="0" smtClean="0">
                <a:solidFill>
                  <a:schemeClr val="accent1">
                    <a:lumMod val="50000"/>
                  </a:schemeClr>
                </a:solidFill>
              </a:rPr>
              <a:t> Associate General Counsel</a:t>
            </a:r>
            <a:endParaRPr lang="en-US" sz="2000" dirty="0">
              <a:solidFill>
                <a:schemeClr val="accent1">
                  <a:lumMod val="50000"/>
                </a:schemeClr>
              </a:solidFill>
            </a:endParaRPr>
          </a:p>
          <a:p>
            <a:pPr algn="l"/>
            <a:r>
              <a:rPr lang="en-US" sz="2000" dirty="0">
                <a:solidFill>
                  <a:schemeClr val="accent1">
                    <a:lumMod val="50000"/>
                  </a:schemeClr>
                </a:solidFill>
              </a:rPr>
              <a:t>Jim Falvey, Partner, Eckert Seamans 		</a:t>
            </a:r>
          </a:p>
        </p:txBody>
      </p:sp>
      <p:sp>
        <p:nvSpPr>
          <p:cNvPr id="4" name="Rectangle 2"/>
          <p:cNvSpPr>
            <a:spLocks noChangeArrowheads="1"/>
          </p:cNvSpPr>
          <p:nvPr/>
        </p:nvSpPr>
        <p:spPr bwMode="auto">
          <a:xfrm>
            <a:off x="-458433" y="193183"/>
            <a:ext cx="13951199"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endParaRPr lang="en-US" dirty="0"/>
          </a:p>
        </p:txBody>
      </p:sp>
      <p:sp>
        <p:nvSpPr>
          <p:cNvPr id="5" name="Rectangle 3"/>
          <p:cNvSpPr>
            <a:spLocks noChangeArrowheads="1"/>
          </p:cNvSpPr>
          <p:nvPr/>
        </p:nvSpPr>
        <p:spPr bwMode="auto">
          <a:xfrm>
            <a:off x="-458433" y="1150059"/>
            <a:ext cx="13951199"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Times New Roman" panose="02020603050405020304" pitchFamily="18" charset="0"/>
                <a:ea typeface="Calibri" panose="020F0502020204030204" pitchFamily="34" charset="0"/>
                <a:cs typeface="Times New Roman" panose="02020603050405020304" pitchFamily="18" charset="0"/>
              </a:rPr>
              <a:t>		</a:t>
            </a:r>
            <a:endParaRPr kumimoji="0" lang="en-US" sz="40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14391042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3" y="609600"/>
            <a:ext cx="9779100" cy="1320800"/>
          </a:xfrm>
        </p:spPr>
        <p:txBody>
          <a:bodyPr>
            <a:normAutofit fontScale="90000"/>
          </a:bodyPr>
          <a:lstStyle/>
          <a:p>
            <a:r>
              <a:rPr lang="en-US" dirty="0">
                <a:solidFill>
                  <a:schemeClr val="tx1"/>
                </a:solidFill>
              </a:rPr>
              <a:t>Colonial Penn Life Is Currently Faced with </a:t>
            </a:r>
            <a:br>
              <a:rPr lang="en-US" dirty="0">
                <a:solidFill>
                  <a:schemeClr val="tx1"/>
                </a:solidFill>
              </a:rPr>
            </a:br>
            <a:r>
              <a:rPr lang="en-US" dirty="0">
                <a:solidFill>
                  <a:schemeClr val="tx1"/>
                </a:solidFill>
              </a:rPr>
              <a:t>Illegal Blocking of Legitimate Marketing Calls	 </a:t>
            </a:r>
          </a:p>
        </p:txBody>
      </p:sp>
      <p:sp>
        <p:nvSpPr>
          <p:cNvPr id="3" name="Content Placeholder 2"/>
          <p:cNvSpPr>
            <a:spLocks noGrp="1"/>
          </p:cNvSpPr>
          <p:nvPr>
            <p:ph idx="1"/>
          </p:nvPr>
        </p:nvSpPr>
        <p:spPr>
          <a:xfrm>
            <a:off x="677334" y="1930401"/>
            <a:ext cx="8596668" cy="4110962"/>
          </a:xfrm>
        </p:spPr>
        <p:txBody>
          <a:bodyPr>
            <a:normAutofit fontScale="25000" lnSpcReduction="20000"/>
          </a:bodyPr>
          <a:lstStyle/>
          <a:p>
            <a:r>
              <a:rPr lang="en-US" sz="8000" dirty="0"/>
              <a:t>Colonial Penn Life Insurance Company (CPL) markets its life insurance products through various media channels and provides a phone number for prospective customers to call to express their interest in these products.  CPL returns calls to these prospective customers after they have provided their phone numbers to an answering service and expressed an interest.   </a:t>
            </a:r>
          </a:p>
          <a:p>
            <a:r>
              <a:rPr lang="en-US" sz="8000" dirty="0"/>
              <a:t>CPL marketing calls are now routinely and categorically blocked by call blocking providers despite the fact that CPL’s calls are entirely </a:t>
            </a:r>
            <a:r>
              <a:rPr lang="en-US" sz="8000" dirty="0" smtClean="0"/>
              <a:t>legitimate. </a:t>
            </a:r>
            <a:endParaRPr lang="en-US" sz="8000" dirty="0"/>
          </a:p>
          <a:p>
            <a:r>
              <a:rPr lang="en-US" sz="8000" dirty="0"/>
              <a:t>CPL has reached out to call blocking providers but none of the call blocking providers CPL has </a:t>
            </a:r>
            <a:r>
              <a:rPr lang="en-US" sz="8000" dirty="0" smtClean="0"/>
              <a:t>contacted have </a:t>
            </a:r>
            <a:r>
              <a:rPr lang="en-US" sz="8000" dirty="0"/>
              <a:t>been equipped to address and rectify this issue.</a:t>
            </a:r>
          </a:p>
          <a:p>
            <a:r>
              <a:rPr lang="en-US" sz="8000" dirty="0"/>
              <a:t>This is an urgent and potentially revenue-impacting issue for CPL.  </a:t>
            </a:r>
          </a:p>
          <a:p>
            <a:r>
              <a:rPr lang="en-US" sz="8000" dirty="0"/>
              <a:t>The Commission has requested input on protections for legitimate callers like CPL.</a:t>
            </a:r>
            <a:r>
              <a:rPr lang="en-US" sz="8000" i="1" dirty="0"/>
              <a:t>  </a:t>
            </a:r>
            <a:r>
              <a:rPr lang="en-US" sz="6400" i="1" dirty="0"/>
              <a:t>See</a:t>
            </a:r>
            <a:r>
              <a:rPr lang="en-US" sz="6400" dirty="0"/>
              <a:t> </a:t>
            </a:r>
            <a:r>
              <a:rPr lang="en-US" sz="6400" i="1" dirty="0"/>
              <a:t>In the Matter of Advanced Methods to Target and Eliminate Unlawful Robocalls</a:t>
            </a:r>
            <a:r>
              <a:rPr lang="en-US" sz="6400" dirty="0"/>
              <a:t>, CG Docket No. 17-59, Notice of Proposed Rulemaking and Notice of Inquiry, ¶¶ 37-40 (rel. Mar. 23, 2017) (“</a:t>
            </a:r>
            <a:r>
              <a:rPr lang="en-US" sz="6400" i="1" dirty="0"/>
              <a:t>Robocalling NPRM</a:t>
            </a:r>
            <a:r>
              <a:rPr lang="en-US" sz="6400" dirty="0"/>
              <a:t>”).</a:t>
            </a:r>
          </a:p>
          <a:p>
            <a:endParaRPr lang="en-US" sz="8000" dirty="0"/>
          </a:p>
          <a:p>
            <a:endParaRPr lang="en-US" sz="8000" dirty="0"/>
          </a:p>
          <a:p>
            <a:endParaRPr lang="en-US" sz="8000" dirty="0"/>
          </a:p>
          <a:p>
            <a:endParaRPr lang="en-US" sz="8000" dirty="0"/>
          </a:p>
        </p:txBody>
      </p:sp>
      <p:sp>
        <p:nvSpPr>
          <p:cNvPr id="4" name="Slide Number Placeholder 3"/>
          <p:cNvSpPr>
            <a:spLocks noGrp="1"/>
          </p:cNvSpPr>
          <p:nvPr>
            <p:ph type="sldNum" sz="quarter" idx="12"/>
          </p:nvPr>
        </p:nvSpPr>
        <p:spPr/>
        <p:txBody>
          <a:bodyPr/>
          <a:lstStyle/>
          <a:p>
            <a:fld id="{519954A3-9DFD-4C44-94BA-B95130A3BA1C}" type="slidenum">
              <a:rPr lang="en-US" smtClean="0"/>
              <a:t>2</a:t>
            </a:fld>
            <a:endParaRPr lang="en-US" dirty="0"/>
          </a:p>
        </p:txBody>
      </p:sp>
    </p:spTree>
    <p:extLst>
      <p:ext uri="{BB962C8B-B14F-4D97-AF65-F5344CB8AC3E}">
        <p14:creationId xmlns:p14="http://schemas.microsoft.com/office/powerpoint/2010/main" val="218452670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474664"/>
            <a:ext cx="8596668" cy="1320800"/>
          </a:xfrm>
        </p:spPr>
        <p:txBody>
          <a:bodyPr>
            <a:normAutofit/>
          </a:bodyPr>
          <a:lstStyle/>
          <a:p>
            <a:r>
              <a:rPr lang="en-US" sz="3200" dirty="0">
                <a:solidFill>
                  <a:schemeClr val="tx1"/>
                </a:solidFill>
              </a:rPr>
              <a:t>CPL’s Outbound Calling Cannot Legally Be Blocked</a:t>
            </a:r>
          </a:p>
        </p:txBody>
      </p:sp>
      <p:sp>
        <p:nvSpPr>
          <p:cNvPr id="3" name="Content Placeholder 2"/>
          <p:cNvSpPr>
            <a:spLocks noGrp="1"/>
          </p:cNvSpPr>
          <p:nvPr>
            <p:ph idx="1"/>
          </p:nvPr>
        </p:nvSpPr>
        <p:spPr/>
        <p:txBody>
          <a:bodyPr>
            <a:normAutofit fontScale="62500" lnSpcReduction="20000"/>
          </a:bodyPr>
          <a:lstStyle/>
          <a:p>
            <a:r>
              <a:rPr lang="en-US" sz="2900" dirty="0"/>
              <a:t>CPL is only calling those individuals who have voluntarily provided their phone </a:t>
            </a:r>
            <a:r>
              <a:rPr lang="en-US" sz="2900" dirty="0"/>
              <a:t>numbers. </a:t>
            </a:r>
            <a:r>
              <a:rPr lang="en-US" sz="2900" dirty="0"/>
              <a:t>CPL takes all necessary precautions to ensure full compliance with the law.  </a:t>
            </a:r>
          </a:p>
          <a:p>
            <a:r>
              <a:rPr lang="en-US" sz="2900" dirty="0"/>
              <a:t>CPL’s outbound calling does not meet the definition of “illegal robocalling” as recommended to the Commission </a:t>
            </a:r>
            <a:r>
              <a:rPr lang="en-US" sz="2900" dirty="0"/>
              <a:t>by </a:t>
            </a:r>
            <a:r>
              <a:rPr lang="en-US" sz="2900" dirty="0"/>
              <a:t>the Strike Force Report.</a:t>
            </a:r>
          </a:p>
          <a:p>
            <a:r>
              <a:rPr lang="en-US" sz="2800" dirty="0" err="1" smtClean="0"/>
              <a:t>CPL</a:t>
            </a:r>
            <a:r>
              <a:rPr lang="en-US" sz="2800" dirty="0" err="1"/>
              <a:t>’s</a:t>
            </a:r>
            <a:r>
              <a:rPr lang="en-US" sz="2800" dirty="0"/>
              <a:t> outbound calling does not violate the Telephone Consumer Protection Act of 1991 (“TCPA”), its implementing regulations, the Telemarketing Sales Rule, the Truth in Caller ID Act, nor are the calls made for the purpose of defrauding customers. </a:t>
            </a:r>
            <a:r>
              <a:rPr lang="en-US" sz="2800" i="1" dirty="0"/>
              <a:t> See Robocalling NPRM</a:t>
            </a:r>
            <a:r>
              <a:rPr lang="en-US" sz="2800" dirty="0"/>
              <a:t> ¶ 13.  </a:t>
            </a:r>
          </a:p>
          <a:p>
            <a:r>
              <a:rPr lang="en-US" sz="2800" dirty="0"/>
              <a:t>Although CPL’s calling is legal, it is being blocked under the new “guilty until proven innocent” regime established by the </a:t>
            </a:r>
            <a:r>
              <a:rPr lang="en-US" sz="2800" dirty="0" smtClean="0"/>
              <a:t>call </a:t>
            </a:r>
            <a:r>
              <a:rPr lang="en-US" sz="2900" dirty="0"/>
              <a:t>blocking service </a:t>
            </a:r>
            <a:r>
              <a:rPr lang="en-US" sz="2800" dirty="0" smtClean="0"/>
              <a:t>providers.</a:t>
            </a:r>
            <a:endParaRPr lang="en-US" sz="2600" dirty="0"/>
          </a:p>
        </p:txBody>
      </p:sp>
      <p:sp>
        <p:nvSpPr>
          <p:cNvPr id="4" name="Slide Number Placeholder 3"/>
          <p:cNvSpPr>
            <a:spLocks noGrp="1"/>
          </p:cNvSpPr>
          <p:nvPr>
            <p:ph type="sldNum" sz="quarter" idx="12"/>
          </p:nvPr>
        </p:nvSpPr>
        <p:spPr/>
        <p:txBody>
          <a:bodyPr/>
          <a:lstStyle/>
          <a:p>
            <a:fld id="{519954A3-9DFD-4C44-94BA-B95130A3BA1C}" type="slidenum">
              <a:rPr lang="en-US" smtClean="0"/>
              <a:t>3</a:t>
            </a:fld>
            <a:endParaRPr lang="en-US" dirty="0"/>
          </a:p>
        </p:txBody>
      </p:sp>
    </p:spTree>
    <p:extLst>
      <p:ext uri="{BB962C8B-B14F-4D97-AF65-F5344CB8AC3E}">
        <p14:creationId xmlns:p14="http://schemas.microsoft.com/office/powerpoint/2010/main" val="104665049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z="3200" dirty="0">
                <a:solidFill>
                  <a:schemeClr val="tx1"/>
                </a:solidFill>
              </a:rPr>
              <a:t>The Commission’s Established Precedent Clearly Prohibits the Blocking of Legitimate Calls</a:t>
            </a:r>
          </a:p>
        </p:txBody>
      </p:sp>
      <p:sp>
        <p:nvSpPr>
          <p:cNvPr id="3" name="Content Placeholder 2"/>
          <p:cNvSpPr>
            <a:spLocks noGrp="1"/>
          </p:cNvSpPr>
          <p:nvPr>
            <p:ph idx="1"/>
          </p:nvPr>
        </p:nvSpPr>
        <p:spPr/>
        <p:txBody>
          <a:bodyPr>
            <a:noAutofit/>
          </a:bodyPr>
          <a:lstStyle/>
          <a:p>
            <a:r>
              <a:rPr lang="en-US" sz="1600" dirty="0"/>
              <a:t>Commission precedent is clear:</a:t>
            </a:r>
          </a:p>
          <a:p>
            <a:pPr lvl="1"/>
            <a:r>
              <a:rPr lang="en-US" sz="1400" dirty="0"/>
              <a:t>“</a:t>
            </a:r>
            <a:r>
              <a:rPr lang="en-US" dirty="0"/>
              <a:t>precedent does not permit unreasonable call blocking.” Establishing Just and Reasonable Rates for Local Exchange Carriers, WC Docket No. 07-135, Declaratory Ruling and Order, 22 FCC Rcd 11629, 11629 (rel. June 28, 2007). </a:t>
            </a:r>
          </a:p>
          <a:p>
            <a:pPr lvl="1"/>
            <a:r>
              <a:rPr lang="en-US" dirty="0"/>
              <a:t>the Commission has “a strong policy against allowing voice service providers to block calls” and has allowed call blocking only in “rare and limited circumstances.” </a:t>
            </a:r>
            <a:r>
              <a:rPr lang="en-US" i="1" dirty="0"/>
              <a:t>Robocalling NPRM</a:t>
            </a:r>
            <a:r>
              <a:rPr lang="en-US" dirty="0"/>
              <a:t>, ¶ 9. </a:t>
            </a:r>
          </a:p>
          <a:p>
            <a:pPr lvl="1"/>
            <a:r>
              <a:rPr lang="en-US" sz="1600" dirty="0"/>
              <a:t>The Commission has a “longstanding general prohibition on call blocking” because it has the “potential to downgrade the reliability of the nation’s communications network” and “harms consumers.”  </a:t>
            </a:r>
            <a:r>
              <a:rPr lang="en-US" sz="1600" i="1" dirty="0"/>
              <a:t>Id.</a:t>
            </a:r>
          </a:p>
          <a:p>
            <a:r>
              <a:rPr lang="en-US" sz="1600" dirty="0"/>
              <a:t>The Commission’s </a:t>
            </a:r>
            <a:r>
              <a:rPr lang="en-US" sz="1600" i="1" dirty="0"/>
              <a:t>Robocalling NPRM </a:t>
            </a:r>
            <a:r>
              <a:rPr lang="en-US" sz="1600" dirty="0"/>
              <a:t>is focused solely on allowing the blocking of  </a:t>
            </a:r>
            <a:r>
              <a:rPr lang="en-US" sz="1600" b="1" i="1" dirty="0"/>
              <a:t>illegal</a:t>
            </a:r>
            <a:r>
              <a:rPr lang="en-US" sz="1600" dirty="0"/>
              <a:t> robocalls, and only under a limited set of circumstances. </a:t>
            </a:r>
            <a:r>
              <a:rPr lang="en-US" sz="1600" i="1" dirty="0"/>
              <a:t>See Robocalling NPRM,</a:t>
            </a:r>
            <a:r>
              <a:rPr lang="en-US" sz="1600" dirty="0"/>
              <a:t> ¶¶ 10-13.  </a:t>
            </a:r>
          </a:p>
          <a:p>
            <a:r>
              <a:rPr lang="en-US" sz="1600" dirty="0"/>
              <a:t>The blocking of legitimate marketing calls constitutes an unjust, unreasonable, and discriminatory practice pursuant to Sections 201 and 202.  47 U.S.C. §§ 201, 202.  </a:t>
            </a:r>
          </a:p>
        </p:txBody>
      </p:sp>
      <p:sp>
        <p:nvSpPr>
          <p:cNvPr id="4" name="Slide Number Placeholder 3"/>
          <p:cNvSpPr>
            <a:spLocks noGrp="1"/>
          </p:cNvSpPr>
          <p:nvPr>
            <p:ph type="sldNum" sz="quarter" idx="12"/>
          </p:nvPr>
        </p:nvSpPr>
        <p:spPr/>
        <p:txBody>
          <a:bodyPr/>
          <a:lstStyle/>
          <a:p>
            <a:fld id="{519954A3-9DFD-4C44-94BA-B95130A3BA1C}" type="slidenum">
              <a:rPr lang="en-US" smtClean="0"/>
              <a:t>4</a:t>
            </a:fld>
            <a:endParaRPr lang="en-US" dirty="0"/>
          </a:p>
        </p:txBody>
      </p:sp>
    </p:spTree>
    <p:extLst>
      <p:ext uri="{BB962C8B-B14F-4D97-AF65-F5344CB8AC3E}">
        <p14:creationId xmlns:p14="http://schemas.microsoft.com/office/powerpoint/2010/main" val="421083575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900" dirty="0">
                <a:solidFill>
                  <a:schemeClr val="tx1"/>
                </a:solidFill>
              </a:rPr>
              <a:t>Call Blocking Providers Have Been Nonresponsive and Do Not Appear Equipped to White List Calls from Legitimate Phone Numbers</a:t>
            </a:r>
          </a:p>
        </p:txBody>
      </p:sp>
      <p:sp>
        <p:nvSpPr>
          <p:cNvPr id="3" name="Content Placeholder 2"/>
          <p:cNvSpPr>
            <a:spLocks noGrp="1"/>
          </p:cNvSpPr>
          <p:nvPr>
            <p:ph idx="1"/>
          </p:nvPr>
        </p:nvSpPr>
        <p:spPr/>
        <p:txBody>
          <a:bodyPr>
            <a:normAutofit/>
          </a:bodyPr>
          <a:lstStyle/>
          <a:p>
            <a:r>
              <a:rPr lang="en-US" sz="2200" dirty="0"/>
              <a:t>CPL has written to demand that three major call blocking companies white list CPL’s outbound calling phone number.</a:t>
            </a:r>
          </a:p>
          <a:p>
            <a:r>
              <a:rPr lang="en-US" sz="2200" dirty="0"/>
              <a:t>All three companies have responded with standardized responses that did not provide any clear mechanism for white listing legitimate numbers.</a:t>
            </a:r>
          </a:p>
          <a:p>
            <a:r>
              <a:rPr lang="en-US" sz="2200" dirty="0"/>
              <a:t>CPL has yet to receive any meaningful resolution from any of the three companies. </a:t>
            </a:r>
          </a:p>
          <a:p>
            <a:r>
              <a:rPr lang="en-US" sz="2200" dirty="0"/>
              <a:t>One company has suggested that it has a right to block calls even when they might constitute legal calls. </a:t>
            </a:r>
          </a:p>
          <a:p>
            <a:endParaRPr lang="en-US" sz="2200" dirty="0"/>
          </a:p>
          <a:p>
            <a:endParaRPr lang="en-US" sz="2200" dirty="0"/>
          </a:p>
          <a:p>
            <a:endParaRPr lang="en-US" dirty="0"/>
          </a:p>
        </p:txBody>
      </p:sp>
      <p:sp>
        <p:nvSpPr>
          <p:cNvPr id="4" name="Slide Number Placeholder 3"/>
          <p:cNvSpPr>
            <a:spLocks noGrp="1"/>
          </p:cNvSpPr>
          <p:nvPr>
            <p:ph type="sldNum" sz="quarter" idx="12"/>
          </p:nvPr>
        </p:nvSpPr>
        <p:spPr/>
        <p:txBody>
          <a:bodyPr/>
          <a:lstStyle/>
          <a:p>
            <a:fld id="{519954A3-9DFD-4C44-94BA-B95130A3BA1C}" type="slidenum">
              <a:rPr lang="en-US" smtClean="0"/>
              <a:t>5</a:t>
            </a:fld>
            <a:endParaRPr lang="en-US" dirty="0"/>
          </a:p>
        </p:txBody>
      </p:sp>
    </p:spTree>
    <p:extLst>
      <p:ext uri="{BB962C8B-B14F-4D97-AF65-F5344CB8AC3E}">
        <p14:creationId xmlns:p14="http://schemas.microsoft.com/office/powerpoint/2010/main" val="4048383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2900" dirty="0">
                <a:solidFill>
                  <a:schemeClr val="tx1"/>
                </a:solidFill>
              </a:rPr>
              <a:t>CPL Urges the Commission to Adopt Near-Term and Long Term Solutions to Illegal Call Blocking</a:t>
            </a:r>
          </a:p>
        </p:txBody>
      </p:sp>
      <p:sp>
        <p:nvSpPr>
          <p:cNvPr id="3" name="Content Placeholder 2"/>
          <p:cNvSpPr>
            <a:spLocks noGrp="1"/>
          </p:cNvSpPr>
          <p:nvPr>
            <p:ph idx="1"/>
          </p:nvPr>
        </p:nvSpPr>
        <p:spPr/>
        <p:txBody>
          <a:bodyPr>
            <a:normAutofit fontScale="92500" lnSpcReduction="20000"/>
          </a:bodyPr>
          <a:lstStyle/>
          <a:p>
            <a:pPr marL="0" indent="0">
              <a:buNone/>
            </a:pPr>
            <a:r>
              <a:rPr lang="en-US" sz="2200" u="sng" dirty="0"/>
              <a:t>Near-Term Solution</a:t>
            </a:r>
            <a:r>
              <a:rPr lang="en-US" sz="2200" dirty="0"/>
              <a:t>: </a:t>
            </a:r>
          </a:p>
          <a:p>
            <a:r>
              <a:rPr lang="en-US" sz="2200" dirty="0"/>
              <a:t>Illegal call blocking is an urgent issue for CPL that requires an immediate, near-term solution.</a:t>
            </a:r>
          </a:p>
          <a:p>
            <a:r>
              <a:rPr lang="en-US" sz="2200" dirty="0"/>
              <a:t>The Commission could notify call blocking providers that they must immediately provide a clear process and mechanism to unblock calls from companies like CPL that are willing to provide an affidavit that they are not engaging in illegal robocalling pursuant to the Commission’s definition of illegal robocalling.</a:t>
            </a:r>
          </a:p>
          <a:p>
            <a:r>
              <a:rPr lang="en-US" sz="2200" dirty="0"/>
              <a:t>The Commission could itself provide a near-term white list of numbers that the Commission is satisfied are the source of legal calling.  </a:t>
            </a:r>
          </a:p>
          <a:p>
            <a:r>
              <a:rPr lang="en-US" sz="2200" dirty="0" smtClean="0"/>
              <a:t>The Commission </a:t>
            </a:r>
            <a:r>
              <a:rPr lang="en-US" sz="2200" dirty="0"/>
              <a:t>could require that each call blocking provider offer a </a:t>
            </a:r>
            <a:r>
              <a:rPr lang="en-US" sz="2200" dirty="0" smtClean="0"/>
              <a:t>point </a:t>
            </a:r>
            <a:r>
              <a:rPr lang="en-US" sz="2200" dirty="0"/>
              <a:t>of contact (phone and email) to provide immediate resolution of the illegal blocking of calls. </a:t>
            </a:r>
          </a:p>
          <a:p>
            <a:endParaRPr lang="en-US" sz="2200" dirty="0"/>
          </a:p>
        </p:txBody>
      </p:sp>
      <p:sp>
        <p:nvSpPr>
          <p:cNvPr id="4" name="Slide Number Placeholder 3"/>
          <p:cNvSpPr>
            <a:spLocks noGrp="1"/>
          </p:cNvSpPr>
          <p:nvPr>
            <p:ph type="sldNum" sz="quarter" idx="12"/>
          </p:nvPr>
        </p:nvSpPr>
        <p:spPr/>
        <p:txBody>
          <a:bodyPr/>
          <a:lstStyle/>
          <a:p>
            <a:fld id="{519954A3-9DFD-4C44-94BA-B95130A3BA1C}" type="slidenum">
              <a:rPr lang="en-US" smtClean="0"/>
              <a:t>6</a:t>
            </a:fld>
            <a:endParaRPr lang="en-US" dirty="0"/>
          </a:p>
        </p:txBody>
      </p:sp>
    </p:spTree>
    <p:extLst>
      <p:ext uri="{BB962C8B-B14F-4D97-AF65-F5344CB8AC3E}">
        <p14:creationId xmlns:p14="http://schemas.microsoft.com/office/powerpoint/2010/main" val="205987082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solidFill>
                  <a:schemeClr val="tx1"/>
                </a:solidFill>
              </a:rPr>
              <a:t>Long-term Solutions to Illegal Call Blocking</a:t>
            </a:r>
          </a:p>
        </p:txBody>
      </p:sp>
      <p:sp>
        <p:nvSpPr>
          <p:cNvPr id="3" name="Content Placeholder 2"/>
          <p:cNvSpPr>
            <a:spLocks noGrp="1"/>
          </p:cNvSpPr>
          <p:nvPr>
            <p:ph idx="1"/>
          </p:nvPr>
        </p:nvSpPr>
        <p:spPr/>
        <p:txBody>
          <a:bodyPr>
            <a:normAutofit fontScale="85000" lnSpcReduction="10000"/>
          </a:bodyPr>
          <a:lstStyle/>
          <a:p>
            <a:r>
              <a:rPr lang="en-US" sz="2200" dirty="0"/>
              <a:t>Legitimate callers that provide notice to call blocking providers should be placed on a white list within ten (10) business days.</a:t>
            </a:r>
          </a:p>
          <a:p>
            <a:r>
              <a:rPr lang="en-US" sz="2200" dirty="0"/>
              <a:t>Legitimate callers should be required to provide an affidavit that they do not meet the Commission’s specific definitions of illegal robocalling.</a:t>
            </a:r>
          </a:p>
          <a:p>
            <a:r>
              <a:rPr lang="en-US" sz="2200" dirty="0"/>
              <a:t>Numbers that are white listed must be reported to the Commission within ten (10) business days.  All numbers that any provider </a:t>
            </a:r>
            <a:r>
              <a:rPr lang="en-US" sz="2200" dirty="0" smtClean="0"/>
              <a:t>black </a:t>
            </a:r>
            <a:r>
              <a:rPr lang="en-US" sz="2200" dirty="0"/>
              <a:t>lists should also be provided to the Commission by call blocking providers for review by interested parties.  </a:t>
            </a:r>
          </a:p>
          <a:p>
            <a:r>
              <a:rPr lang="en-US" sz="2200" dirty="0"/>
              <a:t>The Commission should provide a common database of numbers that have been white listed and require call blocking providers to incorporate those white lists into their systems monthly.  This will prevent legitimate callers like CPL from having to chase down every call blocking provider that blocks calls.   </a:t>
            </a:r>
          </a:p>
        </p:txBody>
      </p:sp>
      <p:sp>
        <p:nvSpPr>
          <p:cNvPr id="4" name="Slide Number Placeholder 3"/>
          <p:cNvSpPr>
            <a:spLocks noGrp="1"/>
          </p:cNvSpPr>
          <p:nvPr>
            <p:ph type="sldNum" sz="quarter" idx="12"/>
          </p:nvPr>
        </p:nvSpPr>
        <p:spPr/>
        <p:txBody>
          <a:bodyPr/>
          <a:lstStyle/>
          <a:p>
            <a:fld id="{519954A3-9DFD-4C44-94BA-B95130A3BA1C}" type="slidenum">
              <a:rPr lang="en-US" smtClean="0"/>
              <a:t>7</a:t>
            </a:fld>
            <a:endParaRPr lang="en-US" dirty="0"/>
          </a:p>
        </p:txBody>
      </p:sp>
    </p:spTree>
    <p:extLst>
      <p:ext uri="{BB962C8B-B14F-4D97-AF65-F5344CB8AC3E}">
        <p14:creationId xmlns:p14="http://schemas.microsoft.com/office/powerpoint/2010/main" val="284917910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solidFill>
                  <a:schemeClr val="tx1"/>
                </a:solidFill>
              </a:rPr>
              <a:t>Long-term Solutions to Illegal Call Blocking</a:t>
            </a:r>
            <a:endParaRPr lang="en-US" dirty="0"/>
          </a:p>
        </p:txBody>
      </p:sp>
      <p:sp>
        <p:nvSpPr>
          <p:cNvPr id="3" name="Content Placeholder 2"/>
          <p:cNvSpPr>
            <a:spLocks noGrp="1"/>
          </p:cNvSpPr>
          <p:nvPr>
            <p:ph idx="1"/>
          </p:nvPr>
        </p:nvSpPr>
        <p:spPr/>
        <p:txBody>
          <a:bodyPr>
            <a:normAutofit/>
          </a:bodyPr>
          <a:lstStyle/>
          <a:p>
            <a:r>
              <a:rPr lang="en-US" sz="2000" dirty="0"/>
              <a:t>The current system has upended the </a:t>
            </a:r>
            <a:r>
              <a:rPr lang="en-US" sz="2000" dirty="0" smtClean="0"/>
              <a:t>Commission’s </a:t>
            </a:r>
            <a:r>
              <a:rPr lang="en-US" sz="2000" dirty="0"/>
              <a:t>consistent, longstanding policy against call blocking that used to limit such blocking to “rare and limited circumstances.” </a:t>
            </a:r>
          </a:p>
          <a:p>
            <a:r>
              <a:rPr lang="en-US" sz="2000" dirty="0"/>
              <a:t>Currently, legitimate callers are considered “guilty until proven innocent.”  Legitimate callers that provide </a:t>
            </a:r>
            <a:r>
              <a:rPr lang="en-US" sz="2000" dirty="0"/>
              <a:t>an affidavit </a:t>
            </a:r>
            <a:r>
              <a:rPr lang="en-US" sz="2000" dirty="0" smtClean="0"/>
              <a:t>must </a:t>
            </a:r>
            <a:r>
              <a:rPr lang="en-US" sz="2000" dirty="0"/>
              <a:t>have their calls immediately unblocked.  </a:t>
            </a:r>
          </a:p>
          <a:p>
            <a:r>
              <a:rPr lang="en-US" sz="2000" dirty="0"/>
              <a:t>If there is a process to challenge such </a:t>
            </a:r>
            <a:r>
              <a:rPr lang="en-US" sz="2000" dirty="0" smtClean="0"/>
              <a:t>affidavits</a:t>
            </a:r>
            <a:r>
              <a:rPr lang="en-US" sz="2000" dirty="0" smtClean="0"/>
              <a:t>, </a:t>
            </a:r>
            <a:r>
              <a:rPr lang="en-US" sz="2000" dirty="0"/>
              <a:t>calls must continue to flow until a company is proven to be engaging in illegal robocalling. </a:t>
            </a:r>
          </a:p>
          <a:p>
            <a:r>
              <a:rPr lang="en-US" sz="2000" dirty="0"/>
              <a:t>Any process adopted by the Commission must provide prompt, streamlined and coordinated relief for legitimate callers like CPL.  </a:t>
            </a:r>
          </a:p>
        </p:txBody>
      </p:sp>
      <p:sp>
        <p:nvSpPr>
          <p:cNvPr id="4" name="Slide Number Placeholder 3"/>
          <p:cNvSpPr>
            <a:spLocks noGrp="1"/>
          </p:cNvSpPr>
          <p:nvPr>
            <p:ph type="sldNum" sz="quarter" idx="12"/>
          </p:nvPr>
        </p:nvSpPr>
        <p:spPr/>
        <p:txBody>
          <a:bodyPr/>
          <a:lstStyle/>
          <a:p>
            <a:fld id="{519954A3-9DFD-4C44-94BA-B95130A3BA1C}" type="slidenum">
              <a:rPr lang="en-US" smtClean="0"/>
              <a:t>8</a:t>
            </a:fld>
            <a:endParaRPr lang="en-US" dirty="0"/>
          </a:p>
        </p:txBody>
      </p:sp>
    </p:spTree>
    <p:extLst>
      <p:ext uri="{BB962C8B-B14F-4D97-AF65-F5344CB8AC3E}">
        <p14:creationId xmlns:p14="http://schemas.microsoft.com/office/powerpoint/2010/main" val="234366001"/>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5FCBEF"/>
      </a:accent1>
      <a:accent2>
        <a:srgbClr val="2E83C3"/>
      </a:accent2>
      <a:accent3>
        <a:srgbClr val="42D0A2"/>
      </a:accent3>
      <a:accent4>
        <a:srgbClr val="2E946B"/>
      </a:accent4>
      <a:accent5>
        <a:srgbClr val="42B051"/>
      </a:accent5>
      <a:accent6>
        <a:srgbClr val="96D141"/>
      </a:accent6>
      <a:hlink>
        <a:srgbClr val="3FCDE7"/>
      </a:hlink>
      <a:folHlink>
        <a:srgbClr val="A9D3E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1212</TotalTime>
  <Words>669</Words>
  <Application>Microsoft Office PowerPoint</Application>
  <PresentationFormat>Widescreen</PresentationFormat>
  <Paragraphs>59</Paragraphs>
  <Slides>8</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8</vt:i4>
      </vt:variant>
    </vt:vector>
  </HeadingPairs>
  <TitlesOfParts>
    <vt:vector size="14" baseType="lpstr">
      <vt:lpstr>Arial</vt:lpstr>
      <vt:lpstr>Calibri</vt:lpstr>
      <vt:lpstr>Times New Roman</vt:lpstr>
      <vt:lpstr>Trebuchet MS</vt:lpstr>
      <vt:lpstr>Wingdings 3</vt:lpstr>
      <vt:lpstr>Facet</vt:lpstr>
      <vt:lpstr>      Need for a Streamlined and Coordinated Process to White List Numbers to Avoid Blocking of Legitimate Calls</vt:lpstr>
      <vt:lpstr>Colonial Penn Life Is Currently Faced with  Illegal Blocking of Legitimate Marketing Calls  </vt:lpstr>
      <vt:lpstr>CPL’s Outbound Calling Cannot Legally Be Blocked</vt:lpstr>
      <vt:lpstr>The Commission’s Established Precedent Clearly Prohibits the Blocking of Legitimate Calls</vt:lpstr>
      <vt:lpstr>Call Blocking Providers Have Been Nonresponsive and Do Not Appear Equipped to White List Calls from Legitimate Phone Numbers</vt:lpstr>
      <vt:lpstr>CPL Urges the Commission to Adopt Near-Term and Long Term Solutions to Illegal Call Blocking</vt:lpstr>
      <vt:lpstr>Long-term Solutions to Illegal Call Blocking</vt:lpstr>
      <vt:lpstr>Long-term Solutions to Illegal Call Blocking</vt:lpstr>
    </vt:vector>
  </TitlesOfParts>
  <Company>ESCM</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DAS and Small Cell Regulation at the Federal, State and Local Level</dc:title>
  <dc:creator>James C. Falvey</dc:creator>
  <cp:lastModifiedBy>James C. Falvey</cp:lastModifiedBy>
  <cp:revision>63</cp:revision>
  <cp:lastPrinted>2017-09-19T14:43:35Z</cp:lastPrinted>
  <dcterms:created xsi:type="dcterms:W3CDTF">2016-11-07T00:59:08Z</dcterms:created>
  <dcterms:modified xsi:type="dcterms:W3CDTF">2017-09-19T15:38:53Z</dcterms:modified>
</cp:coreProperties>
</file>

<file path=docProps/thumbnail.jpeg>
</file>