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59" r:id="rId4"/>
    <p:sldId id="260" r:id="rId5"/>
    <p:sldId id="261" r:id="rId6"/>
    <p:sldId id="262" r:id="rId7"/>
    <p:sldId id="264" r:id="rId8"/>
    <p:sldId id="263" r:id="rId9"/>
    <p:sldId id="265"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24" autoAdjust="0"/>
  </p:normalViewPr>
  <p:slideViewPr>
    <p:cSldViewPr>
      <p:cViewPr>
        <p:scale>
          <a:sx n="119" d="100"/>
          <a:sy n="119" d="100"/>
        </p:scale>
        <p:origin x="-58" y="2323"/>
      </p:cViewPr>
      <p:guideLst>
        <p:guide orient="horz" pos="2160"/>
        <p:guide pos="2880"/>
      </p:guideLst>
    </p:cSldViewPr>
  </p:slideViewPr>
  <p:outlineViewPr>
    <p:cViewPr>
      <p:scale>
        <a:sx n="33" d="100"/>
        <a:sy n="33" d="100"/>
      </p:scale>
      <p:origin x="14"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Providers</c:v>
                </c:pt>
              </c:strCache>
            </c:strRef>
          </c:tx>
          <c:explosion val="25"/>
          <c:cat>
            <c:strRef>
              <c:f>Sheet1!$A$2:$A$5</c:f>
              <c:strCache>
                <c:ptCount val="4"/>
                <c:pt idx="0">
                  <c:v>Landline</c:v>
                </c:pt>
                <c:pt idx="1">
                  <c:v>Landline and wireless</c:v>
                </c:pt>
                <c:pt idx="2">
                  <c:v>ILEC, CLEC, VoIP and STS</c:v>
                </c:pt>
                <c:pt idx="3">
                  <c:v>Uniformed charge</c:v>
                </c:pt>
              </c:strCache>
            </c:strRef>
          </c:cat>
          <c:val>
            <c:numRef>
              <c:f>Sheet1!$B$2:$B$5</c:f>
              <c:numCache>
                <c:formatCode>General</c:formatCode>
                <c:ptCount val="4"/>
                <c:pt idx="0">
                  <c:v>2</c:v>
                </c:pt>
                <c:pt idx="1">
                  <c:v>8</c:v>
                </c:pt>
                <c:pt idx="2">
                  <c:v>6</c:v>
                </c:pt>
                <c:pt idx="3">
                  <c:v>1</c:v>
                </c:pt>
              </c:numCache>
            </c:numRef>
          </c:val>
        </c:ser>
        <c:dLbls>
          <c:showLegendKey val="0"/>
          <c:showVal val="0"/>
          <c:showCatName val="0"/>
          <c:showSerName val="0"/>
          <c:showPercent val="0"/>
          <c:showBubbleSize val="0"/>
          <c:showLeaderLines val="0"/>
        </c:dLbls>
      </c:pie3DChart>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States</c:v>
                </c:pt>
              </c:strCache>
            </c:strRef>
          </c:tx>
          <c:cat>
            <c:strRef>
              <c:f>Sheet1!$A$2:$A$5</c:f>
              <c:strCache>
                <c:ptCount val="4"/>
                <c:pt idx="0">
                  <c:v>6 - 12 months</c:v>
                </c:pt>
                <c:pt idx="1">
                  <c:v>12 - 18 months</c:v>
                </c:pt>
                <c:pt idx="2">
                  <c:v>2 - 5 years</c:v>
                </c:pt>
                <c:pt idx="3">
                  <c:v>5 - 7.5 years</c:v>
                </c:pt>
              </c:strCache>
            </c:strRef>
          </c:cat>
          <c:val>
            <c:numRef>
              <c:f>Sheet1!$B$2:$B$5</c:f>
              <c:numCache>
                <c:formatCode>General</c:formatCode>
                <c:ptCount val="4"/>
                <c:pt idx="0">
                  <c:v>3</c:v>
                </c:pt>
                <c:pt idx="1">
                  <c:v>2</c:v>
                </c:pt>
                <c:pt idx="2">
                  <c:v>7</c:v>
                </c:pt>
                <c:pt idx="3">
                  <c:v>1</c:v>
                </c:pt>
              </c:numCache>
            </c:numRef>
          </c:val>
        </c:ser>
        <c:dLbls>
          <c:showLegendKey val="0"/>
          <c:showVal val="0"/>
          <c:showCatName val="0"/>
          <c:showSerName val="0"/>
          <c:showPercent val="0"/>
          <c:showBubbleSize val="0"/>
          <c:showLeaderLines val="0"/>
        </c:dLbls>
        <c:firstSliceAng val="0"/>
      </c:pieChart>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E70D41-3E7C-4A0A-BE2A-6733F6442D2A}" type="datetimeFigureOut">
              <a:rPr lang="en-US" smtClean="0"/>
              <a:pPr/>
              <a:t>9/21/2017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50A574-40B0-4BA1-B816-774D623361EC}" type="slidenum">
              <a:rPr lang="en-US" smtClean="0"/>
              <a:pPr/>
              <a:t>‹#›</a:t>
            </a:fld>
            <a:endParaRPr lang="en-US"/>
          </a:p>
        </p:txBody>
      </p:sp>
    </p:spTree>
    <p:extLst>
      <p:ext uri="{BB962C8B-B14F-4D97-AF65-F5344CB8AC3E}">
        <p14:creationId xmlns:p14="http://schemas.microsoft.com/office/powerpoint/2010/main" val="2941652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Louisiana</a:t>
            </a:r>
            <a:r>
              <a:rPr lang="en-US" baseline="0" dirty="0" smtClean="0"/>
              <a:t> is not currently collect funds</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2</a:t>
            </a:fld>
            <a:endParaRPr lang="en-US"/>
          </a:p>
        </p:txBody>
      </p:sp>
    </p:spTree>
    <p:extLst>
      <p:ext uri="{BB962C8B-B14F-4D97-AF65-F5344CB8AC3E}">
        <p14:creationId xmlns:p14="http://schemas.microsoft.com/office/powerpoint/2010/main" val="4290835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Oregon will start collecting for VoIP in 2018. </a:t>
            </a:r>
          </a:p>
          <a:p>
            <a:r>
              <a:rPr lang="en-US" dirty="0" smtClean="0"/>
              <a:t>Texas requests funds from all telecommunication providers.</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3</a:t>
            </a:fld>
            <a:endParaRPr lang="en-US"/>
          </a:p>
        </p:txBody>
      </p:sp>
    </p:spTree>
    <p:extLst>
      <p:ext uri="{BB962C8B-B14F-4D97-AF65-F5344CB8AC3E}">
        <p14:creationId xmlns:p14="http://schemas.microsoft.com/office/powerpoint/2010/main" val="2403800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Arizona – possibly</a:t>
            </a:r>
          </a:p>
          <a:p>
            <a:r>
              <a:rPr lang="en-US" dirty="0" smtClean="0"/>
              <a:t>California</a:t>
            </a:r>
            <a:r>
              <a:rPr lang="en-US" baseline="0" dirty="0" smtClean="0"/>
              <a:t> – Not clear, if the interstate and intrastate portions of a call can be separated.</a:t>
            </a:r>
          </a:p>
          <a:p>
            <a:r>
              <a:rPr lang="en-US" baseline="0" dirty="0" smtClean="0"/>
              <a:t>Colorado – Cannot affirmatively say that additional providers would not need to be added.</a:t>
            </a:r>
          </a:p>
          <a:p>
            <a:r>
              <a:rPr lang="en-US" baseline="0" dirty="0" smtClean="0"/>
              <a:t>Florida – Statutory change</a:t>
            </a:r>
          </a:p>
          <a:p>
            <a:r>
              <a:rPr lang="en-US" baseline="0" dirty="0" smtClean="0"/>
              <a:t>Indiana – Possibly</a:t>
            </a:r>
          </a:p>
          <a:p>
            <a:r>
              <a:rPr lang="en-US" baseline="0" dirty="0" smtClean="0"/>
              <a:t>Louisiana – No providers pay into the fund</a:t>
            </a:r>
          </a:p>
          <a:p>
            <a:r>
              <a:rPr lang="en-US" baseline="0" dirty="0" smtClean="0"/>
              <a:t>Minnesota – Perhaps</a:t>
            </a:r>
          </a:p>
          <a:p>
            <a:r>
              <a:rPr lang="en-US" baseline="0" dirty="0" smtClean="0"/>
              <a:t>Utah – legislative changes required</a:t>
            </a:r>
          </a:p>
          <a:p>
            <a:endParaRPr lang="en-US" baseline="0" dirty="0" smtClean="0"/>
          </a:p>
          <a:p>
            <a:r>
              <a:rPr lang="en-US" baseline="0" dirty="0" smtClean="0"/>
              <a:t>Wyoming – Probably, to clean up and strengthen statues</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4</a:t>
            </a:fld>
            <a:endParaRPr lang="en-US"/>
          </a:p>
        </p:txBody>
      </p:sp>
    </p:spTree>
    <p:extLst>
      <p:ext uri="{BB962C8B-B14F-4D97-AF65-F5344CB8AC3E}">
        <p14:creationId xmlns:p14="http://schemas.microsoft.com/office/powerpoint/2010/main" val="3748816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Louisiana does</a:t>
            </a:r>
            <a:r>
              <a:rPr lang="en-US" baseline="0" dirty="0" smtClean="0"/>
              <a:t> not require a change</a:t>
            </a:r>
            <a:endParaRPr lang="en-US" dirty="0" smtClean="0"/>
          </a:p>
          <a:p>
            <a:r>
              <a:rPr lang="en-US" dirty="0" smtClean="0"/>
              <a:t>Utah did not have a response to questions 3 - 7</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5</a:t>
            </a:fld>
            <a:endParaRPr lang="en-US"/>
          </a:p>
        </p:txBody>
      </p:sp>
    </p:spTree>
    <p:extLst>
      <p:ext uri="{BB962C8B-B14F-4D97-AF65-F5344CB8AC3E}">
        <p14:creationId xmlns:p14="http://schemas.microsoft.com/office/powerpoint/2010/main" val="3953515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Colorado – Timing is</a:t>
            </a:r>
            <a:r>
              <a:rPr lang="en-US" baseline="0" dirty="0" smtClean="0"/>
              <a:t> unknown at this time</a:t>
            </a:r>
            <a:endParaRPr lang="en-US" dirty="0" smtClean="0"/>
          </a:p>
          <a:p>
            <a:r>
              <a:rPr lang="en-US" dirty="0" smtClean="0"/>
              <a:t>Florida would require legislative</a:t>
            </a:r>
            <a:r>
              <a:rPr lang="en-US" baseline="0" dirty="0" smtClean="0"/>
              <a:t> changes</a:t>
            </a:r>
          </a:p>
          <a:p>
            <a:r>
              <a:rPr lang="en-US" baseline="0" dirty="0" smtClean="0"/>
              <a:t>Minnesota it would depend on the parameters and numbers</a:t>
            </a:r>
          </a:p>
          <a:p>
            <a:r>
              <a:rPr lang="en-US" baseline="0" dirty="0" smtClean="0"/>
              <a:t>Nebraska depended on the extent of quality of assurance responsibilities that be assumed and any other standard for oversight – not just financial.</a:t>
            </a:r>
          </a:p>
          <a:p>
            <a:r>
              <a:rPr lang="en-US" baseline="0" dirty="0" smtClean="0"/>
              <a:t>Pennsylvania lawmakers would have to decide</a:t>
            </a:r>
          </a:p>
          <a:p>
            <a:r>
              <a:rPr lang="en-US" baseline="0" dirty="0" smtClean="0"/>
              <a:t>Utah did not provide an answer.</a:t>
            </a:r>
            <a:endParaRPr lang="en-US" dirty="0" smtClean="0"/>
          </a:p>
          <a:p>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7</a:t>
            </a:fld>
            <a:endParaRPr lang="en-US"/>
          </a:p>
        </p:txBody>
      </p:sp>
    </p:spTree>
    <p:extLst>
      <p:ext uri="{BB962C8B-B14F-4D97-AF65-F5344CB8AC3E}">
        <p14:creationId xmlns:p14="http://schemas.microsoft.com/office/powerpoint/2010/main" val="321804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Colorado – Unknown</a:t>
            </a:r>
            <a:r>
              <a:rPr lang="en-US" baseline="0" dirty="0" smtClean="0"/>
              <a:t> at this time</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8</a:t>
            </a:fld>
            <a:endParaRPr lang="en-US"/>
          </a:p>
        </p:txBody>
      </p:sp>
    </p:spTree>
    <p:extLst>
      <p:ext uri="{BB962C8B-B14F-4D97-AF65-F5344CB8AC3E}">
        <p14:creationId xmlns:p14="http://schemas.microsoft.com/office/powerpoint/2010/main" val="3126972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Colorado – Unknown at this time</a:t>
            </a:r>
          </a:p>
          <a:p>
            <a:r>
              <a:rPr lang="en-US" dirty="0" smtClean="0"/>
              <a:t>Florida would require</a:t>
            </a:r>
            <a:r>
              <a:rPr lang="en-US" baseline="0" dirty="0" smtClean="0"/>
              <a:t> a statutory change</a:t>
            </a:r>
          </a:p>
          <a:p>
            <a:r>
              <a:rPr lang="en-US" baseline="0" dirty="0" smtClean="0"/>
              <a:t>Kansas is not sure if it is allowed</a:t>
            </a:r>
          </a:p>
          <a:p>
            <a:r>
              <a:rPr lang="en-US" baseline="0" dirty="0" smtClean="0"/>
              <a:t>Kentucky may allow for multiple </a:t>
            </a:r>
          </a:p>
          <a:p>
            <a:r>
              <a:rPr lang="en-US" baseline="0" dirty="0" smtClean="0"/>
              <a:t>New Mexico is unsure wouldn’t want to waste funds on multiple</a:t>
            </a:r>
          </a:p>
          <a:p>
            <a:r>
              <a:rPr lang="en-US" baseline="0" dirty="0" smtClean="0"/>
              <a:t>North Carolina is not sure </a:t>
            </a:r>
          </a:p>
          <a:p>
            <a:r>
              <a:rPr lang="en-US" baseline="0" dirty="0" smtClean="0"/>
              <a:t>Pennsylvania no data provided </a:t>
            </a:r>
          </a:p>
          <a:p>
            <a:r>
              <a:rPr lang="en-US" baseline="0" dirty="0" smtClean="0"/>
              <a:t>Utah did not answer</a:t>
            </a:r>
          </a:p>
          <a:p>
            <a:r>
              <a:rPr lang="en-US" baseline="0" dirty="0" smtClean="0"/>
              <a:t>Washington State currently only has one and may continue to do the same </a:t>
            </a:r>
          </a:p>
          <a:p>
            <a:r>
              <a:rPr lang="en-US" baseline="0" dirty="0" smtClean="0"/>
              <a:t>Wyoming currently has one</a:t>
            </a:r>
          </a:p>
          <a:p>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9</a:t>
            </a:fld>
            <a:endParaRPr lang="en-US"/>
          </a:p>
        </p:txBody>
      </p:sp>
    </p:spTree>
    <p:extLst>
      <p:ext uri="{BB962C8B-B14F-4D97-AF65-F5344CB8AC3E}">
        <p14:creationId xmlns:p14="http://schemas.microsoft.com/office/powerpoint/2010/main" val="3383976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Florida would require statutory change</a:t>
            </a:r>
          </a:p>
          <a:p>
            <a:r>
              <a:rPr lang="en-US" dirty="0" smtClean="0"/>
              <a:t>Kentucky will depend on the FCC orders to comply</a:t>
            </a:r>
          </a:p>
          <a:p>
            <a:r>
              <a:rPr lang="en-US" dirty="0" smtClean="0"/>
              <a:t>Louisiana would not require an FCC go-between.</a:t>
            </a:r>
            <a:r>
              <a:rPr lang="en-US" baseline="0" dirty="0" smtClean="0"/>
              <a:t> RAB has its own professional services.</a:t>
            </a:r>
            <a:endParaRPr lang="en-US" dirty="0" smtClean="0"/>
          </a:p>
          <a:p>
            <a:r>
              <a:rPr lang="en-US" dirty="0" smtClean="0"/>
              <a:t>Texas doesn’t trust</a:t>
            </a:r>
            <a:r>
              <a:rPr lang="en-US" baseline="0" dirty="0" smtClean="0"/>
              <a:t> the fund administrator</a:t>
            </a:r>
          </a:p>
          <a:p>
            <a:r>
              <a:rPr lang="en-US" baseline="0" dirty="0" smtClean="0"/>
              <a:t>Utah didn’t answer</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10</a:t>
            </a:fld>
            <a:endParaRPr lang="en-US"/>
          </a:p>
        </p:txBody>
      </p:sp>
    </p:spTree>
    <p:extLst>
      <p:ext uri="{BB962C8B-B14F-4D97-AF65-F5344CB8AC3E}">
        <p14:creationId xmlns:p14="http://schemas.microsoft.com/office/powerpoint/2010/main" val="3340342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Oregon did not provide an answer</a:t>
            </a:r>
          </a:p>
          <a:p>
            <a:r>
              <a:rPr lang="en-US" dirty="0" smtClean="0"/>
              <a:t>Pennsylvania</a:t>
            </a:r>
            <a:r>
              <a:rPr lang="en-US" baseline="0" dirty="0" smtClean="0"/>
              <a:t> did not have enough data to respond</a:t>
            </a:r>
          </a:p>
          <a:p>
            <a:r>
              <a:rPr lang="en-US" baseline="0" dirty="0" smtClean="0"/>
              <a:t>Oregon can’t think of any </a:t>
            </a:r>
          </a:p>
          <a:p>
            <a:r>
              <a:rPr lang="en-US" baseline="0" dirty="0" smtClean="0"/>
              <a:t>Utah did not answer questions 3 – 7</a:t>
            </a:r>
          </a:p>
          <a:p>
            <a:r>
              <a:rPr lang="en-US" baseline="0" dirty="0" smtClean="0"/>
              <a:t>Washington State - yes</a:t>
            </a:r>
            <a:endParaRPr lang="en-US" dirty="0"/>
          </a:p>
        </p:txBody>
      </p:sp>
      <p:sp>
        <p:nvSpPr>
          <p:cNvPr id="4" name="Slide Number Placeholder 3"/>
          <p:cNvSpPr>
            <a:spLocks noGrp="1"/>
          </p:cNvSpPr>
          <p:nvPr>
            <p:ph type="sldNum" sz="quarter" idx="10"/>
          </p:nvPr>
        </p:nvSpPr>
        <p:spPr/>
        <p:txBody>
          <a:bodyPr/>
          <a:lstStyle/>
          <a:p>
            <a:fld id="{9C50A574-40B0-4BA1-B816-774D623361EC}" type="slidenum">
              <a:rPr lang="en-US" smtClean="0"/>
              <a:pPr/>
              <a:t>12</a:t>
            </a:fld>
            <a:endParaRPr lang="en-US"/>
          </a:p>
        </p:txBody>
      </p:sp>
    </p:spTree>
    <p:extLst>
      <p:ext uri="{BB962C8B-B14F-4D97-AF65-F5344CB8AC3E}">
        <p14:creationId xmlns:p14="http://schemas.microsoft.com/office/powerpoint/2010/main" val="3586333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2686E1-429E-4002-9A41-2954F4830031}"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301888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686E1-429E-4002-9A41-2954F4830031}"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3720016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686E1-429E-4002-9A41-2954F4830031}"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108473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2686E1-429E-4002-9A41-2954F4830031}"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428848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2686E1-429E-4002-9A41-2954F4830031}"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3100619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2686E1-429E-4002-9A41-2954F4830031}"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660385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2686E1-429E-4002-9A41-2954F4830031}" type="datetimeFigureOut">
              <a:rPr lang="en-US" smtClean="0"/>
              <a:pPr/>
              <a:t>9/21/2017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3114497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2686E1-429E-4002-9A41-2954F4830031}" type="datetimeFigureOut">
              <a:rPr lang="en-US" smtClean="0"/>
              <a:pPr/>
              <a:t>9/21/2017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95977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686E1-429E-4002-9A41-2954F4830031}" type="datetimeFigureOut">
              <a:rPr lang="en-US" smtClean="0"/>
              <a:pPr/>
              <a:t>9/21/2017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2511942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686E1-429E-4002-9A41-2954F4830031}"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4123316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2686E1-429E-4002-9A41-2954F4830031}"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B221D-5153-4AE5-84B0-6DB1350A5DFB}" type="slidenum">
              <a:rPr lang="en-US" smtClean="0"/>
              <a:pPr/>
              <a:t>‹#›</a:t>
            </a:fld>
            <a:endParaRPr lang="en-US"/>
          </a:p>
        </p:txBody>
      </p:sp>
    </p:spTree>
    <p:extLst>
      <p:ext uri="{BB962C8B-B14F-4D97-AF65-F5344CB8AC3E}">
        <p14:creationId xmlns:p14="http://schemas.microsoft.com/office/powerpoint/2010/main" val="1854749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686E1-429E-4002-9A41-2954F4830031}" type="datetimeFigureOut">
              <a:rPr lang="en-US" smtClean="0"/>
              <a:pPr/>
              <a:t>9/21/2017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0B221D-5153-4AE5-84B0-6DB1350A5DFB}" type="slidenum">
              <a:rPr lang="en-US" smtClean="0"/>
              <a:pPr/>
              <a:t>‹#›</a:t>
            </a:fld>
            <a:endParaRPr lang="en-US"/>
          </a:p>
        </p:txBody>
      </p:sp>
    </p:spTree>
    <p:extLst>
      <p:ext uri="{BB962C8B-B14F-4D97-AF65-F5344CB8AC3E}">
        <p14:creationId xmlns:p14="http://schemas.microsoft.com/office/powerpoint/2010/main" val="1722073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1905000"/>
          </a:xfrm>
          <a:solidFill>
            <a:schemeClr val="accent4">
              <a:lumMod val="75000"/>
            </a:schemeClr>
          </a:solidFill>
          <a:ln>
            <a:solidFill>
              <a:srgbClr val="FFC000"/>
            </a:solidFill>
          </a:ln>
        </p:spPr>
        <p:style>
          <a:lnRef idx="1">
            <a:schemeClr val="accent5"/>
          </a:lnRef>
          <a:fillRef idx="3">
            <a:schemeClr val="accent5"/>
          </a:fillRef>
          <a:effectRef idx="2">
            <a:schemeClr val="accent5"/>
          </a:effectRef>
          <a:fontRef idx="minor">
            <a:schemeClr val="lt1"/>
          </a:fontRef>
        </p:style>
        <p:txBody>
          <a:bodyPr>
            <a:normAutofit/>
          </a:bodyPr>
          <a:lstStyle/>
          <a:p>
            <a:r>
              <a:rPr lang="en-US" sz="6000" dirty="0" smtClean="0"/>
              <a:t>IP – CTS Survey </a:t>
            </a:r>
            <a:endParaRPr lang="en-US" sz="6000" dirty="0"/>
          </a:p>
        </p:txBody>
      </p:sp>
      <p:sp>
        <p:nvSpPr>
          <p:cNvPr id="3" name="Subtitle 2"/>
          <p:cNvSpPr>
            <a:spLocks noGrp="1"/>
          </p:cNvSpPr>
          <p:nvPr>
            <p:ph type="subTitle" idx="1"/>
          </p:nvPr>
        </p:nvSpPr>
        <p:spPr>
          <a:solidFill>
            <a:schemeClr val="accent4">
              <a:lumMod val="50000"/>
            </a:schemeClr>
          </a:solidFill>
        </p:spPr>
        <p:style>
          <a:lnRef idx="1">
            <a:schemeClr val="accent5"/>
          </a:lnRef>
          <a:fillRef idx="2">
            <a:schemeClr val="accent5"/>
          </a:fillRef>
          <a:effectRef idx="1">
            <a:schemeClr val="accent5"/>
          </a:effectRef>
          <a:fontRef idx="minor">
            <a:schemeClr val="dk1"/>
          </a:fontRef>
        </p:style>
        <p:txBody>
          <a:bodyPr/>
          <a:lstStyle/>
          <a:p>
            <a:r>
              <a:rPr lang="en-US" dirty="0" smtClean="0">
                <a:solidFill>
                  <a:schemeClr val="bg1"/>
                </a:solidFill>
              </a:rPr>
              <a:t>National Association for State Relay Administration</a:t>
            </a:r>
          </a:p>
          <a:p>
            <a:r>
              <a:rPr lang="en-US" dirty="0" smtClean="0">
                <a:solidFill>
                  <a:schemeClr val="bg1"/>
                </a:solidFill>
              </a:rPr>
              <a:t>September, 2017</a:t>
            </a:r>
            <a:endParaRPr lang="en-US" dirty="0">
              <a:solidFill>
                <a:schemeClr val="bg1"/>
              </a:solidFill>
            </a:endParaRPr>
          </a:p>
        </p:txBody>
      </p:sp>
    </p:spTree>
    <p:extLst>
      <p:ext uri="{BB962C8B-B14F-4D97-AF65-F5344CB8AC3E}">
        <p14:creationId xmlns:p14="http://schemas.microsoft.com/office/powerpoint/2010/main" val="187381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3600" dirty="0" smtClean="0"/>
              <a:t>Would your state prefer direct contract with IP – CTS vendors or to be billed by the FCC and/or the fund administrator? </a:t>
            </a:r>
            <a:endParaRPr lang="en-US" sz="3600" dirty="0"/>
          </a:p>
        </p:txBody>
      </p:sp>
      <p:sp>
        <p:nvSpPr>
          <p:cNvPr id="4" name="Text Placeholder 3"/>
          <p:cNvSpPr>
            <a:spLocks noGrp="1"/>
          </p:cNvSpPr>
          <p:nvPr>
            <p:ph type="body" idx="1"/>
          </p:nvPr>
        </p:nvSpPr>
        <p:spPr/>
        <p:txBody>
          <a:bodyPr/>
          <a:lstStyle/>
          <a:p>
            <a:r>
              <a:rPr lang="en-US" dirty="0" smtClean="0"/>
              <a:t>Direct	</a:t>
            </a:r>
            <a:endParaRPr lang="en-US" dirty="0"/>
          </a:p>
        </p:txBody>
      </p:sp>
      <p:sp>
        <p:nvSpPr>
          <p:cNvPr id="5" name="Content Placeholder 4"/>
          <p:cNvSpPr>
            <a:spLocks noGrp="1"/>
          </p:cNvSpPr>
          <p:nvPr>
            <p:ph sz="half" idx="2"/>
          </p:nvPr>
        </p:nvSpPr>
        <p:spPr/>
        <p:style>
          <a:lnRef idx="0">
            <a:schemeClr val="accent6"/>
          </a:lnRef>
          <a:fillRef idx="3">
            <a:schemeClr val="accent6"/>
          </a:fillRef>
          <a:effectRef idx="3">
            <a:schemeClr val="accent6"/>
          </a:effectRef>
          <a:fontRef idx="minor">
            <a:schemeClr val="lt1"/>
          </a:fontRef>
        </p:style>
        <p:txBody>
          <a:bodyPr>
            <a:normAutofit fontScale="92500" lnSpcReduction="10000"/>
          </a:bodyPr>
          <a:lstStyle/>
          <a:p>
            <a:r>
              <a:rPr lang="en-US" dirty="0" smtClean="0"/>
              <a:t>Arizona </a:t>
            </a:r>
          </a:p>
          <a:p>
            <a:r>
              <a:rPr lang="en-US" dirty="0" smtClean="0"/>
              <a:t>California</a:t>
            </a:r>
          </a:p>
          <a:p>
            <a:r>
              <a:rPr lang="en-US" dirty="0" smtClean="0"/>
              <a:t>Colorado</a:t>
            </a:r>
          </a:p>
          <a:p>
            <a:r>
              <a:rPr lang="en-US" dirty="0" smtClean="0"/>
              <a:t>Indiana</a:t>
            </a:r>
          </a:p>
          <a:p>
            <a:r>
              <a:rPr lang="en-US" dirty="0" smtClean="0"/>
              <a:t>Minnesota</a:t>
            </a:r>
          </a:p>
          <a:p>
            <a:r>
              <a:rPr lang="en-US" dirty="0" smtClean="0"/>
              <a:t>New Mexico</a:t>
            </a:r>
          </a:p>
          <a:p>
            <a:r>
              <a:rPr lang="en-US" dirty="0" smtClean="0"/>
              <a:t>Oklahoma</a:t>
            </a:r>
          </a:p>
          <a:p>
            <a:r>
              <a:rPr lang="en-US" dirty="0" smtClean="0"/>
              <a:t>Oregon</a:t>
            </a:r>
          </a:p>
          <a:p>
            <a:r>
              <a:rPr lang="en-US" dirty="0" smtClean="0"/>
              <a:t>Washington State</a:t>
            </a:r>
            <a:endParaRPr lang="en-US" dirty="0"/>
          </a:p>
          <a:p>
            <a:r>
              <a:rPr lang="en-US" dirty="0" smtClean="0"/>
              <a:t>Wyoming</a:t>
            </a:r>
            <a:endParaRPr lang="en-US" dirty="0"/>
          </a:p>
        </p:txBody>
      </p:sp>
      <p:sp>
        <p:nvSpPr>
          <p:cNvPr id="6" name="Text Placeholder 5"/>
          <p:cNvSpPr>
            <a:spLocks noGrp="1"/>
          </p:cNvSpPr>
          <p:nvPr>
            <p:ph type="body" sz="quarter" idx="3"/>
          </p:nvPr>
        </p:nvSpPr>
        <p:spPr/>
        <p:txBody>
          <a:bodyPr>
            <a:normAutofit fontScale="92500"/>
          </a:bodyPr>
          <a:lstStyle/>
          <a:p>
            <a:r>
              <a:rPr lang="en-US" dirty="0" smtClean="0"/>
              <a:t>FCC and/or Fund Administrator</a:t>
            </a:r>
            <a:endParaRPr lang="en-US" dirty="0"/>
          </a:p>
        </p:txBody>
      </p:sp>
      <p:sp>
        <p:nvSpPr>
          <p:cNvPr id="7" name="Content Placeholder 6"/>
          <p:cNvSpPr>
            <a:spLocks noGrp="1"/>
          </p:cNvSpPr>
          <p:nvPr>
            <p:ph sz="quarter" idx="4"/>
          </p:nvPr>
        </p:nvSpPr>
        <p:spPr/>
        <p:style>
          <a:lnRef idx="0">
            <a:schemeClr val="accent6"/>
          </a:lnRef>
          <a:fillRef idx="3">
            <a:schemeClr val="accent6"/>
          </a:fillRef>
          <a:effectRef idx="3">
            <a:schemeClr val="accent6"/>
          </a:effectRef>
          <a:fontRef idx="minor">
            <a:schemeClr val="lt1"/>
          </a:fontRef>
        </p:style>
        <p:txBody>
          <a:bodyPr/>
          <a:lstStyle/>
          <a:p>
            <a:r>
              <a:rPr lang="en-US" dirty="0" smtClean="0"/>
              <a:t>Kansas</a:t>
            </a:r>
          </a:p>
          <a:p>
            <a:r>
              <a:rPr lang="en-US" dirty="0" smtClean="0"/>
              <a:t>Nebraska</a:t>
            </a:r>
          </a:p>
          <a:p>
            <a:r>
              <a:rPr lang="en-US" dirty="0" smtClean="0"/>
              <a:t>North Carolina</a:t>
            </a:r>
          </a:p>
          <a:p>
            <a:r>
              <a:rPr lang="en-US" dirty="0" smtClean="0"/>
              <a:t>Pennsylvania</a:t>
            </a:r>
          </a:p>
          <a:p>
            <a:r>
              <a:rPr lang="en-US" dirty="0" smtClean="0"/>
              <a:t>Maryland  </a:t>
            </a:r>
            <a:endParaRPr lang="en-US" dirty="0"/>
          </a:p>
        </p:txBody>
      </p:sp>
    </p:spTree>
    <p:extLst>
      <p:ext uri="{BB962C8B-B14F-4D97-AF65-F5344CB8AC3E}">
        <p14:creationId xmlns:p14="http://schemas.microsoft.com/office/powerpoint/2010/main" val="1534346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371600"/>
          </a:xfrm>
          <a:solidFill>
            <a:schemeClr val="accent2">
              <a:lumMod val="60000"/>
              <a:lumOff val="40000"/>
            </a:schemeClr>
          </a:solidFill>
          <a:ln>
            <a:solidFill>
              <a:schemeClr val="accent2">
                <a:lumMod val="60000"/>
                <a:lumOff val="40000"/>
              </a:schemeClr>
            </a:solidFill>
          </a:ln>
        </p:spPr>
        <p:txBody>
          <a:bodyPr>
            <a:normAutofit fontScale="90000"/>
          </a:bodyPr>
          <a:lstStyle/>
          <a:p>
            <a:r>
              <a:rPr lang="en-US" sz="3600" dirty="0" smtClean="0"/>
              <a:t>Are there any rules the FCC would have to implement before your state could take on the responsibility? </a:t>
            </a:r>
            <a:endParaRPr lang="en-US" sz="3600" dirty="0"/>
          </a:p>
        </p:txBody>
      </p:sp>
      <p:sp>
        <p:nvSpPr>
          <p:cNvPr id="8" name="Content Placeholder 7"/>
          <p:cNvSpPr>
            <a:spLocks noGrp="1"/>
          </p:cNvSpPr>
          <p:nvPr>
            <p:ph idx="1"/>
          </p:nvPr>
        </p:nvSpPr>
        <p:spPr>
          <a:xfrm>
            <a:off x="76200" y="1676400"/>
            <a:ext cx="8610600" cy="5181600"/>
          </a:xfrm>
          <a:solidFill>
            <a:schemeClr val="accent2">
              <a:lumMod val="40000"/>
              <a:lumOff val="60000"/>
            </a:schemeClr>
          </a:solidFill>
        </p:spPr>
        <p:txBody>
          <a:bodyPr>
            <a:noAutofit/>
          </a:bodyPr>
          <a:lstStyle/>
          <a:p>
            <a:r>
              <a:rPr lang="en-US" sz="2400" dirty="0" smtClean="0"/>
              <a:t>Arizona is requiring higher standards. Fines for not meeting any standards.</a:t>
            </a:r>
          </a:p>
          <a:p>
            <a:r>
              <a:rPr lang="en-US" sz="2400" dirty="0" smtClean="0"/>
              <a:t>California Public Utilities Commission recommends that the FCC preserve the ability of the states to implement one or more alternative registration processes that would include protections against waste, fraud and abuse.</a:t>
            </a:r>
          </a:p>
          <a:p>
            <a:r>
              <a:rPr lang="en-US" sz="2400" dirty="0" smtClean="0"/>
              <a:t>Colorado, IP – CTS service standards; mandated by the FCC (not voluntary); allow states to certify IP-CTS users.</a:t>
            </a:r>
          </a:p>
          <a:p>
            <a:r>
              <a:rPr lang="en-US" sz="2400" dirty="0" smtClean="0"/>
              <a:t>Florida would require a statutory change.</a:t>
            </a:r>
          </a:p>
          <a:p>
            <a:r>
              <a:rPr lang="en-US" sz="2400" dirty="0" smtClean="0"/>
              <a:t>Indiana would need the FCC to define “Common Carrier”, require “Newly defined common carriers”, and suggest states use the term “common carrier”.</a:t>
            </a:r>
          </a:p>
          <a:p>
            <a:r>
              <a:rPr lang="en-US" sz="2400" dirty="0" smtClean="0"/>
              <a:t>Kansas and North Carolina is stating the internet companies that provide service will need to be on board.</a:t>
            </a:r>
          </a:p>
          <a:p>
            <a:pPr marL="0" indent="0">
              <a:buNone/>
            </a:pPr>
            <a:r>
              <a:rPr lang="en-US" sz="2400" dirty="0" smtClean="0"/>
              <a:t>	</a:t>
            </a:r>
          </a:p>
        </p:txBody>
      </p:sp>
    </p:spTree>
    <p:extLst>
      <p:ext uri="{BB962C8B-B14F-4D97-AF65-F5344CB8AC3E}">
        <p14:creationId xmlns:p14="http://schemas.microsoft.com/office/powerpoint/2010/main" val="3812159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75000"/>
            </a:schemeClr>
          </a:solidFill>
        </p:spPr>
        <p:txBody>
          <a:bodyPr/>
          <a:lstStyle/>
          <a:p>
            <a:r>
              <a:rPr lang="en-US" dirty="0" smtClean="0"/>
              <a:t>Cont.</a:t>
            </a:r>
            <a:endParaRPr lang="en-US" dirty="0"/>
          </a:p>
        </p:txBody>
      </p:sp>
      <p:sp>
        <p:nvSpPr>
          <p:cNvPr id="3" name="Content Placeholder 2"/>
          <p:cNvSpPr>
            <a:spLocks noGrp="1"/>
          </p:cNvSpPr>
          <p:nvPr>
            <p:ph idx="1"/>
          </p:nvPr>
        </p:nvSpPr>
        <p:spPr>
          <a:xfrm>
            <a:off x="152400" y="1600200"/>
            <a:ext cx="8534400" cy="5181600"/>
          </a:xfrm>
          <a:solidFill>
            <a:schemeClr val="bg2">
              <a:lumMod val="50000"/>
            </a:schemeClr>
          </a:solidFill>
        </p:spPr>
        <p:txBody>
          <a:bodyPr>
            <a:normAutofit fontScale="70000" lnSpcReduction="20000"/>
          </a:bodyPr>
          <a:lstStyle/>
          <a:p>
            <a:r>
              <a:rPr lang="en-US" dirty="0" smtClean="0"/>
              <a:t>Kentucky says the FCC would have to change regulations that say states have to provide this service and what manner it should be provided.</a:t>
            </a:r>
          </a:p>
          <a:p>
            <a:r>
              <a:rPr lang="en-US" dirty="0" smtClean="0"/>
              <a:t>Louisiana will continue to be in compliance with all FCC criteria.</a:t>
            </a:r>
          </a:p>
          <a:p>
            <a:r>
              <a:rPr lang="en-US" dirty="0" smtClean="0"/>
              <a:t>Minnesota &amp; Maryland state CTS should be a mandated TRS service and a big issue with IP – CTS and VRS, which is unlike other forms of relay services, is the proprietary/non-interoperable equipment. </a:t>
            </a:r>
          </a:p>
          <a:p>
            <a:r>
              <a:rPr lang="en-US" dirty="0" smtClean="0"/>
              <a:t>Nebraska would need the FCC to take a position on IP telephony in general. </a:t>
            </a:r>
          </a:p>
          <a:p>
            <a:r>
              <a:rPr lang="en-US" dirty="0" smtClean="0"/>
              <a:t>Oklahoma and Texas thinks it would be important that the service be mandated by the FCC to demonstrate to state legislature and PSC it is a requirement to provide.</a:t>
            </a:r>
          </a:p>
          <a:p>
            <a:r>
              <a:rPr lang="en-US" dirty="0" smtClean="0"/>
              <a:t>Wyoming says it would be helpful if the FCC would require the fund administrator to report state-specific Internet-based relay call data. </a:t>
            </a:r>
          </a:p>
          <a:p>
            <a:pPr marL="0" indent="0">
              <a:buNone/>
            </a:pP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1233427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en-US" dirty="0" smtClean="0"/>
              <a:t>What type of providers do you currently collect funds from?</a:t>
            </a:r>
            <a:endParaRPr lang="en-US" dirty="0"/>
          </a:p>
        </p:txBody>
      </p:sp>
      <p:sp>
        <p:nvSpPr>
          <p:cNvPr id="3" name="Content Placeholder 2"/>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normAutofit fontScale="40000" lnSpcReduction="20000"/>
          </a:bodyPr>
          <a:lstStyle/>
          <a:p>
            <a:pPr>
              <a:buFont typeface="Wingdings" panose="05000000000000000000" pitchFamily="2" charset="2"/>
              <a:buChar char="v"/>
            </a:pPr>
            <a:r>
              <a:rPr lang="en-US" sz="5000" dirty="0" smtClean="0"/>
              <a:t>Arizona – Landline </a:t>
            </a:r>
          </a:p>
          <a:p>
            <a:pPr>
              <a:buFont typeface="Wingdings" panose="05000000000000000000" pitchFamily="2" charset="2"/>
              <a:buChar char="v"/>
            </a:pPr>
            <a:r>
              <a:rPr lang="en-US" sz="5000" dirty="0" smtClean="0"/>
              <a:t>California, Utah and Wyoming – Landline and wireless</a:t>
            </a:r>
          </a:p>
          <a:p>
            <a:pPr>
              <a:buFont typeface="Wingdings" panose="05000000000000000000" pitchFamily="2" charset="2"/>
              <a:buChar char="v"/>
            </a:pPr>
            <a:r>
              <a:rPr lang="en-US" sz="5000" dirty="0" smtClean="0"/>
              <a:t>Florida – ILEC, CLEC, and STS provider for traditional TRS and CTS only</a:t>
            </a:r>
          </a:p>
          <a:p>
            <a:pPr>
              <a:buFont typeface="Wingdings" panose="05000000000000000000" pitchFamily="2" charset="2"/>
              <a:buChar char="v"/>
            </a:pPr>
            <a:r>
              <a:rPr lang="en-US" sz="5000" dirty="0" smtClean="0"/>
              <a:t>Colorado – Landline, wireless, VoIP, and prepaid wireless</a:t>
            </a:r>
          </a:p>
          <a:p>
            <a:pPr>
              <a:buFont typeface="Wingdings" panose="05000000000000000000" pitchFamily="2" charset="2"/>
              <a:buChar char="v"/>
            </a:pPr>
            <a:r>
              <a:rPr lang="en-US" sz="5000" dirty="0" smtClean="0"/>
              <a:t>Indiana – Landline, VoIP, wireless, cable, some prepaid</a:t>
            </a:r>
          </a:p>
          <a:p>
            <a:pPr>
              <a:buFont typeface="Wingdings" panose="05000000000000000000" pitchFamily="2" charset="2"/>
              <a:buChar char="v"/>
            </a:pPr>
            <a:r>
              <a:rPr lang="en-US" sz="5000" dirty="0" smtClean="0"/>
              <a:t>Kansas, Kentucky and North Carolina – LEC and wireless</a:t>
            </a:r>
          </a:p>
          <a:p>
            <a:pPr>
              <a:buFont typeface="Wingdings" panose="05000000000000000000" pitchFamily="2" charset="2"/>
              <a:buChar char="v"/>
            </a:pPr>
            <a:r>
              <a:rPr lang="en-US" sz="5000" dirty="0" smtClean="0"/>
              <a:t>Minnesota – Wired, post – paid and prepaid wireless</a:t>
            </a:r>
          </a:p>
          <a:p>
            <a:pPr>
              <a:buFont typeface="Wingdings" panose="05000000000000000000" pitchFamily="2" charset="2"/>
              <a:buChar char="v"/>
            </a:pPr>
            <a:r>
              <a:rPr lang="en-US" sz="5000" dirty="0" smtClean="0"/>
              <a:t>Nebraska – ILEC, CLEC and Wireless and VoIP providers</a:t>
            </a:r>
          </a:p>
          <a:p>
            <a:pPr>
              <a:buFont typeface="Wingdings" panose="05000000000000000000" pitchFamily="2" charset="2"/>
              <a:buChar char="v"/>
            </a:pPr>
            <a:r>
              <a:rPr lang="en-US" sz="5000" dirty="0" smtClean="0"/>
              <a:t>New Mexico – ITS, wireless, prepaid wireless and VoIP</a:t>
            </a:r>
          </a:p>
          <a:p>
            <a:pPr>
              <a:buFont typeface="Wingdings" panose="05000000000000000000" pitchFamily="2" charset="2"/>
              <a:buChar char="v"/>
            </a:pPr>
            <a:r>
              <a:rPr lang="en-US" sz="5000" dirty="0" smtClean="0"/>
              <a:t>Oklahoma – Landline</a:t>
            </a:r>
          </a:p>
          <a:p>
            <a:pPr>
              <a:buFont typeface="Wingdings" panose="05000000000000000000" pitchFamily="2" charset="2"/>
              <a:buChar char="v"/>
            </a:pPr>
            <a:r>
              <a:rPr lang="en-US" sz="5000" dirty="0" smtClean="0"/>
              <a:t>Oregon – Landline, wireless and VoIP(starting 1/18)</a:t>
            </a:r>
          </a:p>
          <a:p>
            <a:pPr>
              <a:buFont typeface="Wingdings" panose="05000000000000000000" pitchFamily="2" charset="2"/>
              <a:buChar char="v"/>
            </a:pPr>
            <a:r>
              <a:rPr lang="en-US" sz="5000" dirty="0" smtClean="0"/>
              <a:t>Maryland – Landline, wireless and VoIP</a:t>
            </a:r>
          </a:p>
          <a:p>
            <a:pPr>
              <a:buFont typeface="Wingdings" panose="05000000000000000000" pitchFamily="2" charset="2"/>
              <a:buChar char="v"/>
            </a:pPr>
            <a:r>
              <a:rPr lang="en-US" sz="5000" dirty="0" smtClean="0"/>
              <a:t>Pennsylvania – LEC</a:t>
            </a:r>
          </a:p>
          <a:p>
            <a:pPr>
              <a:buFont typeface="Wingdings" panose="05000000000000000000" pitchFamily="2" charset="2"/>
              <a:buChar char="v"/>
            </a:pPr>
            <a:r>
              <a:rPr lang="en-US" sz="5000" dirty="0" smtClean="0"/>
              <a:t>Texas – Uniformed charge payable to each telecommunications provider</a:t>
            </a:r>
          </a:p>
          <a:p>
            <a:pPr>
              <a:buFont typeface="Wingdings" panose="05000000000000000000" pitchFamily="2" charset="2"/>
              <a:buChar char="v"/>
            </a:pPr>
            <a:r>
              <a:rPr lang="en-US" sz="5000" dirty="0" smtClean="0"/>
              <a:t>Washington State – Landline, wireless and </a:t>
            </a:r>
            <a:r>
              <a:rPr lang="en-US" sz="5000" dirty="0" smtClean="0"/>
              <a:t>VoIP</a:t>
            </a:r>
            <a:endParaRPr lang="en-US" sz="2000" dirty="0"/>
          </a:p>
        </p:txBody>
      </p:sp>
    </p:spTree>
    <p:extLst>
      <p:ext uri="{BB962C8B-B14F-4D97-AF65-F5344CB8AC3E}">
        <p14:creationId xmlns:p14="http://schemas.microsoft.com/office/powerpoint/2010/main" val="350520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Funds Collected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264057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44798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2800" dirty="0" smtClean="0"/>
              <a:t>Should the responsibility for IP – CTS Intrastate payment be moved to the states, would you need to change the type of providers that pay into the fund?</a:t>
            </a:r>
            <a:endParaRPr lang="en-US" sz="2800" dirty="0"/>
          </a:p>
        </p:txBody>
      </p:sp>
      <p:sp>
        <p:nvSpPr>
          <p:cNvPr id="3" name="Text Placeholder 2"/>
          <p:cNvSpPr>
            <a:spLocks noGrp="1"/>
          </p:cNvSpPr>
          <p:nvPr>
            <p:ph type="body" idx="1"/>
          </p:nvPr>
        </p:nvSpPr>
        <p:spPr/>
        <p:txBody>
          <a:bodyPr/>
          <a:lstStyle/>
          <a:p>
            <a:r>
              <a:rPr lang="en-US" dirty="0" smtClean="0"/>
              <a:t>Yes</a:t>
            </a:r>
            <a:endParaRPr lang="en-US" dirty="0"/>
          </a:p>
        </p:txBody>
      </p:sp>
      <p:sp>
        <p:nvSpPr>
          <p:cNvPr id="4" name="Content Placeholder 3"/>
          <p:cNvSpPr>
            <a:spLocks noGrp="1"/>
          </p:cNvSpPr>
          <p:nvPr>
            <p:ph sz="half" idx="2"/>
          </p:nvPr>
        </p:nvSpPr>
        <p:spPr>
          <a:xfrm>
            <a:off x="457200" y="2174875"/>
            <a:ext cx="3200400" cy="3951288"/>
          </a:xfrm>
        </p:spPr>
        <p:style>
          <a:lnRef idx="1">
            <a:schemeClr val="accent3"/>
          </a:lnRef>
          <a:fillRef idx="2">
            <a:schemeClr val="accent3"/>
          </a:fillRef>
          <a:effectRef idx="1">
            <a:schemeClr val="accent3"/>
          </a:effectRef>
          <a:fontRef idx="minor">
            <a:schemeClr val="dk1"/>
          </a:fontRef>
        </p:style>
        <p:txBody>
          <a:bodyPr/>
          <a:lstStyle/>
          <a:p>
            <a:r>
              <a:rPr lang="en-US" dirty="0" smtClean="0"/>
              <a:t>Kansas</a:t>
            </a:r>
          </a:p>
          <a:p>
            <a:r>
              <a:rPr lang="en-US" dirty="0" smtClean="0"/>
              <a:t>New Mexico</a:t>
            </a:r>
          </a:p>
          <a:p>
            <a:r>
              <a:rPr lang="en-US" dirty="0" smtClean="0"/>
              <a:t>North Carolina</a:t>
            </a:r>
          </a:p>
          <a:p>
            <a:r>
              <a:rPr lang="en-US" dirty="0" smtClean="0"/>
              <a:t>Oklahoma</a:t>
            </a:r>
          </a:p>
          <a:p>
            <a:r>
              <a:rPr lang="en-US" dirty="0" smtClean="0"/>
              <a:t>Oregon</a:t>
            </a:r>
          </a:p>
          <a:p>
            <a:r>
              <a:rPr lang="en-US" dirty="0" smtClean="0"/>
              <a:t>Pennsylvania</a:t>
            </a:r>
          </a:p>
          <a:p>
            <a:r>
              <a:rPr lang="en-US" dirty="0" smtClean="0"/>
              <a:t>Texas</a:t>
            </a:r>
            <a:endParaRPr lang="en-US" dirty="0"/>
          </a:p>
        </p:txBody>
      </p:sp>
      <p:sp>
        <p:nvSpPr>
          <p:cNvPr id="5" name="Text Placeholder 4"/>
          <p:cNvSpPr>
            <a:spLocks noGrp="1"/>
          </p:cNvSpPr>
          <p:nvPr>
            <p:ph type="body" sz="quarter" idx="3"/>
          </p:nvPr>
        </p:nvSpPr>
        <p:spPr/>
        <p:txBody>
          <a:bodyPr/>
          <a:lstStyle/>
          <a:p>
            <a:r>
              <a:rPr lang="en-US" dirty="0" smtClean="0"/>
              <a:t>No</a:t>
            </a:r>
            <a:endParaRPr lang="en-US" dirty="0"/>
          </a:p>
        </p:txBody>
      </p:sp>
      <p:sp>
        <p:nvSpPr>
          <p:cNvPr id="6" name="Content Placeholder 5"/>
          <p:cNvSpPr>
            <a:spLocks noGrp="1"/>
          </p:cNvSpPr>
          <p:nvPr>
            <p:ph sz="quarter" idx="4"/>
          </p:nvPr>
        </p:nvSpPr>
        <p:spPr>
          <a:xfrm>
            <a:off x="4648200" y="2174875"/>
            <a:ext cx="3505200" cy="3951288"/>
          </a:xfrm>
        </p:spPr>
        <p:style>
          <a:lnRef idx="1">
            <a:schemeClr val="accent3"/>
          </a:lnRef>
          <a:fillRef idx="2">
            <a:schemeClr val="accent3"/>
          </a:fillRef>
          <a:effectRef idx="1">
            <a:schemeClr val="accent3"/>
          </a:effectRef>
          <a:fontRef idx="minor">
            <a:schemeClr val="dk1"/>
          </a:fontRef>
        </p:style>
        <p:txBody>
          <a:bodyPr/>
          <a:lstStyle/>
          <a:p>
            <a:r>
              <a:rPr lang="en-US" dirty="0" smtClean="0"/>
              <a:t>Kentucky</a:t>
            </a:r>
          </a:p>
          <a:p>
            <a:r>
              <a:rPr lang="en-US" dirty="0" smtClean="0"/>
              <a:t>Nebraska</a:t>
            </a:r>
          </a:p>
          <a:p>
            <a:r>
              <a:rPr lang="en-US" dirty="0" smtClean="0"/>
              <a:t>Maryland</a:t>
            </a:r>
          </a:p>
          <a:p>
            <a:r>
              <a:rPr lang="en-US" dirty="0" smtClean="0"/>
              <a:t>Washington State</a:t>
            </a:r>
            <a:endParaRPr lang="en-US" dirty="0"/>
          </a:p>
        </p:txBody>
      </p:sp>
    </p:spTree>
    <p:extLst>
      <p:ext uri="{BB962C8B-B14F-4D97-AF65-F5344CB8AC3E}">
        <p14:creationId xmlns:p14="http://schemas.microsoft.com/office/powerpoint/2010/main" val="3134230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US" sz="3600" dirty="0" smtClean="0"/>
              <a:t>What steps would you need to take if a multi-million dollar fiscal responsibility came to you due to IP – CTS?</a:t>
            </a:r>
            <a:endParaRPr lang="en-US" sz="3600" dirty="0"/>
          </a:p>
        </p:txBody>
      </p:sp>
      <p:sp>
        <p:nvSpPr>
          <p:cNvPr id="3" name="Content Placeholder 2"/>
          <p:cNvSpPr>
            <a:spLocks noGrp="1"/>
          </p:cNvSpPr>
          <p:nvPr>
            <p:ph idx="1"/>
          </p:nvPr>
        </p:nvSpPr>
        <p:spPr>
          <a:xfrm>
            <a:off x="457200" y="1676400"/>
            <a:ext cx="8229600" cy="4449763"/>
          </a:xfrm>
        </p:spPr>
        <p:style>
          <a:lnRef idx="1">
            <a:schemeClr val="accent6"/>
          </a:lnRef>
          <a:fillRef idx="2">
            <a:schemeClr val="accent6"/>
          </a:fillRef>
          <a:effectRef idx="1">
            <a:schemeClr val="accent6"/>
          </a:effectRef>
          <a:fontRef idx="minor">
            <a:schemeClr val="dk1"/>
          </a:fontRef>
        </p:style>
        <p:txBody>
          <a:bodyPr>
            <a:normAutofit fontScale="47500" lnSpcReduction="20000"/>
          </a:bodyPr>
          <a:lstStyle/>
          <a:p>
            <a:pPr marL="0" indent="0">
              <a:buNone/>
            </a:pPr>
            <a:r>
              <a:rPr lang="en-US" sz="3800" dirty="0" smtClean="0"/>
              <a:t>Most states will have to get approval through legislative or statutory changes before steps could be taken to add funding through a change or rate hike. There is also the additional cost to cover additional staff needed. </a:t>
            </a:r>
          </a:p>
          <a:p>
            <a:r>
              <a:rPr lang="en-US" sz="3800" dirty="0" smtClean="0"/>
              <a:t>Arizona would need to inform the board of commissioners and submit a funding request.</a:t>
            </a:r>
          </a:p>
          <a:p>
            <a:r>
              <a:rPr lang="en-US" sz="3800" dirty="0" smtClean="0"/>
              <a:t>California would implement the potential transfer in a five – step process</a:t>
            </a:r>
          </a:p>
          <a:p>
            <a:r>
              <a:rPr lang="en-US" sz="3800" dirty="0" smtClean="0"/>
              <a:t>Colorado – Legislative changes required to remove a $.10 surcharge cap; determine possibility of multi-vendor contractions</a:t>
            </a:r>
          </a:p>
          <a:p>
            <a:r>
              <a:rPr lang="en-US" sz="3800" dirty="0" smtClean="0"/>
              <a:t>Florida, Oklahoma, Oregon would require a statutory change</a:t>
            </a:r>
          </a:p>
          <a:p>
            <a:r>
              <a:rPr lang="en-US" sz="3800" dirty="0" smtClean="0"/>
              <a:t>Indiana will increase their TRS surcharge</a:t>
            </a:r>
          </a:p>
          <a:p>
            <a:r>
              <a:rPr lang="en-US" sz="3800" dirty="0" smtClean="0"/>
              <a:t>Kansas and North Carolina will need to amend state law and administrative rules, file a petition with Utilities Commission </a:t>
            </a:r>
          </a:p>
          <a:p>
            <a:r>
              <a:rPr lang="en-US" sz="3800" dirty="0" smtClean="0"/>
              <a:t>Kentucky &amp; Maryland would first identify potential liability and the Commission would have to approve an order to increase the surcharge to an appropriate amount.</a:t>
            </a:r>
          </a:p>
          <a:p>
            <a:endParaRPr lang="en-US" dirty="0" smtClean="0"/>
          </a:p>
          <a:p>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23575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US" dirty="0" smtClean="0"/>
              <a:t>Cont.</a:t>
            </a:r>
            <a:endParaRPr lang="en-US" dirty="0"/>
          </a:p>
        </p:txBody>
      </p:sp>
      <p:sp>
        <p:nvSpPr>
          <p:cNvPr id="3" name="Content Placeholder 2"/>
          <p:cNvSpPr>
            <a:spLocks noGrp="1"/>
          </p:cNvSpPr>
          <p:nvPr>
            <p:ph idx="1"/>
          </p:nvPr>
        </p:nvSpPr>
        <p:spPr>
          <a:xfrm>
            <a:off x="457200" y="1600200"/>
            <a:ext cx="8534400" cy="5181600"/>
          </a:xfrm>
        </p:spPr>
        <p:style>
          <a:lnRef idx="1">
            <a:schemeClr val="accent4"/>
          </a:lnRef>
          <a:fillRef idx="2">
            <a:schemeClr val="accent4"/>
          </a:fillRef>
          <a:effectRef idx="1">
            <a:schemeClr val="accent4"/>
          </a:effectRef>
          <a:fontRef idx="minor">
            <a:schemeClr val="dk1"/>
          </a:fontRef>
        </p:style>
        <p:txBody>
          <a:bodyPr>
            <a:noAutofit/>
          </a:bodyPr>
          <a:lstStyle/>
          <a:p>
            <a:r>
              <a:rPr lang="en-US" sz="2000" dirty="0" smtClean="0"/>
              <a:t>Minnesota will have to wait on FCC set up but the challenge would be current statues require that the TRS provider(s) operate within the State of Minnesota.</a:t>
            </a:r>
          </a:p>
          <a:p>
            <a:r>
              <a:rPr lang="en-US" sz="2000" dirty="0" smtClean="0"/>
              <a:t>Nebraska could do a phase in approach over 5 years.</a:t>
            </a:r>
          </a:p>
          <a:p>
            <a:r>
              <a:rPr lang="en-US" sz="2000" dirty="0" smtClean="0"/>
              <a:t>New Mexico an RFP would need or amend current contract. Preference is to add an amendment to add IP – CTS services.</a:t>
            </a:r>
          </a:p>
          <a:p>
            <a:r>
              <a:rPr lang="en-US" sz="2000" dirty="0" smtClean="0"/>
              <a:t>Pennsylvania would modify law to allow surcharge increase and file with Utilities Commission to know who to charge.</a:t>
            </a:r>
          </a:p>
          <a:p>
            <a:r>
              <a:rPr lang="en-US" sz="2000" dirty="0" smtClean="0"/>
              <a:t>Texas has a specific TRS rate and uses a Universal Service Fund  </a:t>
            </a:r>
          </a:p>
          <a:p>
            <a:r>
              <a:rPr lang="en-US" sz="2000" dirty="0" smtClean="0"/>
              <a:t>Washington State would need to go through management channels which may eventually require legislative approval for additional funding to cover the costs of IP – CTS.</a:t>
            </a:r>
          </a:p>
          <a:p>
            <a:r>
              <a:rPr lang="en-US" sz="2000" dirty="0" smtClean="0"/>
              <a:t>Wyoming says it is hard to predict the full impact and does not currently have state – specific IP CTS call volume numbers.</a:t>
            </a:r>
            <a:endParaRPr lang="en-US" sz="2000" dirty="0"/>
          </a:p>
        </p:txBody>
      </p:sp>
    </p:spTree>
    <p:extLst>
      <p:ext uri="{BB962C8B-B14F-4D97-AF65-F5344CB8AC3E}">
        <p14:creationId xmlns:p14="http://schemas.microsoft.com/office/powerpoint/2010/main" val="273371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Autofit/>
          </a:bodyPr>
          <a:lstStyle/>
          <a:p>
            <a:r>
              <a:rPr lang="en-US" sz="3600" dirty="0" smtClean="0"/>
              <a:t>How long would it take for you to prepare for a shift in fiscal responsibilities?</a:t>
            </a:r>
            <a:endParaRPr lang="en-US" sz="3600" dirty="0"/>
          </a:p>
        </p:txBody>
      </p:sp>
      <p:sp>
        <p:nvSpPr>
          <p:cNvPr id="3" name="Content Placeholder 2"/>
          <p:cNvSpPr>
            <a:spLocks noGrp="1"/>
          </p:cNvSpPr>
          <p:nvPr>
            <p:ph idx="1"/>
          </p:nvPr>
        </p:nvSpPr>
        <p:spPr/>
        <p:style>
          <a:lnRef idx="1">
            <a:schemeClr val="accent3"/>
          </a:lnRef>
          <a:fillRef idx="3">
            <a:schemeClr val="accent3"/>
          </a:fillRef>
          <a:effectRef idx="2">
            <a:schemeClr val="accent3"/>
          </a:effectRef>
          <a:fontRef idx="minor">
            <a:schemeClr val="lt1"/>
          </a:fontRef>
        </p:style>
        <p:txBody>
          <a:bodyPr>
            <a:normAutofit fontScale="77500" lnSpcReduction="20000"/>
          </a:bodyPr>
          <a:lstStyle/>
          <a:p>
            <a:r>
              <a:rPr lang="en-US" dirty="0" smtClean="0"/>
              <a:t>Arizona – 2 – 3 years</a:t>
            </a:r>
          </a:p>
          <a:p>
            <a:r>
              <a:rPr lang="en-US" dirty="0" smtClean="0"/>
              <a:t>California – 12 – 18 months or 5 – 7.5 years</a:t>
            </a:r>
          </a:p>
          <a:p>
            <a:r>
              <a:rPr lang="en-US" dirty="0" smtClean="0"/>
              <a:t>Indiana – One year or less</a:t>
            </a:r>
          </a:p>
          <a:p>
            <a:r>
              <a:rPr lang="en-US" dirty="0" smtClean="0"/>
              <a:t>Kentucky – 6 – 12 months</a:t>
            </a:r>
          </a:p>
          <a:p>
            <a:r>
              <a:rPr lang="en-US" dirty="0" smtClean="0"/>
              <a:t>Louisiana – 30 days or less</a:t>
            </a:r>
          </a:p>
          <a:p>
            <a:r>
              <a:rPr lang="en-US" dirty="0" smtClean="0"/>
              <a:t>New Mexico – One year</a:t>
            </a:r>
          </a:p>
          <a:p>
            <a:r>
              <a:rPr lang="en-US" dirty="0" smtClean="0"/>
              <a:t>North Carolina – 2 years to transition and 2 more for staffing</a:t>
            </a:r>
          </a:p>
          <a:p>
            <a:r>
              <a:rPr lang="en-US" dirty="0" smtClean="0"/>
              <a:t>Oklahoma – 2 – 3 years</a:t>
            </a:r>
          </a:p>
          <a:p>
            <a:r>
              <a:rPr lang="en-US" dirty="0" smtClean="0"/>
              <a:t>Oregon – 12 – 18 months</a:t>
            </a:r>
          </a:p>
          <a:p>
            <a:r>
              <a:rPr lang="en-US" dirty="0" smtClean="0"/>
              <a:t>Texas – 1 – 2 years</a:t>
            </a:r>
          </a:p>
          <a:p>
            <a:r>
              <a:rPr lang="en-US" dirty="0" smtClean="0"/>
              <a:t>Washington State – 2 to 4 years</a:t>
            </a:r>
          </a:p>
          <a:p>
            <a:endParaRPr lang="en-US" dirty="0"/>
          </a:p>
        </p:txBody>
      </p:sp>
    </p:spTree>
    <p:extLst>
      <p:ext uri="{BB962C8B-B14F-4D97-AF65-F5344CB8AC3E}">
        <p14:creationId xmlns:p14="http://schemas.microsoft.com/office/powerpoint/2010/main" val="3167977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Time Required</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357498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37010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Will your state allow multiple vendor contractors for IP – CTS?</a:t>
            </a:r>
            <a:endParaRPr lang="en-US" dirty="0"/>
          </a:p>
        </p:txBody>
      </p:sp>
      <p:sp>
        <p:nvSpPr>
          <p:cNvPr id="3" name="Text Placeholder 2"/>
          <p:cNvSpPr>
            <a:spLocks noGrp="1"/>
          </p:cNvSpPr>
          <p:nvPr>
            <p:ph type="body" idx="1"/>
          </p:nvPr>
        </p:nvSpPr>
        <p:spPr/>
        <p:txBody>
          <a:bodyPr/>
          <a:lstStyle/>
          <a:p>
            <a:r>
              <a:rPr lang="en-US" dirty="0" smtClean="0"/>
              <a:t>Multiple	</a:t>
            </a:r>
            <a:endParaRPr lang="en-US" dirty="0"/>
          </a:p>
        </p:txBody>
      </p:sp>
      <p:sp>
        <p:nvSpPr>
          <p:cNvPr id="4" name="Content Placeholder 3"/>
          <p:cNvSpPr>
            <a:spLocks noGrp="1"/>
          </p:cNvSpPr>
          <p:nvPr>
            <p:ph sz="half" idx="2"/>
          </p:nvPr>
        </p:nvSpPr>
        <p:spPr/>
        <p:style>
          <a:lnRef idx="3">
            <a:schemeClr val="lt1"/>
          </a:lnRef>
          <a:fillRef idx="1">
            <a:schemeClr val="accent1"/>
          </a:fillRef>
          <a:effectRef idx="1">
            <a:schemeClr val="accent1"/>
          </a:effectRef>
          <a:fontRef idx="minor">
            <a:schemeClr val="lt1"/>
          </a:fontRef>
        </p:style>
        <p:txBody>
          <a:bodyPr/>
          <a:lstStyle/>
          <a:p>
            <a:r>
              <a:rPr lang="en-US" dirty="0" smtClean="0"/>
              <a:t>California</a:t>
            </a:r>
          </a:p>
          <a:p>
            <a:r>
              <a:rPr lang="en-US" dirty="0" smtClean="0"/>
              <a:t>Indian</a:t>
            </a:r>
          </a:p>
          <a:p>
            <a:r>
              <a:rPr lang="en-US" dirty="0" smtClean="0"/>
              <a:t>Oregon</a:t>
            </a:r>
          </a:p>
          <a:p>
            <a:r>
              <a:rPr lang="en-US" dirty="0" smtClean="0"/>
              <a:t>Wyoming</a:t>
            </a:r>
            <a:endParaRPr lang="en-US" dirty="0"/>
          </a:p>
        </p:txBody>
      </p:sp>
      <p:sp>
        <p:nvSpPr>
          <p:cNvPr id="5" name="Text Placeholder 4"/>
          <p:cNvSpPr>
            <a:spLocks noGrp="1"/>
          </p:cNvSpPr>
          <p:nvPr>
            <p:ph type="body" sz="quarter" idx="3"/>
          </p:nvPr>
        </p:nvSpPr>
        <p:spPr/>
        <p:txBody>
          <a:bodyPr/>
          <a:lstStyle/>
          <a:p>
            <a:r>
              <a:rPr lang="en-US" dirty="0" smtClean="0"/>
              <a:t>Single</a:t>
            </a:r>
            <a:endParaRPr lang="en-US" dirty="0"/>
          </a:p>
        </p:txBody>
      </p:sp>
      <p:sp>
        <p:nvSpPr>
          <p:cNvPr id="6" name="Content Placeholder 5"/>
          <p:cNvSpPr>
            <a:spLocks noGrp="1"/>
          </p:cNvSpPr>
          <p:nvPr>
            <p:ph sz="quarter" idx="4"/>
          </p:nvPr>
        </p:nvSpPr>
        <p:spPr>
          <a:xfrm>
            <a:off x="4648200" y="2209800"/>
            <a:ext cx="4041775" cy="3951288"/>
          </a:xfrm>
        </p:spPr>
        <p:style>
          <a:lnRef idx="3">
            <a:schemeClr val="lt1"/>
          </a:lnRef>
          <a:fillRef idx="1">
            <a:schemeClr val="accent1"/>
          </a:fillRef>
          <a:effectRef idx="1">
            <a:schemeClr val="accent1"/>
          </a:effectRef>
          <a:fontRef idx="minor">
            <a:schemeClr val="lt1"/>
          </a:fontRef>
        </p:style>
        <p:txBody>
          <a:bodyPr>
            <a:normAutofit fontScale="92500" lnSpcReduction="10000"/>
          </a:bodyPr>
          <a:lstStyle/>
          <a:p>
            <a:r>
              <a:rPr lang="en-US" dirty="0" smtClean="0"/>
              <a:t>Arizona</a:t>
            </a:r>
          </a:p>
          <a:p>
            <a:r>
              <a:rPr lang="en-US" dirty="0" smtClean="0"/>
              <a:t>Kentucky</a:t>
            </a:r>
          </a:p>
          <a:p>
            <a:r>
              <a:rPr lang="en-US" dirty="0" smtClean="0"/>
              <a:t>Louisiana</a:t>
            </a:r>
          </a:p>
          <a:p>
            <a:r>
              <a:rPr lang="en-US" dirty="0" smtClean="0"/>
              <a:t>Nebraska</a:t>
            </a:r>
          </a:p>
          <a:p>
            <a:r>
              <a:rPr lang="en-US" dirty="0" smtClean="0"/>
              <a:t>North Carolina</a:t>
            </a:r>
          </a:p>
          <a:p>
            <a:r>
              <a:rPr lang="en-US" dirty="0" smtClean="0"/>
              <a:t>Oklahoma</a:t>
            </a:r>
          </a:p>
          <a:p>
            <a:r>
              <a:rPr lang="en-US" dirty="0" smtClean="0"/>
              <a:t>Texas</a:t>
            </a:r>
          </a:p>
          <a:p>
            <a:r>
              <a:rPr lang="en-US" dirty="0" smtClean="0"/>
              <a:t>Maryland (if we are not billed by TRS Fund Admin)</a:t>
            </a:r>
          </a:p>
          <a:p>
            <a:r>
              <a:rPr lang="en-US" dirty="0" smtClean="0"/>
              <a:t>Washington State</a:t>
            </a:r>
            <a:endParaRPr lang="en-US" dirty="0"/>
          </a:p>
        </p:txBody>
      </p:sp>
    </p:spTree>
    <p:extLst>
      <p:ext uri="{BB962C8B-B14F-4D97-AF65-F5344CB8AC3E}">
        <p14:creationId xmlns:p14="http://schemas.microsoft.com/office/powerpoint/2010/main" val="2405476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1303</Words>
  <Application>Microsoft Office PowerPoint</Application>
  <PresentationFormat>On-screen Show (4:3)</PresentationFormat>
  <Paragraphs>169</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IP – CTS Survey </vt:lpstr>
      <vt:lpstr>What type of providers do you currently collect funds from?</vt:lpstr>
      <vt:lpstr>Funds Collected</vt:lpstr>
      <vt:lpstr>Should the responsibility for IP – CTS Intrastate payment be moved to the states, would you need to change the type of providers that pay into the fund?</vt:lpstr>
      <vt:lpstr>What steps would you need to take if a multi-million dollar fiscal responsibility came to you due to IP – CTS?</vt:lpstr>
      <vt:lpstr>Cont.</vt:lpstr>
      <vt:lpstr>How long would it take for you to prepare for a shift in fiscal responsibilities?</vt:lpstr>
      <vt:lpstr>Time Required</vt:lpstr>
      <vt:lpstr>Will your state allow multiple vendor contractors for IP – CTS?</vt:lpstr>
      <vt:lpstr>Would your state prefer direct contract with IP – CTS vendors or to be billed by the FCC and/or the fund administrator? </vt:lpstr>
      <vt:lpstr>Are there any rules the FCC would have to implement before your state could take on the responsibility? </vt:lpstr>
      <vt:lpstr>Cont.</vt:lpstr>
    </vt:vector>
  </TitlesOfParts>
  <Company>Maryland Department of Budget &amp; Management(DBM)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 – CTS</dc:title>
  <dc:creator>Mattocks,Dominque</dc:creator>
  <cp:lastModifiedBy>Mattocks,Dominque</cp:lastModifiedBy>
  <cp:revision>32</cp:revision>
  <cp:lastPrinted>2017-09-07T14:47:30Z</cp:lastPrinted>
  <dcterms:created xsi:type="dcterms:W3CDTF">2017-09-07T13:31:33Z</dcterms:created>
  <dcterms:modified xsi:type="dcterms:W3CDTF">2017-09-21T15:36:31Z</dcterms:modified>
</cp:coreProperties>
</file>