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7" r:id="rId1"/>
  </p:sldMasterIdLst>
  <p:notesMasterIdLst>
    <p:notesMasterId r:id="rId19"/>
  </p:notesMasterIdLst>
  <p:handoutMasterIdLst>
    <p:handoutMasterId r:id="rId20"/>
  </p:handoutMasterIdLst>
  <p:sldIdLst>
    <p:sldId id="2505" r:id="rId2"/>
    <p:sldId id="2513" r:id="rId3"/>
    <p:sldId id="2499" r:id="rId4"/>
    <p:sldId id="2473" r:id="rId5"/>
    <p:sldId id="2517" r:id="rId6"/>
    <p:sldId id="2511" r:id="rId7"/>
    <p:sldId id="2519" r:id="rId8"/>
    <p:sldId id="2508" r:id="rId9"/>
    <p:sldId id="2501" r:id="rId10"/>
    <p:sldId id="2471" r:id="rId11"/>
    <p:sldId id="2470" r:id="rId12"/>
    <p:sldId id="2487" r:id="rId13"/>
    <p:sldId id="2472" r:id="rId14"/>
    <p:sldId id="2482" r:id="rId15"/>
    <p:sldId id="2515" r:id="rId16"/>
    <p:sldId id="2439" r:id="rId17"/>
    <p:sldId id="2518" r:id="rId18"/>
  </p:sldIdLst>
  <p:sldSz cx="12192000" cy="6858000"/>
  <p:notesSz cx="7077075" cy="9385300"/>
  <p:defaultTextStyle>
    <a:lvl1pPr marL="28563" marR="28563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1pPr>
    <a:lvl2pPr marL="28563" marR="28563" indent="241016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2pPr>
    <a:lvl3pPr marL="28563" marR="28563" indent="482032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3pPr>
    <a:lvl4pPr marL="28563" marR="28563" indent="723046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4pPr>
    <a:lvl5pPr marL="28563" marR="28563" indent="964060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5pPr>
    <a:lvl6pPr marL="28563" marR="28563" indent="1205078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6pPr>
    <a:lvl7pPr marL="28563" marR="28563" indent="1446093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7pPr>
    <a:lvl8pPr marL="28563" marR="28563" indent="1687109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8pPr>
    <a:lvl9pPr marL="28563" marR="28563" indent="1928123" algn="ctr">
      <a:defRPr sz="2500" b="1">
        <a:solidFill>
          <a:srgbClr val="FFFFFF"/>
        </a:solidFill>
        <a:uFill>
          <a:solidFill/>
        </a:uFill>
        <a:latin typeface="Asap"/>
        <a:ea typeface="Asap"/>
        <a:cs typeface="Asap"/>
        <a:sym typeface="Asap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ina Hani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499"/>
    <a:srgbClr val="0E2596"/>
    <a:srgbClr val="112EBF"/>
    <a:srgbClr val="0B1E7B"/>
    <a:srgbClr val="150284"/>
    <a:srgbClr val="1F497D"/>
    <a:srgbClr val="385D8B"/>
    <a:srgbClr val="0E76E8"/>
    <a:srgbClr val="15A8E1"/>
    <a:srgbClr val="7E9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85995" autoAdjust="0"/>
  </p:normalViewPr>
  <p:slideViewPr>
    <p:cSldViewPr snapToGrid="0" snapToObjects="1">
      <p:cViewPr varScale="1">
        <p:scale>
          <a:sx n="80" d="100"/>
          <a:sy n="80" d="100"/>
        </p:scale>
        <p:origin x="120" y="2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900"/>
    </p:cViewPr>
  </p:sorterViewPr>
  <p:notesViewPr>
    <p:cSldViewPr snapToGrid="0" snapToObjects="1">
      <p:cViewPr varScale="1">
        <p:scale>
          <a:sx n="76" d="100"/>
          <a:sy n="76" d="100"/>
        </p:scale>
        <p:origin x="211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AB5DD0-3B2F-6242-99DF-B9CA7947E96E}" type="doc">
      <dgm:prSet loTypeId="urn:microsoft.com/office/officeart/2005/8/layout/venn1" loCatId="" qsTypeId="urn:microsoft.com/office/officeart/2005/8/quickstyle/3d3" qsCatId="3D" csTypeId="urn:microsoft.com/office/officeart/2005/8/colors/accent0_1" csCatId="mainScheme" phldr="1"/>
      <dgm:spPr/>
    </dgm:pt>
    <dgm:pt modelId="{D8C1E3F6-1D3B-4208-A3C2-111EBA0E309B}">
      <dgm:prSet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en-US" b="1" dirty="0">
              <a:solidFill>
                <a:schemeClr val="tx1"/>
              </a:solidFill>
            </a:rPr>
            <a:t>Robust Telemedicine</a:t>
          </a:r>
        </a:p>
      </dgm:t>
    </dgm:pt>
    <dgm:pt modelId="{CA119059-46FF-4AB4-BECD-71945CF6E3E1}" type="parTrans" cxnId="{5C3D9FBE-E5CE-4E42-B287-5DB5A1AC9AFB}">
      <dgm:prSet/>
      <dgm:spPr/>
      <dgm:t>
        <a:bodyPr/>
        <a:lstStyle/>
        <a:p>
          <a:endParaRPr lang="en-US"/>
        </a:p>
      </dgm:t>
    </dgm:pt>
    <dgm:pt modelId="{11C7140B-0041-4619-92CA-229664096DD1}" type="sibTrans" cxnId="{5C3D9FBE-E5CE-4E42-B287-5DB5A1AC9AFB}">
      <dgm:prSet/>
      <dgm:spPr/>
      <dgm:t>
        <a:bodyPr/>
        <a:lstStyle/>
        <a:p>
          <a:endParaRPr lang="en-US"/>
        </a:p>
      </dgm:t>
    </dgm:pt>
    <dgm:pt modelId="{0BBD58AB-9AF2-446B-99A1-FE388511C773}">
      <dgm:prSet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en-US" b="1" dirty="0"/>
            <a:t>Satellite Ubiquity</a:t>
          </a:r>
        </a:p>
      </dgm:t>
    </dgm:pt>
    <dgm:pt modelId="{27BE6C2B-DB40-45FE-9C42-C7754A80F088}" type="parTrans" cxnId="{2CC47010-5C92-4D35-9244-15834BAD26D8}">
      <dgm:prSet/>
      <dgm:spPr/>
      <dgm:t>
        <a:bodyPr/>
        <a:lstStyle/>
        <a:p>
          <a:endParaRPr lang="en-US"/>
        </a:p>
      </dgm:t>
    </dgm:pt>
    <dgm:pt modelId="{710BA888-E927-4D9B-9C48-4FA105F9E797}" type="sibTrans" cxnId="{2CC47010-5C92-4D35-9244-15834BAD26D8}">
      <dgm:prSet/>
      <dgm:spPr/>
      <dgm:t>
        <a:bodyPr/>
        <a:lstStyle/>
        <a:p>
          <a:endParaRPr lang="en-US"/>
        </a:p>
      </dgm:t>
    </dgm:pt>
    <dgm:pt modelId="{D91A3503-FD85-445C-888C-DC26A91B395D}">
      <dgm:prSet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en-US" b="1" dirty="0"/>
            <a:t>Healthcare Industry Pressures</a:t>
          </a:r>
        </a:p>
      </dgm:t>
    </dgm:pt>
    <dgm:pt modelId="{BCE19C80-B4AD-4C85-94CA-779D4120B78F}" type="parTrans" cxnId="{2E0FB9B0-D887-4E6A-BD0A-C35E6699DDD3}">
      <dgm:prSet/>
      <dgm:spPr/>
      <dgm:t>
        <a:bodyPr/>
        <a:lstStyle/>
        <a:p>
          <a:endParaRPr lang="en-US"/>
        </a:p>
      </dgm:t>
    </dgm:pt>
    <dgm:pt modelId="{72BF70BE-A8D4-42BE-B66A-3999C83B3261}" type="sibTrans" cxnId="{2E0FB9B0-D887-4E6A-BD0A-C35E6699DDD3}">
      <dgm:prSet/>
      <dgm:spPr/>
      <dgm:t>
        <a:bodyPr/>
        <a:lstStyle/>
        <a:p>
          <a:endParaRPr lang="en-US"/>
        </a:p>
      </dgm:t>
    </dgm:pt>
    <dgm:pt modelId="{4B2B9774-755A-3C41-876A-F5EDB699BAEC}" type="pres">
      <dgm:prSet presAssocID="{F2AB5DD0-3B2F-6242-99DF-B9CA7947E96E}" presName="compositeShape" presStyleCnt="0">
        <dgm:presLayoutVars>
          <dgm:chMax val="7"/>
          <dgm:dir/>
          <dgm:resizeHandles val="exact"/>
        </dgm:presLayoutVars>
      </dgm:prSet>
      <dgm:spPr/>
    </dgm:pt>
    <dgm:pt modelId="{5BB0AC57-C456-418E-BC86-1E6EB29B7B67}" type="pres">
      <dgm:prSet presAssocID="{D91A3503-FD85-445C-888C-DC26A91B395D}" presName="circ1" presStyleLbl="vennNode1" presStyleIdx="0" presStyleCnt="3"/>
      <dgm:spPr/>
    </dgm:pt>
    <dgm:pt modelId="{19A58F64-3068-40AA-AB71-694790A6DAA0}" type="pres">
      <dgm:prSet presAssocID="{D91A3503-FD85-445C-888C-DC26A91B395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4F96F62-2B12-4CCC-83CD-596253E039AD}" type="pres">
      <dgm:prSet presAssocID="{0BBD58AB-9AF2-446B-99A1-FE388511C773}" presName="circ2" presStyleLbl="vennNode1" presStyleIdx="1" presStyleCnt="3"/>
      <dgm:spPr/>
    </dgm:pt>
    <dgm:pt modelId="{64862C3B-61C7-41A1-95BF-024645E13744}" type="pres">
      <dgm:prSet presAssocID="{0BBD58AB-9AF2-446B-99A1-FE388511C77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7DFDA30-10FA-4F9E-8EF3-140D59B104FB}" type="pres">
      <dgm:prSet presAssocID="{D8C1E3F6-1D3B-4208-A3C2-111EBA0E309B}" presName="circ3" presStyleLbl="vennNode1" presStyleIdx="2" presStyleCnt="3"/>
      <dgm:spPr/>
    </dgm:pt>
    <dgm:pt modelId="{3A03E2ED-5245-4C3C-BD85-0A82FE313D24}" type="pres">
      <dgm:prSet presAssocID="{D8C1E3F6-1D3B-4208-A3C2-111EBA0E309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CC47010-5C92-4D35-9244-15834BAD26D8}" srcId="{F2AB5DD0-3B2F-6242-99DF-B9CA7947E96E}" destId="{0BBD58AB-9AF2-446B-99A1-FE388511C773}" srcOrd="1" destOrd="0" parTransId="{27BE6C2B-DB40-45FE-9C42-C7754A80F088}" sibTransId="{710BA888-E927-4D9B-9C48-4FA105F9E797}"/>
    <dgm:cxn modelId="{4164B034-E77A-4C57-A0D7-77969B1772EE}" type="presOf" srcId="{D91A3503-FD85-445C-888C-DC26A91B395D}" destId="{5BB0AC57-C456-418E-BC86-1E6EB29B7B67}" srcOrd="0" destOrd="0" presId="urn:microsoft.com/office/officeart/2005/8/layout/venn1"/>
    <dgm:cxn modelId="{44E2FB6D-F7D9-4DAF-B017-72206928F7D9}" type="presOf" srcId="{D8C1E3F6-1D3B-4208-A3C2-111EBA0E309B}" destId="{3A03E2ED-5245-4C3C-BD85-0A82FE313D24}" srcOrd="1" destOrd="0" presId="urn:microsoft.com/office/officeart/2005/8/layout/venn1"/>
    <dgm:cxn modelId="{2E0FB9B0-D887-4E6A-BD0A-C35E6699DDD3}" srcId="{F2AB5DD0-3B2F-6242-99DF-B9CA7947E96E}" destId="{D91A3503-FD85-445C-888C-DC26A91B395D}" srcOrd="0" destOrd="0" parTransId="{BCE19C80-B4AD-4C85-94CA-779D4120B78F}" sibTransId="{72BF70BE-A8D4-42BE-B66A-3999C83B3261}"/>
    <dgm:cxn modelId="{5C3D9FBE-E5CE-4E42-B287-5DB5A1AC9AFB}" srcId="{F2AB5DD0-3B2F-6242-99DF-B9CA7947E96E}" destId="{D8C1E3F6-1D3B-4208-A3C2-111EBA0E309B}" srcOrd="2" destOrd="0" parTransId="{CA119059-46FF-4AB4-BECD-71945CF6E3E1}" sibTransId="{11C7140B-0041-4619-92CA-229664096DD1}"/>
    <dgm:cxn modelId="{0EA171C2-A0EF-4598-9AAE-5F1D779E1A75}" type="presOf" srcId="{0BBD58AB-9AF2-446B-99A1-FE388511C773}" destId="{64862C3B-61C7-41A1-95BF-024645E13744}" srcOrd="1" destOrd="0" presId="urn:microsoft.com/office/officeart/2005/8/layout/venn1"/>
    <dgm:cxn modelId="{A59723CB-6526-4CEE-B747-5F02DAF10CD3}" type="presOf" srcId="{0BBD58AB-9AF2-446B-99A1-FE388511C773}" destId="{84F96F62-2B12-4CCC-83CD-596253E039AD}" srcOrd="0" destOrd="0" presId="urn:microsoft.com/office/officeart/2005/8/layout/venn1"/>
    <dgm:cxn modelId="{1313D5CF-49B1-CB48-9466-855ECA2550CD}" type="presOf" srcId="{F2AB5DD0-3B2F-6242-99DF-B9CA7947E96E}" destId="{4B2B9774-755A-3C41-876A-F5EDB699BAEC}" srcOrd="0" destOrd="0" presId="urn:microsoft.com/office/officeart/2005/8/layout/venn1"/>
    <dgm:cxn modelId="{78A799D0-5AE0-4B1A-872D-B22B28E0F43E}" type="presOf" srcId="{D8C1E3F6-1D3B-4208-A3C2-111EBA0E309B}" destId="{E7DFDA30-10FA-4F9E-8EF3-140D59B104FB}" srcOrd="0" destOrd="0" presId="urn:microsoft.com/office/officeart/2005/8/layout/venn1"/>
    <dgm:cxn modelId="{E21CA0F5-8D3A-4208-AE46-B57D280E1B63}" type="presOf" srcId="{D91A3503-FD85-445C-888C-DC26A91B395D}" destId="{19A58F64-3068-40AA-AB71-694790A6DAA0}" srcOrd="1" destOrd="0" presId="urn:microsoft.com/office/officeart/2005/8/layout/venn1"/>
    <dgm:cxn modelId="{6B123594-9178-44F7-8618-F9079ECC8851}" type="presParOf" srcId="{4B2B9774-755A-3C41-876A-F5EDB699BAEC}" destId="{5BB0AC57-C456-418E-BC86-1E6EB29B7B67}" srcOrd="0" destOrd="0" presId="urn:microsoft.com/office/officeart/2005/8/layout/venn1"/>
    <dgm:cxn modelId="{1FBFC2EE-9C34-4F3E-8F72-3E32724A94E9}" type="presParOf" srcId="{4B2B9774-755A-3C41-876A-F5EDB699BAEC}" destId="{19A58F64-3068-40AA-AB71-694790A6DAA0}" srcOrd="1" destOrd="0" presId="urn:microsoft.com/office/officeart/2005/8/layout/venn1"/>
    <dgm:cxn modelId="{6A906F42-DA50-474A-A13F-2537C8E555B1}" type="presParOf" srcId="{4B2B9774-755A-3C41-876A-F5EDB699BAEC}" destId="{84F96F62-2B12-4CCC-83CD-596253E039AD}" srcOrd="2" destOrd="0" presId="urn:microsoft.com/office/officeart/2005/8/layout/venn1"/>
    <dgm:cxn modelId="{BEC7FF3B-6A16-418C-8AA1-77522136F7A9}" type="presParOf" srcId="{4B2B9774-755A-3C41-876A-F5EDB699BAEC}" destId="{64862C3B-61C7-41A1-95BF-024645E13744}" srcOrd="3" destOrd="0" presId="urn:microsoft.com/office/officeart/2005/8/layout/venn1"/>
    <dgm:cxn modelId="{EC29D282-B05D-4886-B33D-C9FDE4B294CB}" type="presParOf" srcId="{4B2B9774-755A-3C41-876A-F5EDB699BAEC}" destId="{E7DFDA30-10FA-4F9E-8EF3-140D59B104FB}" srcOrd="4" destOrd="0" presId="urn:microsoft.com/office/officeart/2005/8/layout/venn1"/>
    <dgm:cxn modelId="{59585A5A-70DD-4062-81A2-7858035CBF6F}" type="presParOf" srcId="{4B2B9774-755A-3C41-876A-F5EDB699BAEC}" destId="{3A03E2ED-5245-4C3C-BD85-0A82FE313D2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0AC57-C456-418E-BC86-1E6EB29B7B67}">
      <dsp:nvSpPr>
        <dsp:cNvPr id="0" name=""/>
        <dsp:cNvSpPr/>
      </dsp:nvSpPr>
      <dsp:spPr>
        <a:xfrm>
          <a:off x="1389270" y="48315"/>
          <a:ext cx="2319130" cy="2319130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Healthcare Industry Pressures</a:t>
          </a:r>
        </a:p>
      </dsp:txBody>
      <dsp:txXfrm>
        <a:off x="1698487" y="454162"/>
        <a:ext cx="1700695" cy="1043608"/>
      </dsp:txXfrm>
    </dsp:sp>
    <dsp:sp modelId="{84F96F62-2B12-4CCC-83CD-596253E039AD}">
      <dsp:nvSpPr>
        <dsp:cNvPr id="0" name=""/>
        <dsp:cNvSpPr/>
      </dsp:nvSpPr>
      <dsp:spPr>
        <a:xfrm>
          <a:off x="2226089" y="1497771"/>
          <a:ext cx="2319130" cy="2319130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Satellite Ubiquity</a:t>
          </a:r>
        </a:p>
      </dsp:txBody>
      <dsp:txXfrm>
        <a:off x="2935357" y="2096880"/>
        <a:ext cx="1391478" cy="1275521"/>
      </dsp:txXfrm>
    </dsp:sp>
    <dsp:sp modelId="{E7DFDA30-10FA-4F9E-8EF3-140D59B104FB}">
      <dsp:nvSpPr>
        <dsp:cNvPr id="0" name=""/>
        <dsp:cNvSpPr/>
      </dsp:nvSpPr>
      <dsp:spPr>
        <a:xfrm>
          <a:off x="552450" y="1497771"/>
          <a:ext cx="2319130" cy="2319130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Robust Telemedicine</a:t>
          </a:r>
        </a:p>
      </dsp:txBody>
      <dsp:txXfrm>
        <a:off x="770835" y="2096880"/>
        <a:ext cx="1391478" cy="1275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9265"/>
          </a:xfrm>
          <a:prstGeom prst="rect">
            <a:avLst/>
          </a:prstGeom>
        </p:spPr>
        <p:txBody>
          <a:bodyPr vert="horz" lIns="94064" tIns="47032" rIns="94064" bIns="47032" rtlCol="0"/>
          <a:lstStyle>
            <a:lvl1pPr algn="r">
              <a:defRPr sz="1200"/>
            </a:lvl1pPr>
          </a:lstStyle>
          <a:p>
            <a:fld id="{7F5896CE-29C3-8149-BC17-E0328CE3C139}" type="datetimeFigureOut">
              <a:rPr lang="en-US" smtClean="0"/>
              <a:t>9/25/2018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208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/>
          </p:nvPr>
        </p:nvSpPr>
        <p:spPr>
          <a:xfrm>
            <a:off x="411163" y="703263"/>
            <a:ext cx="6254750" cy="3519487"/>
          </a:xfrm>
          <a:prstGeom prst="rect">
            <a:avLst/>
          </a:prstGeom>
        </p:spPr>
        <p:txBody>
          <a:bodyPr lIns="94064" tIns="47032" rIns="94064" bIns="47032"/>
          <a:lstStyle/>
          <a:p>
            <a:pPr lvl="0"/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body" sz="quarter" idx="1"/>
          </p:nvPr>
        </p:nvSpPr>
        <p:spPr>
          <a:xfrm>
            <a:off x="943610" y="4458018"/>
            <a:ext cx="5189855" cy="4223385"/>
          </a:xfrm>
          <a:prstGeom prst="rect">
            <a:avLst/>
          </a:prstGeom>
        </p:spPr>
        <p:txBody>
          <a:bodyPr lIns="94064" tIns="47032" rIns="94064" bIns="47032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0860600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10619">
      <a:defRPr sz="1500">
        <a:latin typeface="Lucida Grande"/>
        <a:ea typeface="Lucida Grande"/>
        <a:cs typeface="Lucida Grande"/>
        <a:sym typeface="Lucida Grande"/>
      </a:defRPr>
    </a:lvl1pPr>
    <a:lvl2pPr indent="160678" defTabSz="410619">
      <a:defRPr sz="1500">
        <a:latin typeface="Lucida Grande"/>
        <a:ea typeface="Lucida Grande"/>
        <a:cs typeface="Lucida Grande"/>
        <a:sym typeface="Lucida Grande"/>
      </a:defRPr>
    </a:lvl2pPr>
    <a:lvl3pPr indent="321353" defTabSz="410619">
      <a:defRPr sz="1500">
        <a:latin typeface="Lucida Grande"/>
        <a:ea typeface="Lucida Grande"/>
        <a:cs typeface="Lucida Grande"/>
        <a:sym typeface="Lucida Grande"/>
      </a:defRPr>
    </a:lvl3pPr>
    <a:lvl4pPr indent="482032" defTabSz="410619">
      <a:defRPr sz="1500">
        <a:latin typeface="Lucida Grande"/>
        <a:ea typeface="Lucida Grande"/>
        <a:cs typeface="Lucida Grande"/>
        <a:sym typeface="Lucida Grande"/>
      </a:defRPr>
    </a:lvl4pPr>
    <a:lvl5pPr indent="642708" defTabSz="410619">
      <a:defRPr sz="1500">
        <a:latin typeface="Lucida Grande"/>
        <a:ea typeface="Lucida Grande"/>
        <a:cs typeface="Lucida Grande"/>
        <a:sym typeface="Lucida Grande"/>
      </a:defRPr>
    </a:lvl5pPr>
    <a:lvl6pPr indent="803385" defTabSz="410619">
      <a:defRPr sz="1500">
        <a:latin typeface="Lucida Grande"/>
        <a:ea typeface="Lucida Grande"/>
        <a:cs typeface="Lucida Grande"/>
        <a:sym typeface="Lucida Grande"/>
      </a:defRPr>
    </a:lvl6pPr>
    <a:lvl7pPr indent="964060" defTabSz="410619">
      <a:defRPr sz="1500">
        <a:latin typeface="Lucida Grande"/>
        <a:ea typeface="Lucida Grande"/>
        <a:cs typeface="Lucida Grande"/>
        <a:sym typeface="Lucida Grande"/>
      </a:defRPr>
    </a:lvl7pPr>
    <a:lvl8pPr indent="1124741" defTabSz="410619">
      <a:defRPr sz="1500">
        <a:latin typeface="Lucida Grande"/>
        <a:ea typeface="Lucida Grande"/>
        <a:cs typeface="Lucida Grande"/>
        <a:sym typeface="Lucida Grande"/>
      </a:defRPr>
    </a:lvl8pPr>
    <a:lvl9pPr indent="1285415" defTabSz="410619">
      <a:defRPr sz="15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My Name is</a:t>
            </a:r>
          </a:p>
          <a:p>
            <a:r>
              <a:rPr lang="en-US" dirty="0"/>
              <a:t>The name of my company is</a:t>
            </a:r>
          </a:p>
          <a:p>
            <a:pPr marL="0" marR="0" indent="0" algn="l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236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2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482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00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696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03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1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685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https://cdn0.iconfinder.com/data/icons/cloud-services-1/57/3-256.png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26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19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39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3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023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9971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oje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6096000" y="2265391"/>
            <a:ext cx="4795280" cy="35306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879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991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643987" y="289932"/>
            <a:ext cx="948100" cy="345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2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090694" y="0"/>
            <a:ext cx="6101306" cy="6858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210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Lato Light" charset="0"/>
                <a:ea typeface="Lato Light" charset="0"/>
                <a:cs typeface="Lato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39572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PA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7478813" y="1217875"/>
            <a:ext cx="3229152" cy="430532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1292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25"/>
          </p:nvPr>
        </p:nvSpPr>
        <p:spPr>
          <a:xfrm>
            <a:off x="0" y="0"/>
            <a:ext cx="12192000" cy="6858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15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367481" y="2533480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703597" y="2533480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05414" y="2533480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341531" y="2533480"/>
            <a:ext cx="1467994" cy="146757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150">
                <a:latin typeface="Montserrat Hairline" charset="0"/>
                <a:ea typeface="Montserrat Hairline" charset="0"/>
                <a:cs typeface="Montserrat Hairline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roje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6096000" y="2265391"/>
            <a:ext cx="4795280" cy="35306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Poppins Light" charset="0"/>
                <a:ea typeface="Poppins Light" charset="0"/>
                <a:cs typeface="Poppins Light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1480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ative jo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92448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512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33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21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1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2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7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7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01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0" indent="0">
              <a:buNone/>
              <a:defRPr sz="2000" b="1"/>
            </a:lvl2pPr>
            <a:lvl3pPr marL="914058" indent="0">
              <a:buNone/>
              <a:defRPr sz="1800" b="1"/>
            </a:lvl3pPr>
            <a:lvl4pPr marL="1371090" indent="0">
              <a:buNone/>
              <a:defRPr sz="1600" b="1"/>
            </a:lvl4pPr>
            <a:lvl5pPr marL="1828118" indent="0">
              <a:buNone/>
              <a:defRPr sz="1600" b="1"/>
            </a:lvl5pPr>
            <a:lvl6pPr marL="2285148" indent="0">
              <a:buNone/>
              <a:defRPr sz="1600" b="1"/>
            </a:lvl6pPr>
            <a:lvl7pPr marL="2742178" indent="0">
              <a:buNone/>
              <a:defRPr sz="1600" b="1"/>
            </a:lvl7pPr>
            <a:lvl8pPr marL="3199206" indent="0">
              <a:buNone/>
              <a:defRPr sz="1600" b="1"/>
            </a:lvl8pPr>
            <a:lvl9pPr marL="365623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0" indent="0">
              <a:buNone/>
              <a:defRPr sz="2000" b="1"/>
            </a:lvl2pPr>
            <a:lvl3pPr marL="914058" indent="0">
              <a:buNone/>
              <a:defRPr sz="1800" b="1"/>
            </a:lvl3pPr>
            <a:lvl4pPr marL="1371090" indent="0">
              <a:buNone/>
              <a:defRPr sz="1600" b="1"/>
            </a:lvl4pPr>
            <a:lvl5pPr marL="1828118" indent="0">
              <a:buNone/>
              <a:defRPr sz="1600" b="1"/>
            </a:lvl5pPr>
            <a:lvl6pPr marL="2285148" indent="0">
              <a:buNone/>
              <a:defRPr sz="1600" b="1"/>
            </a:lvl6pPr>
            <a:lvl7pPr marL="2742178" indent="0">
              <a:buNone/>
              <a:defRPr sz="1600" b="1"/>
            </a:lvl7pPr>
            <a:lvl8pPr marL="3199206" indent="0">
              <a:buNone/>
              <a:defRPr sz="1600" b="1"/>
            </a:lvl8pPr>
            <a:lvl9pPr marL="365623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89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5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33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7" y="273058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30" indent="0">
              <a:buNone/>
              <a:defRPr sz="1200"/>
            </a:lvl2pPr>
            <a:lvl3pPr marL="914058" indent="0">
              <a:buNone/>
              <a:defRPr sz="1000"/>
            </a:lvl3pPr>
            <a:lvl4pPr marL="1371090" indent="0">
              <a:buNone/>
              <a:defRPr sz="900"/>
            </a:lvl4pPr>
            <a:lvl5pPr marL="1828118" indent="0">
              <a:buNone/>
              <a:defRPr sz="900"/>
            </a:lvl5pPr>
            <a:lvl6pPr marL="2285148" indent="0">
              <a:buNone/>
              <a:defRPr sz="900"/>
            </a:lvl6pPr>
            <a:lvl7pPr marL="2742178" indent="0">
              <a:buNone/>
              <a:defRPr sz="900"/>
            </a:lvl7pPr>
            <a:lvl8pPr marL="3199206" indent="0">
              <a:buNone/>
              <a:defRPr sz="900"/>
            </a:lvl8pPr>
            <a:lvl9pPr marL="365623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8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30" indent="0">
              <a:buNone/>
              <a:defRPr sz="2800"/>
            </a:lvl2pPr>
            <a:lvl3pPr marL="914058" indent="0">
              <a:buNone/>
              <a:defRPr sz="2400"/>
            </a:lvl3pPr>
            <a:lvl4pPr marL="1371090" indent="0">
              <a:buNone/>
              <a:defRPr sz="2000"/>
            </a:lvl4pPr>
            <a:lvl5pPr marL="1828118" indent="0">
              <a:buNone/>
              <a:defRPr sz="2000"/>
            </a:lvl5pPr>
            <a:lvl6pPr marL="2285148" indent="0">
              <a:buNone/>
              <a:defRPr sz="2000"/>
            </a:lvl6pPr>
            <a:lvl7pPr marL="2742178" indent="0">
              <a:buNone/>
              <a:defRPr sz="2000"/>
            </a:lvl7pPr>
            <a:lvl8pPr marL="3199206" indent="0">
              <a:buNone/>
              <a:defRPr sz="2000"/>
            </a:lvl8pPr>
            <a:lvl9pPr marL="365623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30" indent="0">
              <a:buNone/>
              <a:defRPr sz="1200"/>
            </a:lvl2pPr>
            <a:lvl3pPr marL="914058" indent="0">
              <a:buNone/>
              <a:defRPr sz="1000"/>
            </a:lvl3pPr>
            <a:lvl4pPr marL="1371090" indent="0">
              <a:buNone/>
              <a:defRPr sz="900"/>
            </a:lvl4pPr>
            <a:lvl5pPr marL="1828118" indent="0">
              <a:buNone/>
              <a:defRPr sz="900"/>
            </a:lvl5pPr>
            <a:lvl6pPr marL="2285148" indent="0">
              <a:buNone/>
              <a:defRPr sz="900"/>
            </a:lvl6pPr>
            <a:lvl7pPr marL="2742178" indent="0">
              <a:buNone/>
              <a:defRPr sz="900"/>
            </a:lvl7pPr>
            <a:lvl8pPr marL="3199206" indent="0">
              <a:buNone/>
              <a:defRPr sz="900"/>
            </a:lvl8pPr>
            <a:lvl9pPr marL="3656237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9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04" tIns="45704" rIns="91404" bIns="4570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7"/>
            <a:ext cx="10972800" cy="4525963"/>
          </a:xfrm>
          <a:prstGeom prst="rect">
            <a:avLst/>
          </a:prstGeom>
        </p:spPr>
        <p:txBody>
          <a:bodyPr vert="horz" lIns="91404" tIns="45704" rIns="91404" bIns="457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04" tIns="45704" rIns="91404" bIns="4570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1" y="6356357"/>
            <a:ext cx="3860800" cy="365125"/>
          </a:xfrm>
          <a:prstGeom prst="rect">
            <a:avLst/>
          </a:prstGeom>
        </p:spPr>
        <p:txBody>
          <a:bodyPr vert="horz" lIns="91404" tIns="45704" rIns="91404" bIns="4570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04" tIns="45704" rIns="91404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621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6" r:id="rId17"/>
    <p:sldLayoutId id="2147483699" r:id="rId18"/>
    <p:sldLayoutId id="2147483701" r:id="rId19"/>
    <p:sldLayoutId id="2147483719" r:id="rId20"/>
  </p:sldLayoutIdLst>
  <p:hf sldNum="0" hdr="0" ftr="0" dt="0"/>
  <p:txStyles>
    <p:titleStyle>
      <a:lvl1pPr algn="ctr" defTabSz="45703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73" indent="-342773" algn="l" defTabSz="45703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74" indent="-285646" algn="l" defTabSz="45703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73" indent="-228513" algn="l" defTabSz="45703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02" indent="-228513" algn="l" defTabSz="45703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34" indent="-228513" algn="l" defTabSz="45703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63" indent="-228513" algn="l" defTabSz="4570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2" indent="-228513" algn="l" defTabSz="4570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24" indent="-228513" algn="l" defTabSz="4570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50" indent="-228513" algn="l" defTabSz="4570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0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8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18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8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78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6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37" algn="l" defTabSz="4570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9C0B4-278E-4382-A9A7-CFBE97044BAE}"/>
              </a:ext>
            </a:extLst>
          </p:cNvPr>
          <p:cNvGrpSpPr/>
          <p:nvPr/>
        </p:nvGrpSpPr>
        <p:grpSpPr>
          <a:xfrm>
            <a:off x="9117735" y="4680487"/>
            <a:ext cx="2351033" cy="1695909"/>
            <a:chOff x="4475797" y="2517775"/>
            <a:chExt cx="3240405" cy="219300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260DDE-FF65-4C1E-B326-6382D6C016B9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5797" y="2517775"/>
              <a:ext cx="3240405" cy="182245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5ABF35-76DF-44E0-B5CF-9583F7382469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399586">
              <a:off x="5276161" y="4133830"/>
              <a:ext cx="1973696" cy="576953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D39061D-9B0D-4436-A53F-728828BFB580}"/>
              </a:ext>
            </a:extLst>
          </p:cNvPr>
          <p:cNvSpPr/>
          <p:nvPr/>
        </p:nvSpPr>
        <p:spPr>
          <a:xfrm>
            <a:off x="1146875" y="1289863"/>
            <a:ext cx="9810427" cy="3145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25000"/>
              </a:lnSpc>
              <a:spcAft>
                <a:spcPts val="1600"/>
              </a:spcAft>
            </a:pPr>
            <a:r>
              <a:rPr lang="en-US" sz="6000" i="1" dirty="0">
                <a:solidFill>
                  <a:schemeClr val="bg1"/>
                </a:solidFill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VideoKall, Inc.</a:t>
            </a:r>
          </a:p>
          <a:p>
            <a:pPr marL="0" marR="0">
              <a:lnSpc>
                <a:spcPct val="125000"/>
              </a:lnSpc>
              <a:spcAft>
                <a:spcPts val="1600"/>
              </a:spcAft>
            </a:pPr>
            <a:r>
              <a:rPr lang="en-US" sz="4000" i="1" dirty="0">
                <a:solidFill>
                  <a:schemeClr val="bg1"/>
                </a:solidFill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INTEGRATED HEALTHCARE </a:t>
            </a:r>
          </a:p>
          <a:p>
            <a:pPr marL="0" marR="0">
              <a:lnSpc>
                <a:spcPct val="125000"/>
              </a:lnSpc>
              <a:spcAft>
                <a:spcPts val="1600"/>
              </a:spcAft>
            </a:pPr>
            <a:r>
              <a:rPr lang="en-US" sz="4000" i="1" dirty="0">
                <a:solidFill>
                  <a:schemeClr val="bg1"/>
                </a:solidFill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 A SMALL FOOTPRINT</a:t>
            </a:r>
            <a:endParaRPr lang="en-US" sz="2000" dirty="0">
              <a:solidFill>
                <a:schemeClr val="bg1"/>
              </a:solidFill>
              <a:effectLst/>
              <a:latin typeface="Garamond" panose="02020404030301010803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AF8618-E50E-4748-8F7A-6A56877520DA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91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>
            <a:spLocks/>
          </p:cNvSpPr>
          <p:nvPr/>
        </p:nvSpPr>
        <p:spPr bwMode="auto">
          <a:xfrm>
            <a:off x="3970421" y="654450"/>
            <a:ext cx="4271210" cy="52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anchor="ctr" anchorCtr="0">
            <a:spAutoFit/>
          </a:bodyPr>
          <a:lstStyle/>
          <a:p>
            <a:pPr defTabSz="2286000">
              <a:lnSpc>
                <a:spcPts val="4250"/>
              </a:lnSpc>
            </a:pPr>
            <a:r>
              <a:rPr lang="en-US" sz="3300" spc="25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Bebas Neue" charset="0"/>
              </a:rPr>
              <a:t>THE PLATFORM</a:t>
            </a:r>
            <a:endParaRPr lang="en-US" sz="3300" spc="250" dirty="0">
              <a:solidFill>
                <a:schemeClr val="tx2"/>
              </a:solidFill>
              <a:latin typeface="Calibri" panose="020F0502020204030204" pitchFamily="34" charset="0"/>
              <a:ea typeface="Lato Black" charset="0"/>
              <a:cs typeface="Calibri" panose="020F0502020204030204" pitchFamily="34" charset="0"/>
              <a:sym typeface="Bebas Neue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9DAD8F-3E7A-4E11-A2D8-89B9DB15C169}"/>
              </a:ext>
            </a:extLst>
          </p:cNvPr>
          <p:cNvGrpSpPr/>
          <p:nvPr/>
        </p:nvGrpSpPr>
        <p:grpSpPr>
          <a:xfrm>
            <a:off x="846796" y="3254556"/>
            <a:ext cx="10490219" cy="2694462"/>
            <a:chOff x="651020" y="2637390"/>
            <a:chExt cx="10490219" cy="2694462"/>
          </a:xfrm>
        </p:grpSpPr>
        <p:sp>
          <p:nvSpPr>
            <p:cNvPr id="42" name="Subtitle 2"/>
            <p:cNvSpPr txBox="1">
              <a:spLocks/>
            </p:cNvSpPr>
            <p:nvPr/>
          </p:nvSpPr>
          <p:spPr>
            <a:xfrm>
              <a:off x="914717" y="4601787"/>
              <a:ext cx="4288322" cy="713756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Provider interface.</a:t>
              </a:r>
            </a:p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Patient records integration.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51021" y="4081980"/>
              <a:ext cx="2922595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n-lt"/>
                  <a:ea typeface="Poppins SemiBold" charset="0"/>
                  <a:cs typeface="Poppins SemiBold" charset="0"/>
                </a:rPr>
                <a:t>DATA INTEGRATION</a:t>
              </a:r>
            </a:p>
          </p:txBody>
        </p:sp>
        <p:sp>
          <p:nvSpPr>
            <p:cNvPr id="63" name="Subtitle 2"/>
            <p:cNvSpPr txBox="1">
              <a:spLocks/>
            </p:cNvSpPr>
            <p:nvPr/>
          </p:nvSpPr>
          <p:spPr>
            <a:xfrm>
              <a:off x="5390146" y="4618096"/>
              <a:ext cx="5751093" cy="713756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HIPAA Compliance.</a:t>
              </a:r>
            </a:p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Accountability and records management.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261699" y="4081980"/>
              <a:ext cx="5347938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n-lt"/>
                  <a:ea typeface="Poppins SemiBold" charset="0"/>
                  <a:cs typeface="Poppins SemiBold" charset="0"/>
                </a:rPr>
                <a:t>SECURITY AND PRIVACY</a:t>
              </a:r>
              <a:r>
                <a:rPr lang="en-US" sz="2400" dirty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US" sz="1800" dirty="0">
                  <a:solidFill>
                    <a:schemeClr val="tx2"/>
                  </a:solidFill>
                  <a:latin typeface="+mn-lt"/>
                </a:rPr>
                <a:t>(Partner Managed) </a:t>
              </a:r>
              <a:endParaRPr lang="en-US" sz="2400" dirty="0">
                <a:solidFill>
                  <a:schemeClr val="tx2"/>
                </a:solidFill>
                <a:latin typeface="+mn-lt"/>
                <a:ea typeface="Poppins SemiBold" charset="0"/>
                <a:cs typeface="Poppins SemiBold" charset="0"/>
              </a:endParaRPr>
            </a:p>
          </p:txBody>
        </p:sp>
        <p:sp>
          <p:nvSpPr>
            <p:cNvPr id="67" name="Subtitle 2"/>
            <p:cNvSpPr txBox="1">
              <a:spLocks/>
            </p:cNvSpPr>
            <p:nvPr/>
          </p:nvSpPr>
          <p:spPr>
            <a:xfrm>
              <a:off x="914716" y="3099055"/>
              <a:ext cx="4210737" cy="713756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Scalable and load-balancing.</a:t>
              </a:r>
            </a:p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Optimal use of personnel.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51020" y="2650388"/>
              <a:ext cx="4052712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n-lt"/>
                  <a:ea typeface="Poppins SemiBold" charset="0"/>
                  <a:cs typeface="Poppins SemiBold" charset="0"/>
                </a:rPr>
                <a:t>CALL CENTER MANAGEMENT</a:t>
              </a:r>
            </a:p>
          </p:txBody>
        </p:sp>
        <p:sp>
          <p:nvSpPr>
            <p:cNvPr id="69" name="Subtitle 2"/>
            <p:cNvSpPr txBox="1">
              <a:spLocks/>
            </p:cNvSpPr>
            <p:nvPr/>
          </p:nvSpPr>
          <p:spPr>
            <a:xfrm>
              <a:off x="5426245" y="3099055"/>
              <a:ext cx="4860757" cy="713756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Patient account management.</a:t>
              </a:r>
            </a:p>
            <a:p>
              <a:pPr algn="l">
                <a:lnSpc>
                  <a:spcPts val="2020"/>
                </a:lnSpc>
              </a:pPr>
              <a:r>
                <a:rPr lang="en-US" dirty="0">
                  <a:latin typeface="+mn-lt"/>
                  <a:ea typeface="Poppins Light" charset="0"/>
                  <a:cs typeface="Poppins Light" charset="0"/>
                </a:rPr>
                <a:t>Payment and credit management.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71326" y="2637390"/>
              <a:ext cx="5698996" cy="461665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n-lt"/>
                  <a:ea typeface="Poppins SemiBold" charset="0"/>
                  <a:cs typeface="Poppins SemiBold" charset="0"/>
                </a:rPr>
                <a:t>PAYMENTS MANAGEMENT</a:t>
              </a:r>
              <a:r>
                <a:rPr lang="en-US" sz="2400" dirty="0">
                  <a:solidFill>
                    <a:schemeClr val="tx2"/>
                  </a:solidFill>
                  <a:latin typeface="+mn-lt"/>
                </a:rPr>
                <a:t> </a:t>
              </a:r>
              <a:r>
                <a:rPr lang="en-US" sz="1800" dirty="0">
                  <a:solidFill>
                    <a:schemeClr val="tx2"/>
                  </a:solidFill>
                  <a:latin typeface="+mn-lt"/>
                </a:rPr>
                <a:t>(Partner Managed)</a:t>
              </a:r>
              <a:endParaRPr lang="en-US" sz="2400" dirty="0">
                <a:solidFill>
                  <a:schemeClr val="tx2"/>
                </a:solidFill>
                <a:latin typeface="+mn-lt"/>
                <a:ea typeface="Poppins SemiBold" charset="0"/>
                <a:cs typeface="Poppins SemiBold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093009" y="1776615"/>
            <a:ext cx="9875520" cy="95410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sz="2800" i="1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PLUS ALL THE HARD STUFF </a:t>
            </a:r>
          </a:p>
          <a:p>
            <a:r>
              <a:rPr lang="en-US" sz="2800" i="1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THAT RESTRAINS TELEMEDICINE INNOVATION…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E67F6CD-1C28-4BF7-83CE-8032059371C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96516" y="94469"/>
            <a:ext cx="2739674" cy="119539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70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3904595" y="584729"/>
            <a:ext cx="55691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</a:rPr>
              <a:t>A BETTER RETAIL CLINIC</a:t>
            </a:r>
          </a:p>
        </p:txBody>
      </p:sp>
      <p:pic>
        <p:nvPicPr>
          <p:cNvPr id="4" name="Picture Placeholder 3" descr="booth.pn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303" r="-26303"/>
          <a:stretch>
            <a:fillRect/>
          </a:stretch>
        </p:blipFill>
        <p:spPr>
          <a:xfrm>
            <a:off x="6096001" y="2372197"/>
            <a:ext cx="4794031" cy="3530600"/>
          </a:xfr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434715" y="2020043"/>
            <a:ext cx="6323559" cy="428139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1 Patent, 2 Pending</a:t>
            </a:r>
          </a:p>
          <a:p>
            <a:pPr marL="342900" indent="-34290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Bebas Neue" charset="0"/>
              </a:rPr>
              <a:t>On-demand Medical Practitioner </a:t>
            </a:r>
          </a:p>
          <a:p>
            <a:pPr marL="342900" indent="-34290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A Private, Secure, Sanitized Booth</a:t>
            </a:r>
          </a:p>
          <a:p>
            <a:pPr marL="342900" indent="-34290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Video &amp; Data Connection to Medical Call Center</a:t>
            </a:r>
          </a:p>
          <a:p>
            <a:pPr marL="342900" indent="-34290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FDA Approved, Remotely Operated Diagnostic Devices</a:t>
            </a:r>
          </a:p>
          <a:p>
            <a:pPr marL="342900" indent="-34290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Connectivity to Healthcare Providers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4460ECF-8472-4164-8253-A07B1AE4AA0E}"/>
              </a:ext>
            </a:extLst>
          </p:cNvPr>
          <p:cNvGrpSpPr/>
          <p:nvPr/>
        </p:nvGrpSpPr>
        <p:grpSpPr>
          <a:xfrm>
            <a:off x="7907270" y="1424278"/>
            <a:ext cx="3837988" cy="4330048"/>
            <a:chOff x="7907270" y="1510710"/>
            <a:chExt cx="3837988" cy="43300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31970" y="1510710"/>
              <a:ext cx="1011139" cy="971659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0089035" y="2380543"/>
              <a:ext cx="1656223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tx2"/>
                  </a:solidFill>
                  <a:latin typeface="Calibri" panose="020F0502020204030204" pitchFamily="34" charset="0"/>
                  <a:ea typeface="Lato Black" charset="0"/>
                  <a:cs typeface="Calibri" panose="020F0502020204030204" pitchFamily="34" charset="0"/>
                </a:rPr>
                <a:t>NURSE</a:t>
              </a:r>
            </a:p>
            <a:p>
              <a:pPr algn="ctr"/>
              <a:r>
                <a:rPr lang="en-US" sz="1800" dirty="0">
                  <a:solidFill>
                    <a:schemeClr val="tx2"/>
                  </a:solidFill>
                  <a:latin typeface="Calibri" panose="020F0502020204030204" pitchFamily="34" charset="0"/>
                  <a:ea typeface="Lato Black" charset="0"/>
                  <a:cs typeface="Calibri" panose="020F0502020204030204" pitchFamily="34" charset="0"/>
                </a:rPr>
                <a:t>PRACTITIONER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48952" y="4048498"/>
              <a:ext cx="1270000" cy="127000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9161849" y="2842208"/>
              <a:ext cx="1270121" cy="1718567"/>
            </a:xfrm>
            <a:prstGeom prst="straightConnector1">
              <a:avLst/>
            </a:prstGeom>
            <a:ln w="127000">
              <a:prstDash val="sysDot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324073" y="5440648"/>
              <a:ext cx="1149674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tx2"/>
                  </a:solidFill>
                  <a:latin typeface="Calibri" panose="020F0502020204030204" pitchFamily="34" charset="0"/>
                  <a:ea typeface="Lato Black" charset="0"/>
                  <a:cs typeface="Calibri" panose="020F0502020204030204" pitchFamily="34" charset="0"/>
                </a:rPr>
                <a:t>PATIENT</a:t>
              </a:r>
              <a:endParaRPr lang="en-US" sz="270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FE55818-A023-43AF-977A-1B24D735DA79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11" t="29869" r="28283" b="35282"/>
            <a:stretch/>
          </p:blipFill>
          <p:spPr bwMode="auto">
            <a:xfrm rot="335889">
              <a:off x="7907270" y="2638164"/>
              <a:ext cx="1973766" cy="504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ACBB900-D120-4D99-9332-9BE0BEB5537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282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028165" y="2055981"/>
            <a:ext cx="2755900" cy="112612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108707" y="3234280"/>
            <a:ext cx="2675358" cy="444994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>
              <a:lnSpc>
                <a:spcPts val="1340"/>
              </a:lnSpc>
            </a:pP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CALL CENTER L-NPs, MD</a:t>
            </a: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s</a:t>
            </a:r>
            <a:r>
              <a:rPr lang="en-US" sz="1400" dirty="0">
                <a:solidFill>
                  <a:schemeClr val="tx2"/>
                </a:solidFill>
                <a:latin typeface="Poppins SemiBold" charset="0"/>
                <a:ea typeface="Poppins SemiBold" charset="0"/>
                <a:cs typeface="Poppins SemiBold" charset="0"/>
              </a:rPr>
              <a:t>	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7334708" y="2824161"/>
            <a:ext cx="1560803" cy="2233"/>
          </a:xfrm>
          <a:prstGeom prst="line">
            <a:avLst/>
          </a:prstGeom>
          <a:ln w="2032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  <a:stCxn id="7" idx="3"/>
          </p:cNvCxnSpPr>
          <p:nvPr/>
        </p:nvCxnSpPr>
        <p:spPr>
          <a:xfrm>
            <a:off x="1773098" y="2861898"/>
            <a:ext cx="3136527" cy="0"/>
          </a:xfrm>
          <a:prstGeom prst="line">
            <a:avLst/>
          </a:prstGeom>
          <a:ln w="203200" cap="rnd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39B2FAD-BC85-4542-9D83-319A2AAC36F5}"/>
              </a:ext>
            </a:extLst>
          </p:cNvPr>
          <p:cNvGrpSpPr/>
          <p:nvPr/>
        </p:nvGrpSpPr>
        <p:grpSpPr>
          <a:xfrm>
            <a:off x="1265702" y="4597889"/>
            <a:ext cx="2288148" cy="1348980"/>
            <a:chOff x="4766671" y="4729044"/>
            <a:chExt cx="2402937" cy="1757829"/>
          </a:xfrm>
        </p:grpSpPr>
        <p:sp>
          <p:nvSpPr>
            <p:cNvPr id="44" name="Rounded Rectangle 43"/>
            <p:cNvSpPr/>
            <p:nvPr/>
          </p:nvSpPr>
          <p:spPr>
            <a:xfrm>
              <a:off x="4766671" y="4729044"/>
              <a:ext cx="2402937" cy="1757829"/>
            </a:xfrm>
            <a:prstGeom prst="round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5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20780" y="4805552"/>
              <a:ext cx="2148828" cy="15240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algn="l"/>
              <a:r>
                <a:rPr lang="en-US" sz="1400" dirty="0">
                  <a:solidFill>
                    <a:schemeClr val="tx2"/>
                  </a:solidFill>
                  <a:latin typeface="+mn-lt"/>
                  <a:ea typeface="Poppins SemiBold" charset="0"/>
                  <a:cs typeface="Poppins SemiBold" charset="0"/>
                </a:rPr>
                <a:t>MOBILE APP</a:t>
              </a:r>
            </a:p>
            <a:p>
              <a:pPr marL="228600" indent="-228600" algn="l">
                <a:buFont typeface="Arial"/>
                <a:buChar char="•"/>
              </a:pPr>
              <a:r>
                <a:rPr lang="en-US" sz="1400" dirty="0">
                  <a:solidFill>
                    <a:schemeClr val="tx2"/>
                  </a:solidFill>
                  <a:latin typeface="+mn-lt"/>
                  <a:cs typeface="Lato Regular"/>
                </a:rPr>
                <a:t>Locate Booth</a:t>
              </a:r>
            </a:p>
            <a:p>
              <a:pPr marL="228600" indent="-228600" algn="l">
                <a:buFont typeface="Arial"/>
                <a:buChar char="•"/>
              </a:pPr>
              <a:r>
                <a:rPr lang="en-US" sz="1400" dirty="0">
                  <a:solidFill>
                    <a:schemeClr val="tx2"/>
                  </a:solidFill>
                  <a:latin typeface="+mn-lt"/>
                  <a:cs typeface="Lato Regular"/>
                </a:rPr>
                <a:t>Book appointment</a:t>
              </a:r>
            </a:p>
            <a:p>
              <a:pPr marL="228600" indent="-228600" algn="l">
                <a:buFont typeface="Arial"/>
                <a:buChar char="•"/>
              </a:pPr>
              <a:r>
                <a:rPr lang="en-US" sz="1400" dirty="0">
                  <a:solidFill>
                    <a:schemeClr val="tx2"/>
                  </a:solidFill>
                  <a:latin typeface="+mn-lt"/>
                  <a:cs typeface="Lato Regular"/>
                </a:rPr>
                <a:t>Make payment</a:t>
              </a:r>
            </a:p>
            <a:p>
              <a:pPr marL="228600" indent="-228600" algn="l">
                <a:buFont typeface="Arial"/>
                <a:buChar char="•"/>
              </a:pPr>
              <a:r>
                <a:rPr lang="en-US" sz="1400" dirty="0">
                  <a:solidFill>
                    <a:schemeClr val="tx2"/>
                  </a:solidFill>
                  <a:latin typeface="+mn-lt"/>
                  <a:cs typeface="Lato Regular"/>
                </a:rPr>
                <a:t>View account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36081" y="4039199"/>
            <a:ext cx="993495" cy="285078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>
              <a:lnSpc>
                <a:spcPts val="1340"/>
              </a:lnSpc>
            </a:pP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Booth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08612" y="734421"/>
            <a:ext cx="37946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</a:rPr>
              <a:t>HOW IT WORKS</a:t>
            </a:r>
          </a:p>
        </p:txBody>
      </p:sp>
      <p:pic>
        <p:nvPicPr>
          <p:cNvPr id="22" name="Picture 21" descr="iPhone6_mockup_front_white.png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107" y="3182103"/>
            <a:ext cx="831372" cy="116337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0" name="Rounded Rectangle 39"/>
          <p:cNvSpPr/>
          <p:nvPr/>
        </p:nvSpPr>
        <p:spPr>
          <a:xfrm>
            <a:off x="9273693" y="3603549"/>
            <a:ext cx="2336347" cy="854292"/>
          </a:xfrm>
          <a:prstGeom prst="round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41" name="TextBox 40"/>
          <p:cNvSpPr txBox="1"/>
          <p:nvPr/>
        </p:nvSpPr>
        <p:spPr>
          <a:xfrm>
            <a:off x="9273693" y="3643782"/>
            <a:ext cx="2549545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 algn="l">
              <a:buFont typeface="Arial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 consultation, triage and evaluation.</a:t>
            </a:r>
          </a:p>
          <a:p>
            <a:pPr marL="228600" indent="-228600" algn="l">
              <a:buFont typeface="Arial"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Prescriptions, referrals</a:t>
            </a:r>
            <a:r>
              <a:rPr lang="en-US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12" name="Picture Placeholder 2" descr="BOOTH EXTERIO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73590" y="1795461"/>
            <a:ext cx="1829916" cy="2057400"/>
          </a:xfrm>
          <a:prstGeom prst="round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3098" y="2226898"/>
            <a:ext cx="1270000" cy="127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cxnSp>
        <p:nvCxnSpPr>
          <p:cNvPr id="37" name="Straight Connector 36"/>
          <p:cNvCxnSpPr>
            <a:cxnSpLocks/>
          </p:cNvCxnSpPr>
          <p:nvPr/>
        </p:nvCxnSpPr>
        <p:spPr>
          <a:xfrm>
            <a:off x="7334708" y="3062689"/>
            <a:ext cx="491819" cy="1696598"/>
          </a:xfrm>
          <a:prstGeom prst="line">
            <a:avLst/>
          </a:prstGeom>
          <a:ln w="2032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/>
          </p:cNvCxnSpPr>
          <p:nvPr/>
        </p:nvCxnSpPr>
        <p:spPr>
          <a:xfrm flipV="1">
            <a:off x="8313463" y="3450013"/>
            <a:ext cx="397622" cy="1301426"/>
          </a:xfrm>
          <a:prstGeom prst="line">
            <a:avLst/>
          </a:prstGeom>
          <a:ln w="2032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690" y="4900561"/>
            <a:ext cx="914400" cy="9144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3" name="TextBox 42"/>
          <p:cNvSpPr txBox="1"/>
          <p:nvPr/>
        </p:nvSpPr>
        <p:spPr>
          <a:xfrm>
            <a:off x="6729576" y="5805895"/>
            <a:ext cx="3400811" cy="891270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DIAGNOSTIC DATA AND </a:t>
            </a:r>
            <a:b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PATIENT RECORDS</a:t>
            </a:r>
          </a:p>
          <a:p>
            <a:pPr>
              <a:lnSpc>
                <a:spcPct val="110000"/>
              </a:lnSpc>
            </a:pP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(Partner Managed)</a:t>
            </a:r>
            <a:endParaRPr lang="en-US" sz="1600" dirty="0">
              <a:solidFill>
                <a:schemeClr val="tx2"/>
              </a:solidFill>
              <a:latin typeface="Calibri" panose="020F0502020204030204" pitchFamily="34" charset="0"/>
              <a:ea typeface="Poppins SemiBold" charset="0"/>
              <a:cs typeface="Calibri" panose="020F050202020403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B7266D6-098B-4029-8A81-2757565BBA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089" y="3370155"/>
            <a:ext cx="539826" cy="811583"/>
          </a:xfrm>
          <a:prstGeom prst="rect">
            <a:avLst/>
          </a:prstGeom>
        </p:spPr>
      </p:pic>
      <p:sp>
        <p:nvSpPr>
          <p:cNvPr id="39" name="Rounded Rectangle 43">
            <a:extLst>
              <a:ext uri="{FF2B5EF4-FFF2-40B4-BE49-F238E27FC236}">
                <a16:creationId xmlns:a16="http://schemas.microsoft.com/office/drawing/2014/main" id="{FBF04D2E-27D7-4B14-936A-0FFC0CFCF5DC}"/>
              </a:ext>
            </a:extLst>
          </p:cNvPr>
          <p:cNvSpPr/>
          <p:nvPr/>
        </p:nvSpPr>
        <p:spPr>
          <a:xfrm>
            <a:off x="4606151" y="4472848"/>
            <a:ext cx="2123425" cy="1577412"/>
          </a:xfrm>
          <a:prstGeom prst="round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34" name="TextBox 33"/>
          <p:cNvSpPr txBox="1"/>
          <p:nvPr/>
        </p:nvSpPr>
        <p:spPr>
          <a:xfrm>
            <a:off x="4549518" y="4597889"/>
            <a:ext cx="2180058" cy="1573508"/>
          </a:xfrm>
          <a:prstGeom prst="rect">
            <a:avLst/>
          </a:prstGeom>
          <a:noFill/>
        </p:spPr>
        <p:txBody>
          <a:bodyPr wrap="square" rtlCol="0" anchor="t" anchorCtr="1">
            <a:spAutoFit/>
          </a:bodyPr>
          <a:lstStyle/>
          <a:p>
            <a:pPr marL="285750" indent="-285750" algn="l">
              <a:lnSpc>
                <a:spcPts val="1340"/>
              </a:lnSpc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Lato Regular"/>
              </a:rPr>
              <a:t>Senior Living</a:t>
            </a:r>
          </a:p>
          <a:p>
            <a:pPr marL="285750" indent="-285750" algn="l">
              <a:lnSpc>
                <a:spcPts val="1340"/>
              </a:lnSpc>
              <a:spcBef>
                <a:spcPts val="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  <a:latin typeface="Lato Regular"/>
              </a:rPr>
              <a:t>Retail Pharmacy</a:t>
            </a:r>
          </a:p>
          <a:p>
            <a:pPr marL="228600" indent="-228600" algn="l">
              <a:lnSpc>
                <a:spcPts val="1340"/>
              </a:lnSpc>
              <a:spcBef>
                <a:spcPts val="2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tx2"/>
                </a:solidFill>
                <a:latin typeface="Lato Regular"/>
              </a:rPr>
              <a:t> Supermarkets</a:t>
            </a:r>
          </a:p>
          <a:p>
            <a:pPr marL="228600" indent="-228600" algn="l">
              <a:lnSpc>
                <a:spcPts val="1340"/>
              </a:lnSpc>
              <a:spcBef>
                <a:spcPts val="2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tx2"/>
                </a:solidFill>
                <a:latin typeface="Lato Regular"/>
              </a:rPr>
              <a:t> Universities</a:t>
            </a:r>
          </a:p>
          <a:p>
            <a:pPr marL="228600" indent="-228600" algn="l">
              <a:lnSpc>
                <a:spcPts val="1340"/>
              </a:lnSpc>
              <a:spcBef>
                <a:spcPts val="200"/>
              </a:spcBef>
              <a:spcAft>
                <a:spcPts val="300"/>
              </a:spcAft>
              <a:buFont typeface="Arial"/>
              <a:buChar char="•"/>
            </a:pPr>
            <a:r>
              <a:rPr lang="en-US" sz="1400" dirty="0">
                <a:solidFill>
                  <a:schemeClr val="tx2"/>
                </a:solidFill>
                <a:latin typeface="Lato Regular"/>
              </a:rPr>
              <a:t> Corporate Work 	Sites</a:t>
            </a:r>
          </a:p>
          <a:p>
            <a:pPr marL="314313" indent="-285750" algn="l">
              <a:lnSpc>
                <a:spcPts val="1340"/>
              </a:lnSpc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2"/>
              </a:solidFill>
              <a:latin typeface="Poppins SemiBold" charset="0"/>
              <a:ea typeface="Poppins SemiBold" charset="0"/>
              <a:cs typeface="Poppins SemiBold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4873EED-0367-42EE-B600-B14FF07FBF41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96516" y="94469"/>
            <a:ext cx="2739674" cy="119539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097677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8658" y="2161196"/>
            <a:ext cx="4991100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Booth Locator</a:t>
            </a:r>
          </a:p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Account Management</a:t>
            </a:r>
          </a:p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Payments </a:t>
            </a:r>
          </a:p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Medication Reminders</a:t>
            </a:r>
          </a:p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Appointments  </a:t>
            </a:r>
          </a:p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VK Services</a:t>
            </a:r>
          </a:p>
          <a:p>
            <a:pPr marL="228600" indent="-228600">
              <a:buFont typeface="Arial"/>
              <a:buChar char="•"/>
            </a:pPr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Partners/App Store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083840" y="1545710"/>
            <a:ext cx="2755417" cy="4874036"/>
            <a:chOff x="11310678" y="5484773"/>
            <a:chExt cx="2665090" cy="5532633"/>
          </a:xfrm>
        </p:grpSpPr>
        <p:sp>
          <p:nvSpPr>
            <p:cNvPr id="10" name="Freeform 59"/>
            <p:cNvSpPr>
              <a:spLocks/>
            </p:cNvSpPr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1" name="Freeform 60"/>
            <p:cNvSpPr>
              <a:spLocks/>
            </p:cNvSpPr>
            <p:nvPr/>
          </p:nvSpPr>
          <p:spPr bwMode="auto">
            <a:xfrm>
              <a:off x="11343102" y="5517205"/>
              <a:ext cx="2600245" cy="5467772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2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3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4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5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6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7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8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19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0" name="Freeform 69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1" name="Freeform 70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2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3" name="Freeform 72"/>
            <p:cNvSpPr>
              <a:spLocks/>
            </p:cNvSpPr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4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5" name="Freeform 75"/>
            <p:cNvSpPr>
              <a:spLocks/>
            </p:cNvSpPr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  <p:sp>
          <p:nvSpPr>
            <p:cNvPr id="27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1250">
                <a:latin typeface="Roboto Light"/>
              </a:endParaRPr>
            </a:p>
          </p:txBody>
        </p:sp>
      </p:grpSp>
      <p:sp>
        <p:nvSpPr>
          <p:cNvPr id="30" name="Rectangle 29"/>
          <p:cNvSpPr>
            <a:spLocks/>
          </p:cNvSpPr>
          <p:nvPr/>
        </p:nvSpPr>
        <p:spPr bwMode="auto">
          <a:xfrm>
            <a:off x="2359476" y="1068297"/>
            <a:ext cx="5451813" cy="562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>
              <a:lnSpc>
                <a:spcPts val="4250"/>
              </a:lnSpc>
            </a:pPr>
            <a:r>
              <a:rPr lang="en-US" sz="4400" spc="25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  <a:sym typeface="Bebas Neue" charset="0"/>
              </a:rPr>
              <a:t>THE CONSUMER APP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CD48E6E-012A-4866-8C1E-E24698C09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294" y="2171857"/>
            <a:ext cx="2392642" cy="361934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1ACA3998-7432-421B-8B92-10A9E3138877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931956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>
            <a:spLocks/>
          </p:cNvSpPr>
          <p:nvPr/>
        </p:nvSpPr>
        <p:spPr bwMode="auto">
          <a:xfrm>
            <a:off x="2496980" y="600610"/>
            <a:ext cx="8117608" cy="55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>
              <a:lnSpc>
                <a:spcPts val="4250"/>
              </a:lnSpc>
            </a:pPr>
            <a:r>
              <a:rPr lang="en-US" sz="4200" spc="250" dirty="0">
                <a:solidFill>
                  <a:schemeClr val="tx2"/>
                </a:solidFill>
                <a:latin typeface="Calibri" panose="020F0502020204030204" pitchFamily="34" charset="0"/>
                <a:ea typeface="Lato Bold" charset="0"/>
                <a:cs typeface="Calibri" panose="020F0502020204030204" pitchFamily="34" charset="0"/>
                <a:sym typeface="Bebas Neue" charset="0"/>
              </a:rPr>
              <a:t>INSIDE THE </a:t>
            </a:r>
            <a:r>
              <a:rPr lang="en-US" sz="4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PROTOTYPE</a:t>
            </a:r>
            <a:endParaRPr lang="en-US" sz="4200" spc="250" dirty="0">
              <a:solidFill>
                <a:schemeClr val="tx2"/>
              </a:solidFill>
              <a:latin typeface="Calibri" panose="020F0502020204030204" pitchFamily="34" charset="0"/>
              <a:ea typeface="Lato Bold" charset="0"/>
              <a:cs typeface="Calibri" panose="020F0502020204030204" pitchFamily="34" charset="0"/>
              <a:sym typeface="Bebas Neue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298" y="1693470"/>
            <a:ext cx="5247250" cy="4523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+mn-lt"/>
                <a:cs typeface="Lato Medium"/>
              </a:rPr>
              <a:t>Obsessive attention to detail</a:t>
            </a:r>
          </a:p>
          <a:p>
            <a:pPr marL="285750" indent="-285750" algn="l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+mn-lt"/>
                <a:cs typeface="Lato Medium"/>
              </a:rPr>
              <a:t>FDA-approved instruments</a:t>
            </a:r>
          </a:p>
          <a:p>
            <a:pPr marL="285750" indent="-285750" algn="l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+mn-lt"/>
                <a:cs typeface="Lato Medium"/>
              </a:rPr>
              <a:t>1-1 Connection to an NP </a:t>
            </a:r>
          </a:p>
          <a:p>
            <a:pPr marL="285750" indent="-285750" algn="l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+mn-lt"/>
                <a:cs typeface="Lato Medium"/>
              </a:rPr>
              <a:t>Self-sanitizing</a:t>
            </a:r>
          </a:p>
          <a:p>
            <a:pPr marL="285750" indent="-285750" algn="l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+mn-lt"/>
                <a:cs typeface="Lato Medium"/>
              </a:rPr>
              <a:t>Innovative monitoring for</a:t>
            </a:r>
          </a:p>
          <a:p>
            <a:pPr marL="742859" lvl="7" indent="-285750" algn="l">
              <a:lnSpc>
                <a:spcPct val="130000"/>
              </a:lnSpc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  <a:latin typeface="+mn-lt"/>
                <a:cs typeface="Lato Medium"/>
              </a:rPr>
              <a:t>Security</a:t>
            </a:r>
          </a:p>
          <a:p>
            <a:pPr marL="742859" lvl="7" indent="-285750" algn="l">
              <a:lnSpc>
                <a:spcPct val="130000"/>
              </a:lnSpc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  <a:latin typeface="+mn-lt"/>
                <a:cs typeface="Lato Medium"/>
              </a:rPr>
              <a:t>Emergencies</a:t>
            </a:r>
          </a:p>
          <a:p>
            <a:pPr marL="742859" lvl="7" indent="-285750" algn="l">
              <a:lnSpc>
                <a:spcPct val="130000"/>
              </a:lnSpc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  <a:latin typeface="+mn-lt"/>
                <a:cs typeface="Lato Medium"/>
              </a:rPr>
              <a:t>Cleanliness</a:t>
            </a:r>
          </a:p>
          <a:p>
            <a:pPr marL="742859" lvl="7" indent="-285750" algn="l">
              <a:lnSpc>
                <a:spcPct val="130000"/>
              </a:lnSpc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  <a:latin typeface="+mn-lt"/>
                <a:cs typeface="Lato Medium"/>
              </a:rPr>
              <a:t>Supply levels</a:t>
            </a:r>
          </a:p>
          <a:p>
            <a:pPr marL="285750" indent="-285750" algn="l">
              <a:lnSpc>
                <a:spcPct val="130000"/>
              </a:lnSpc>
              <a:buFont typeface="Arial"/>
              <a:buChar char="•"/>
            </a:pPr>
            <a:r>
              <a:rPr lang="en-US" sz="2400" dirty="0">
                <a:solidFill>
                  <a:schemeClr val="tx2"/>
                </a:solidFill>
                <a:latin typeface="+mn-lt"/>
                <a:cs typeface="Lato Medium"/>
              </a:rPr>
              <a:t>For children, adults, wheelchairs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296FB7-CFF9-4D69-8B7B-6433BA333D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195" y="1588163"/>
            <a:ext cx="6575749" cy="499106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C56C2C-552B-49BF-8BC6-399C38E157DE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68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A663ED2-4AC7-4D4B-BCD1-98B43F7D4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0026" y="737926"/>
            <a:ext cx="5039456" cy="713896"/>
          </a:xfrm>
        </p:spPr>
        <p:txBody>
          <a:bodyPr/>
          <a:lstStyle/>
          <a:p>
            <a:r>
              <a:rPr lang="en-US" sz="4200" b="1" dirty="0">
                <a:solidFill>
                  <a:schemeClr val="tx2"/>
                </a:solidFill>
                <a:latin typeface="+mn-lt"/>
              </a:rPr>
              <a:t>WHY NOW?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58B4A-C1A3-4640-9222-BE8F6F9F39F4}"/>
              </a:ext>
            </a:extLst>
          </p:cNvPr>
          <p:cNvSpPr txBox="1">
            <a:spLocks/>
          </p:cNvSpPr>
          <p:nvPr/>
        </p:nvSpPr>
        <p:spPr>
          <a:xfrm>
            <a:off x="375757" y="2052162"/>
            <a:ext cx="6710843" cy="4023785"/>
          </a:xfrm>
          <a:prstGeom prst="rect">
            <a:avLst/>
          </a:prstGeom>
        </p:spPr>
        <p:txBody>
          <a:bodyPr vert="horz" lIns="91404" tIns="45704" rIns="91404" bIns="45704" rtlCol="0">
            <a:normAutofit lnSpcReduction="10000"/>
          </a:bodyPr>
          <a:lstStyle>
            <a:lvl1pPr marL="342773" indent="-342773" algn="l" defTabSz="45703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674" indent="-285646" algn="l" defTabSz="45703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573" indent="-228513" algn="l" defTabSz="45703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602" indent="-228513" algn="l" defTabSz="45703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634" indent="-228513" algn="l" defTabSz="45703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663" indent="-228513" algn="l" defTabSz="45703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692" indent="-228513" algn="l" defTabSz="45703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24" indent="-228513" algn="l" defTabSz="45703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750" indent="-228513" algn="l" defTabSz="45703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/>
            <a:r>
              <a:rPr lang="en-US" dirty="0">
                <a:solidFill>
                  <a:schemeClr val="tx2"/>
                </a:solidFill>
                <a:uFillTx/>
              </a:rPr>
              <a:t>Healthcare Needs Are Strong</a:t>
            </a:r>
          </a:p>
          <a:p>
            <a:pPr marR="0"/>
            <a:r>
              <a:rPr lang="en-US" dirty="0">
                <a:solidFill>
                  <a:schemeClr val="tx2"/>
                </a:solidFill>
                <a:uFillTx/>
              </a:rPr>
              <a:t>Manned Clinics Are Stretching Their Economic Attractiveness</a:t>
            </a:r>
          </a:p>
          <a:p>
            <a:pPr marR="0"/>
            <a:r>
              <a:rPr lang="en-US" dirty="0">
                <a:solidFill>
                  <a:schemeClr val="tx2"/>
                </a:solidFill>
                <a:uFillTx/>
              </a:rPr>
              <a:t>Remote Wireless Access and Broadband Is Limited</a:t>
            </a:r>
          </a:p>
          <a:p>
            <a:pPr marR="0"/>
            <a:r>
              <a:rPr lang="en-US" dirty="0">
                <a:solidFill>
                  <a:schemeClr val="tx2"/>
                </a:solidFill>
                <a:uFillTx/>
              </a:rPr>
              <a:t>Improved Access, Lower Costs And Convenience Are Consumer Drivers </a:t>
            </a:r>
          </a:p>
          <a:p>
            <a:pPr marR="0"/>
            <a:r>
              <a:rPr lang="en-US" dirty="0">
                <a:solidFill>
                  <a:schemeClr val="tx2"/>
                </a:solidFill>
                <a:uFillTx/>
              </a:rPr>
              <a:t>Satellite Evolution Is Continuing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3A027319-0B1E-44AF-81E4-13050ED425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7369842"/>
              </p:ext>
            </p:extLst>
          </p:nvPr>
        </p:nvGraphicFramePr>
        <p:xfrm>
          <a:off x="6905764" y="1622344"/>
          <a:ext cx="5097671" cy="3865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4EB8F882-060A-4940-8E04-31C5F2723C55}"/>
              </a:ext>
            </a:extLst>
          </p:cNvPr>
          <p:cNvSpPr/>
          <p:nvPr/>
        </p:nvSpPr>
        <p:spPr>
          <a:xfrm>
            <a:off x="8660074" y="3475033"/>
            <a:ext cx="1579220" cy="472218"/>
          </a:xfrm>
          <a:prstGeom prst="roundRect">
            <a:avLst/>
          </a:prstGeom>
          <a:solidFill>
            <a:srgbClr val="28304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EF437"/>
                </a:solidFill>
              </a:rPr>
              <a:t>NEED IS EVERYWHERE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7DD6E8A-1A90-4B4B-A039-E41F9F1B9698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555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/>
        </p:nvSpPr>
        <p:spPr>
          <a:xfrm>
            <a:off x="4145323" y="981926"/>
            <a:ext cx="2257065" cy="3523785"/>
          </a:xfrm>
          <a:prstGeom prst="roundRect">
            <a:avLst>
              <a:gd name="adj" fmla="val 19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>
            <p:custDataLst>
              <p:tags r:id="rId1"/>
            </p:custDataLst>
          </p:nvPr>
        </p:nvSpPr>
        <p:spPr>
          <a:xfrm>
            <a:off x="517359" y="1266409"/>
            <a:ext cx="11008894" cy="510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1800" dirty="0">
                <a:solidFill>
                  <a:schemeClr val="tx2"/>
                </a:solidFill>
                <a:latin typeface="+mn-lt"/>
                <a:cs typeface="Lato Black"/>
              </a:rPr>
              <a:t>Management</a:t>
            </a:r>
          </a:p>
          <a:p>
            <a:pPr marL="314313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+mn-lt"/>
                <a:cs typeface="Lato Black"/>
              </a:rPr>
              <a:t>Charlie Nahabedian, Co-founder, CEO/CFO, </a:t>
            </a:r>
            <a:r>
              <a:rPr lang="en-US" sz="1800" dirty="0">
                <a:solidFill>
                  <a:schemeClr val="tx2"/>
                </a:solidFill>
                <a:latin typeface="+mn-lt"/>
              </a:rPr>
              <a:t>40 years in technology and consulting, building teams and successfully marketing systems/services. Marketing head for $6B business, generating $1B in new revenue.</a:t>
            </a:r>
          </a:p>
          <a:p>
            <a:pPr marL="314313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+mn-lt"/>
                <a:cs typeface="Lato Black"/>
              </a:rPr>
              <a:t>Vince Waterson, Co-founder, CMO, </a:t>
            </a:r>
            <a:r>
              <a:rPr lang="en-US" sz="1800" dirty="0">
                <a:solidFill>
                  <a:schemeClr val="tx2"/>
                </a:solidFill>
                <a:latin typeface="+mn-lt"/>
                <a:cs typeface="Lato Regular"/>
              </a:rPr>
              <a:t>30 years satellite network design an</a:t>
            </a:r>
            <a:r>
              <a:rPr lang="en-US" sz="1800" dirty="0">
                <a:solidFill>
                  <a:schemeClr val="tx2"/>
                </a:solidFill>
                <a:latin typeface="+mn-lt"/>
              </a:rPr>
              <a:t>d integration. Won $165million contract for supplying personnel for an Iranian Outside Plant program. </a:t>
            </a:r>
          </a:p>
          <a:p>
            <a:pPr marL="314313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Dave Sturgess, Co-founder, CTO, in 25 years he has designed, implemented and delivered unique systems, hardware and software including data services, process control equipment, and business solutions.</a:t>
            </a:r>
          </a:p>
          <a:p>
            <a:pPr marL="314313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+mn-lt"/>
                <a:cs typeface="Lato Black"/>
              </a:rPr>
              <a:t>Ines LeBow, COO/Advisor, </a:t>
            </a:r>
            <a:r>
              <a:rPr lang="en-US" sz="1800" dirty="0">
                <a:solidFill>
                  <a:schemeClr val="tx2"/>
                </a:solidFill>
                <a:latin typeface="+mn-lt"/>
                <a:cs typeface="Lato Medium"/>
              </a:rPr>
              <a:t>30 years in strategic operations </a:t>
            </a:r>
            <a:r>
              <a:rPr lang="en-US" sz="1800" dirty="0">
                <a:solidFill>
                  <a:schemeClr val="tx2"/>
                </a:solidFill>
                <a:latin typeface="+mn-lt"/>
              </a:rPr>
              <a:t>implementing $800 million in revenue</a:t>
            </a:r>
          </a:p>
          <a:p>
            <a:pPr marL="314313" indent="-285750" algn="l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Jim Baffone, VP Field Operations, 26 years, senior operations role in Walgreens, HealthSpot, CVS and banking.</a:t>
            </a:r>
          </a:p>
          <a:p>
            <a:pPr algn="l">
              <a:lnSpc>
                <a:spcPct val="130000"/>
              </a:lnSpc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Advisors</a:t>
            </a:r>
          </a:p>
          <a:p>
            <a:pPr marL="314313" indent="-28575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2"/>
                </a:solidFill>
                <a:latin typeface="+mn-lt"/>
              </a:rPr>
              <a:t>Benjamin Berg, MD,  35 years in medical and telemedicine services</a:t>
            </a:r>
            <a:r>
              <a:rPr lang="en-US" altLang="en-US" sz="1800" dirty="0">
                <a:solidFill>
                  <a:schemeClr val="tx2"/>
                </a:solidFill>
                <a:latin typeface="+mn-lt"/>
              </a:rPr>
              <a:t>, Professor of Medicine, Director at University of Hawaii, John A. Burns School of Medicine Medical Simulation Center</a:t>
            </a:r>
          </a:p>
          <a:p>
            <a:pPr marL="314313" lvl="0" indent="-28575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ja-JP" sz="1800" dirty="0">
                <a:solidFill>
                  <a:schemeClr val="tx2"/>
                </a:solidFill>
                <a:latin typeface="+mn-lt"/>
              </a:rPr>
              <a:t>Dr. Scher, 29 years of experience, a Cardiologist, a Health Consultant, and a Member of the Healthcare Information and Management Systems Society Board</a:t>
            </a:r>
            <a:endParaRPr lang="en-US" sz="1800" dirty="0">
              <a:solidFill>
                <a:schemeClr val="tx2"/>
              </a:solidFill>
              <a:latin typeface="+mn-lt"/>
              <a:cs typeface="Lato Blac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79892" y="510099"/>
            <a:ext cx="8846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2" algn="l"/>
            <a:r>
              <a:rPr lang="en-US" sz="3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LEADERSHIP TEAM – GENERATED $2B IN REVENUE</a:t>
            </a:r>
            <a:endParaRPr lang="en-US" sz="28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6266" y="5665363"/>
            <a:ext cx="18571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solidFill>
                <a:srgbClr val="000000"/>
              </a:solidFill>
              <a:latin typeface="Lato Medium"/>
              <a:cs typeface="Lato Medium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181696" y="5318028"/>
            <a:ext cx="18804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base"/>
            <a:endParaRPr lang="en-US" sz="1400" dirty="0">
              <a:solidFill>
                <a:srgbClr val="000000"/>
              </a:solidFill>
              <a:latin typeface="Lato Black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003323" y="5711530"/>
            <a:ext cx="19858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solidFill>
                <a:srgbClr val="000000"/>
              </a:solidFill>
              <a:latin typeface="Lato Medium"/>
              <a:cs typeface="Lato Medium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8230CF6-E729-49A9-BD2C-E36EDB47ACF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4724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2670F78B-D38B-45DD-83CD-0BC467C33981}"/>
              </a:ext>
            </a:extLst>
          </p:cNvPr>
          <p:cNvSpPr txBox="1">
            <a:spLocks/>
          </p:cNvSpPr>
          <p:nvPr/>
        </p:nvSpPr>
        <p:spPr>
          <a:xfrm>
            <a:off x="1472339" y="5237699"/>
            <a:ext cx="4240145" cy="73959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</a:pPr>
            <a:r>
              <a:rPr lang="en-US" sz="2800" dirty="0">
                <a:solidFill>
                  <a:schemeClr val="bg1"/>
                </a:solidFill>
                <a:latin typeface="+mn-lt"/>
                <a:ea typeface="Poppins Light" charset="0"/>
                <a:cs typeface="Poppins Light" charset="0"/>
              </a:rPr>
              <a:t>Charles </a:t>
            </a:r>
            <a:r>
              <a:rPr lang="en-US" sz="2800" dirty="0" err="1">
                <a:solidFill>
                  <a:schemeClr val="bg1"/>
                </a:solidFill>
                <a:latin typeface="+mn-lt"/>
                <a:ea typeface="Poppins Light" charset="0"/>
                <a:cs typeface="Poppins Light" charset="0"/>
              </a:rPr>
              <a:t>Nahabedian</a:t>
            </a:r>
            <a:r>
              <a:rPr lang="en-US" sz="2800" dirty="0">
                <a:solidFill>
                  <a:schemeClr val="bg1"/>
                </a:solidFill>
                <a:latin typeface="+mn-lt"/>
                <a:ea typeface="Poppins Light" charset="0"/>
                <a:cs typeface="Poppins Light" charset="0"/>
              </a:rPr>
              <a:t> </a:t>
            </a:r>
          </a:p>
          <a:p>
            <a:pPr>
              <a:lnSpc>
                <a:spcPts val="2020"/>
              </a:lnSpc>
            </a:pPr>
            <a:r>
              <a:rPr lang="en-US" sz="2800" dirty="0">
                <a:solidFill>
                  <a:schemeClr val="bg1"/>
                </a:solidFill>
                <a:latin typeface="+mn-lt"/>
                <a:ea typeface="Poppins Medium" charset="0"/>
                <a:cs typeface="Poppins Medium" charset="0"/>
              </a:rPr>
              <a:t>CEO@videokall.com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3638982-E15C-4744-99D4-51BE8F385215}"/>
              </a:ext>
            </a:extLst>
          </p:cNvPr>
          <p:cNvSpPr txBox="1">
            <a:spLocks/>
          </p:cNvSpPr>
          <p:nvPr/>
        </p:nvSpPr>
        <p:spPr>
          <a:xfrm>
            <a:off x="6845113" y="5237699"/>
            <a:ext cx="4220677" cy="739596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C:  1 (201) 704-0730</a:t>
            </a:r>
          </a:p>
          <a:p>
            <a:pPr>
              <a:lnSpc>
                <a:spcPts val="2020"/>
              </a:lnSpc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rPr>
              <a:t>O: 1 (805) 233-7844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52B705-BC00-4A66-9FE9-BF03B8F4358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521B95-7CE3-4D53-BB4D-BACB348D4DD0}"/>
              </a:ext>
            </a:extLst>
          </p:cNvPr>
          <p:cNvSpPr txBox="1"/>
          <p:nvPr/>
        </p:nvSpPr>
        <p:spPr>
          <a:xfrm>
            <a:off x="3678382" y="2410691"/>
            <a:ext cx="5070763" cy="1200329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7200" dirty="0">
                <a:latin typeface="Calibri" panose="020F0502020204030204" pitchFamily="34" charset="0"/>
                <a:cs typeface="Calibri" panose="020F0502020204030204" pitchFamily="34" charset="0"/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95384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D43933-5600-4AB8-91CA-10B7F9DF5A9F}"/>
              </a:ext>
            </a:extLst>
          </p:cNvPr>
          <p:cNvSpPr/>
          <p:nvPr/>
        </p:nvSpPr>
        <p:spPr>
          <a:xfrm>
            <a:off x="310054" y="937321"/>
            <a:ext cx="1188194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chemeClr val="tx1"/>
                </a:solidFill>
                <a:latin typeface="+mn-lt"/>
              </a:rPr>
              <a:t>81%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 of </a:t>
            </a:r>
            <a:r>
              <a:rPr lang="en-US" sz="2800" dirty="0">
                <a:solidFill>
                  <a:schemeClr val="tx2"/>
                </a:solidFill>
              </a:rPr>
              <a:t>Americans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 surveyed indicate they are unsatisfied with their healthcare experience</a:t>
            </a:r>
          </a:p>
          <a:p>
            <a:endParaRPr lang="en-US" sz="2800" dirty="0">
              <a:solidFill>
                <a:schemeClr val="tx2"/>
              </a:solidFill>
              <a:latin typeface="+mn-lt"/>
            </a:endParaRPr>
          </a:p>
          <a:p>
            <a:r>
              <a:rPr lang="en-US" sz="48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52</a:t>
            </a:r>
            <a:r>
              <a:rPr lang="en-US" sz="4800" dirty="0">
                <a:solidFill>
                  <a:srgbClr val="333333"/>
                </a:solidFill>
                <a:latin typeface="+mn-lt"/>
                <a:cs typeface="Calibri" panose="020F0502020204030204" pitchFamily="34" charset="0"/>
              </a:rPr>
              <a:t>% 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of Americans said “NO” when asked if they could</a:t>
            </a:r>
          </a:p>
          <a:p>
            <a:r>
              <a:rPr lang="en-US" sz="2800" dirty="0">
                <a:solidFill>
                  <a:schemeClr val="tx2"/>
                </a:solidFill>
                <a:latin typeface="+mn-lt"/>
              </a:rPr>
              <a:t>get </a:t>
            </a:r>
            <a:r>
              <a:rPr lang="en-US" sz="2800" u="sng" dirty="0">
                <a:solidFill>
                  <a:schemeClr val="tx2"/>
                </a:solidFill>
                <a:latin typeface="+mn-lt"/>
              </a:rPr>
              <a:t>same-day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 or </a:t>
            </a:r>
            <a:r>
              <a:rPr lang="en-US" sz="2800" u="sng" dirty="0">
                <a:solidFill>
                  <a:schemeClr val="tx2"/>
                </a:solidFill>
                <a:latin typeface="+mn-lt"/>
              </a:rPr>
              <a:t>next-day</a:t>
            </a:r>
            <a:r>
              <a:rPr lang="en-US" sz="2800" dirty="0">
                <a:solidFill>
                  <a:schemeClr val="tx2"/>
                </a:solidFill>
                <a:latin typeface="+mn-lt"/>
              </a:rPr>
              <a:t> provider appointment </a:t>
            </a:r>
          </a:p>
          <a:p>
            <a:r>
              <a:rPr lang="en-US" sz="2800" dirty="0">
                <a:solidFill>
                  <a:schemeClr val="tx2"/>
                </a:solidFill>
                <a:latin typeface="+mn-lt"/>
              </a:rPr>
              <a:t>when they were sick or needed care.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2E1764-AFAD-499B-98E8-3CD9F27AC5F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4C48A7-9284-46E2-8843-170A42827F50}"/>
              </a:ext>
            </a:extLst>
          </p:cNvPr>
          <p:cNvSpPr txBox="1"/>
          <p:nvPr/>
        </p:nvSpPr>
        <p:spPr>
          <a:xfrm>
            <a:off x="613611" y="4666003"/>
            <a:ext cx="110329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VideoKall will improve patient satisfaction and minimize patient frustration with healthcare by enabling local, on-demand, telemedicine.</a:t>
            </a:r>
          </a:p>
        </p:txBody>
      </p:sp>
    </p:spTree>
    <p:extLst>
      <p:ext uri="{BB962C8B-B14F-4D97-AF65-F5344CB8AC3E}">
        <p14:creationId xmlns:p14="http://schemas.microsoft.com/office/powerpoint/2010/main" val="120050878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tistic_id671374_global-telemedicine-market-size-2015-202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6" b="16686"/>
          <a:stretch/>
        </p:blipFill>
        <p:spPr>
          <a:xfrm>
            <a:off x="1131376" y="1738053"/>
            <a:ext cx="10034214" cy="4910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4757" y="979447"/>
            <a:ext cx="8634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</a:rPr>
              <a:t>GLOBAL TELEMEDICINE MARKET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C4C4FA-967F-4C28-AF2A-0B30126BE80C}"/>
              </a:ext>
            </a:extLst>
          </p:cNvPr>
          <p:cNvSpPr txBox="1"/>
          <p:nvPr/>
        </p:nvSpPr>
        <p:spPr>
          <a:xfrm>
            <a:off x="950495" y="1985211"/>
            <a:ext cx="2562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($ BILLIONS)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7314AB-975F-499B-856C-34461CFDD80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5937904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758907" y="420516"/>
            <a:ext cx="68018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tx2"/>
                </a:solidFill>
                <a:latin typeface="Calibri" panose="020F0502020204030204" pitchFamily="34" charset="0"/>
                <a:ea typeface="Lato Bold" charset="0"/>
                <a:cs typeface="Calibri" panose="020F0502020204030204" pitchFamily="34" charset="0"/>
              </a:rPr>
              <a:t>TELEMEDICINE</a:t>
            </a:r>
            <a:r>
              <a:rPr lang="en-US" sz="4400" dirty="0">
                <a:solidFill>
                  <a:schemeClr val="tx2"/>
                </a:solidFill>
                <a:latin typeface="Calibri" panose="020F0502020204030204" pitchFamily="34" charset="0"/>
                <a:ea typeface="Lato Bold" charset="0"/>
                <a:cs typeface="Calibri" panose="020F0502020204030204" pitchFamily="34" charset="0"/>
              </a:rPr>
              <a:t> IS EVOLVING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6723" y="1899301"/>
            <a:ext cx="114935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PLATFORM WILL HELP GET THE MARKET TO	             </a:t>
            </a:r>
            <a:r>
              <a:rPr lang="en-US" sz="3600" i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endParaRPr lang="en-US" sz="2800" i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Down Arrow 68"/>
          <p:cNvSpPr/>
          <p:nvPr/>
        </p:nvSpPr>
        <p:spPr>
          <a:xfrm rot="10800000" flipV="1">
            <a:off x="7690836" y="2545633"/>
            <a:ext cx="1932297" cy="1056920"/>
          </a:xfrm>
          <a:prstGeom prst="downArrow">
            <a:avLst>
              <a:gd name="adj1" fmla="val 58933"/>
              <a:gd name="adj2" fmla="val 53669"/>
            </a:avLst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2650A3-DBE9-427E-A5E7-003453FE8977}"/>
              </a:ext>
            </a:extLst>
          </p:cNvPr>
          <p:cNvSpPr/>
          <p:nvPr/>
        </p:nvSpPr>
        <p:spPr>
          <a:xfrm>
            <a:off x="7182853" y="4500021"/>
            <a:ext cx="3768632" cy="1985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>
            <a:cxnSpLocks/>
          </p:cNvCxnSpPr>
          <p:nvPr/>
        </p:nvCxnSpPr>
        <p:spPr>
          <a:xfrm>
            <a:off x="736037" y="4369482"/>
            <a:ext cx="10798175" cy="0"/>
          </a:xfrm>
          <a:prstGeom prst="line">
            <a:avLst/>
          </a:prstGeom>
          <a:ln w="76200">
            <a:headEnd type="diamon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1595066" y="4280272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37" name="Oval 36"/>
          <p:cNvSpPr/>
          <p:nvPr/>
        </p:nvSpPr>
        <p:spPr>
          <a:xfrm>
            <a:off x="3889565" y="4280272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39" name="Oval 38"/>
          <p:cNvSpPr/>
          <p:nvPr/>
        </p:nvSpPr>
        <p:spPr>
          <a:xfrm>
            <a:off x="10773065" y="4280272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40" name="Oval 39"/>
          <p:cNvSpPr/>
          <p:nvPr/>
        </p:nvSpPr>
        <p:spPr>
          <a:xfrm>
            <a:off x="8478565" y="4280272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41" name="Oval 40"/>
          <p:cNvSpPr/>
          <p:nvPr/>
        </p:nvSpPr>
        <p:spPr>
          <a:xfrm>
            <a:off x="6184065" y="4280272"/>
            <a:ext cx="178420" cy="178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50"/>
          </a:p>
        </p:txBody>
      </p:sp>
      <p:sp>
        <p:nvSpPr>
          <p:cNvPr id="42" name="TextBox 41"/>
          <p:cNvSpPr txBox="1"/>
          <p:nvPr/>
        </p:nvSpPr>
        <p:spPr>
          <a:xfrm>
            <a:off x="3052574" y="3402497"/>
            <a:ext cx="1776038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sz="18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RURAL and REMOTE LOCATIONS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58984" y="3540996"/>
            <a:ext cx="2250161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sz="18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PHONE ENABLED</a:t>
            </a:r>
          </a:p>
          <a:p>
            <a:r>
              <a:rPr lang="en-US" dirty="0"/>
              <a:t>DIAGNOSTIC TOOLS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4367" y="4539609"/>
            <a:ext cx="2681311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sz="18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DIABETES</a:t>
            </a:r>
          </a:p>
          <a:p>
            <a:r>
              <a:rPr lang="en-US" dirty="0"/>
              <a:t>HIGH BLOOD PRESSURE</a:t>
            </a:r>
          </a:p>
          <a:p>
            <a:r>
              <a:rPr lang="en-US" dirty="0"/>
              <a:t>MENTAL HEALTH CARE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48405" y="3402497"/>
            <a:ext cx="1843407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CONDITION SPECIFIC DEVICES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44561" y="3718178"/>
            <a:ext cx="2541081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sz="18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HEALTH AND WELLNESS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602989" y="4796137"/>
            <a:ext cx="2163541" cy="135421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>
              <a:defRPr sz="18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ENGAGEMENT APPS</a:t>
            </a:r>
          </a:p>
          <a:p>
            <a:r>
              <a:rPr lang="en-US" dirty="0"/>
              <a:t>FITNESS</a:t>
            </a:r>
          </a:p>
          <a:p>
            <a:r>
              <a:rPr lang="en-US" dirty="0"/>
              <a:t>NUTRITION</a:t>
            </a:r>
          </a:p>
          <a:p>
            <a:r>
              <a:rPr lang="en-US" dirty="0"/>
              <a:t>MEDITATION</a:t>
            </a:r>
          </a:p>
          <a:p>
            <a:r>
              <a:rPr lang="en-US" dirty="0"/>
              <a:t>MEMORY CARE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916" y="4800221"/>
            <a:ext cx="1142137" cy="1142137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5433" y="5252309"/>
            <a:ext cx="651015" cy="65101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686" y="5428458"/>
            <a:ext cx="685800" cy="6858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458" y="5256559"/>
            <a:ext cx="685800" cy="685800"/>
          </a:xfrm>
          <a:prstGeom prst="rect">
            <a:avLst/>
          </a:prstGeom>
          <a:noFill/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65074" y="4838020"/>
            <a:ext cx="968985" cy="111892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0359" y="5142258"/>
            <a:ext cx="1521663" cy="800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1A03BF-2B40-45AD-9ADF-7C8EA87868EC}"/>
              </a:ext>
            </a:extLst>
          </p:cNvPr>
          <p:cNvSpPr txBox="1"/>
          <p:nvPr/>
        </p:nvSpPr>
        <p:spPr>
          <a:xfrm>
            <a:off x="10951485" y="4437910"/>
            <a:ext cx="9764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TIME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8459621-C204-4FA9-B65D-C109799A243F}"/>
              </a:ext>
            </a:extLst>
          </p:cNvPr>
          <p:cNvSpPr/>
          <p:nvPr/>
        </p:nvSpPr>
        <p:spPr>
          <a:xfrm>
            <a:off x="8629224" y="2075591"/>
            <a:ext cx="423393" cy="3231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7FD43C92-F79E-4EAE-BA78-C7D2F0F18A0E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7595" y="4742208"/>
            <a:ext cx="1521663" cy="8001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E848286-5811-4992-8918-A4CAA08B7BF6}"/>
              </a:ext>
            </a:extLst>
          </p:cNvPr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96516" y="94469"/>
            <a:ext cx="2739674" cy="119539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752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CD73D96-3C2D-45DD-AF69-667887258048}"/>
              </a:ext>
            </a:extLst>
          </p:cNvPr>
          <p:cNvGrpSpPr/>
          <p:nvPr/>
        </p:nvGrpSpPr>
        <p:grpSpPr>
          <a:xfrm>
            <a:off x="1602687" y="1428223"/>
            <a:ext cx="9413833" cy="4988564"/>
            <a:chOff x="1580827" y="1552209"/>
            <a:chExt cx="9413833" cy="498856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CC2BD4B-92CC-4E2F-86C3-6993FD255501}"/>
                </a:ext>
              </a:extLst>
            </p:cNvPr>
            <p:cNvSpPr/>
            <p:nvPr/>
          </p:nvSpPr>
          <p:spPr>
            <a:xfrm>
              <a:off x="2055967" y="1660667"/>
              <a:ext cx="8442819" cy="4880106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50">
                <a:solidFill>
                  <a:srgbClr val="1F497D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C9E61B2-F718-4659-85D8-3196653C46F8}"/>
                </a:ext>
              </a:extLst>
            </p:cNvPr>
            <p:cNvSpPr txBox="1"/>
            <p:nvPr/>
          </p:nvSpPr>
          <p:spPr>
            <a:xfrm>
              <a:off x="2345415" y="1970156"/>
              <a:ext cx="7461362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100" dirty="0">
                  <a:solidFill>
                    <a:srgbClr val="1F497D"/>
                  </a:solidFill>
                  <a:latin typeface="Calibri" panose="020F0502020204030204" pitchFamily="34" charset="0"/>
                  <a:ea typeface="Lato Bold" charset="0"/>
                  <a:cs typeface="Calibri" panose="020F0502020204030204" pitchFamily="34" charset="0"/>
                </a:rPr>
                <a:t>VideoKall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5B7440-59D8-49B8-A01E-C6EC33F22D03}"/>
                </a:ext>
              </a:extLst>
            </p:cNvPr>
            <p:cNvSpPr txBox="1"/>
            <p:nvPr/>
          </p:nvSpPr>
          <p:spPr>
            <a:xfrm>
              <a:off x="2590539" y="3388356"/>
              <a:ext cx="310397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defRPr sz="3600">
                  <a:solidFill>
                    <a:srgbClr val="1F497D"/>
                  </a:solidFill>
                  <a:latin typeface="Calibri" panose="020F0502020204030204" pitchFamily="34" charset="0"/>
                  <a:ea typeface="Lato Bold" charset="0"/>
                  <a:cs typeface="Calibri" panose="020F0502020204030204" pitchFamily="34" charset="0"/>
                </a:defRPr>
              </a:lvl1pPr>
            </a:lstStyle>
            <a:p>
              <a:r>
                <a:rPr lang="en-US" dirty="0"/>
                <a:t>CHEAPER THAN  RETAIL CLINICS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22D9814-9020-491D-B625-B7C044D47855}"/>
                </a:ext>
              </a:extLst>
            </p:cNvPr>
            <p:cNvSpPr txBox="1"/>
            <p:nvPr/>
          </p:nvSpPr>
          <p:spPr>
            <a:xfrm>
              <a:off x="6267678" y="3377423"/>
              <a:ext cx="3789771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1F497D"/>
                  </a:solidFill>
                  <a:latin typeface="Calibri" panose="020F0502020204030204" pitchFamily="34" charset="0"/>
                  <a:ea typeface="Lato Bold" charset="0"/>
                  <a:cs typeface="Calibri" panose="020F0502020204030204" pitchFamily="34" charset="0"/>
                </a:rPr>
                <a:t>PROVIDES MORE COMPLETE TELEMEDICINE</a:t>
              </a:r>
              <a:endParaRPr lang="en-US" sz="1600" dirty="0">
                <a:solidFill>
                  <a:srgbClr val="1F497D"/>
                </a:solidFill>
                <a:latin typeface="Calibri" panose="020F0502020204030204" pitchFamily="34" charset="0"/>
                <a:ea typeface="Lato Bold" charset="0"/>
                <a:cs typeface="Calibri" panose="020F0502020204030204" pitchFamily="34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3A73AFB-9607-417E-ACB3-D6729B6C18D5}"/>
                </a:ext>
              </a:extLst>
            </p:cNvPr>
            <p:cNvCxnSpPr/>
            <p:nvPr/>
          </p:nvCxnSpPr>
          <p:spPr>
            <a:xfrm>
              <a:off x="5935851" y="3388356"/>
              <a:ext cx="0" cy="2129041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9BE825-2395-4CE3-AC9B-0ED772887736}"/>
                </a:ext>
              </a:extLst>
            </p:cNvPr>
            <p:cNvCxnSpPr>
              <a:cxnSpLocks/>
            </p:cNvCxnSpPr>
            <p:nvPr/>
          </p:nvCxnSpPr>
          <p:spPr>
            <a:xfrm>
              <a:off x="10972800" y="1567708"/>
              <a:ext cx="0" cy="4694096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BCE5EE6-F5C0-4AD0-BD03-37503C0989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02687" y="1552210"/>
              <a:ext cx="18933" cy="4709594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3F7519D-E188-4CF8-ABE6-8AA84CA1E008}"/>
                </a:ext>
              </a:extLst>
            </p:cNvPr>
            <p:cNvCxnSpPr>
              <a:cxnSpLocks/>
            </p:cNvCxnSpPr>
            <p:nvPr/>
          </p:nvCxnSpPr>
          <p:spPr>
            <a:xfrm>
              <a:off x="1580827" y="6261804"/>
              <a:ext cx="9391973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DAE2E60-297F-46F6-9498-877ECFCF532F}"/>
                </a:ext>
              </a:extLst>
            </p:cNvPr>
            <p:cNvCxnSpPr>
              <a:cxnSpLocks/>
            </p:cNvCxnSpPr>
            <p:nvPr/>
          </p:nvCxnSpPr>
          <p:spPr>
            <a:xfrm>
              <a:off x="1602687" y="1552209"/>
              <a:ext cx="9391973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2E48904A-0814-43DD-BDA4-12E6BAE5785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013107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137858" y="3295826"/>
            <a:ext cx="787104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2400" spc="25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REMOTELY OPERATED, FDA APPROVED, DIAGNOSTIC DEVICES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77714" y="2583057"/>
            <a:ext cx="6966136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2400" spc="25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AN ONSITE LOCAL MICRO-CLINIC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25273" y="1779663"/>
            <a:ext cx="6268298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400" spc="25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APPS: TELEMEDICINE CONNECTED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26" y="1634368"/>
            <a:ext cx="1521663" cy="8001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50" y="3218706"/>
            <a:ext cx="914400" cy="9144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C68A00D-C7A3-4F5E-A0B3-3DBFAF85E30C}"/>
              </a:ext>
            </a:extLst>
          </p:cNvPr>
          <p:cNvSpPr/>
          <p:nvPr/>
        </p:nvSpPr>
        <p:spPr>
          <a:xfrm>
            <a:off x="1" y="94856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spc="25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ROBUST TELEMEDICINE PLATFORM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A1E18B-3E75-4E24-A204-8E4EA4A501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437" y="2242847"/>
            <a:ext cx="1108810" cy="1143122"/>
          </a:xfrm>
          <a:prstGeom prst="rect">
            <a:avLst/>
          </a:prstGeom>
        </p:spPr>
      </p:pic>
      <p:pic>
        <p:nvPicPr>
          <p:cNvPr id="1026" name="Picture 2" descr="Image result for picture of telecom network">
            <a:extLst>
              <a:ext uri="{FF2B5EF4-FFF2-40B4-BE49-F238E27FC236}">
                <a16:creationId xmlns:a16="http://schemas.microsoft.com/office/drawing/2014/main" id="{492CE098-9EC9-404A-A12A-A4F9D178D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859" y="4126823"/>
            <a:ext cx="1876267" cy="132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CEE513-E1AD-4983-B46E-01C74A0E3F9C}"/>
              </a:ext>
            </a:extLst>
          </p:cNvPr>
          <p:cNvSpPr txBox="1"/>
          <p:nvPr/>
        </p:nvSpPr>
        <p:spPr>
          <a:xfrm>
            <a:off x="3137858" y="4331871"/>
            <a:ext cx="735267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>
            <a:lvl1pPr algn="l" fontAlgn="base">
              <a:spcBef>
                <a:spcPct val="0"/>
              </a:spcBef>
              <a:spcAft>
                <a:spcPct val="0"/>
              </a:spcAft>
              <a:defRPr sz="2400" spc="25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 ROBUST TELECOM NETWORK WITH UBIQUITOUS CONNECTIVITY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56C436-6B89-44F3-ACDD-CB64BC94919F}"/>
              </a:ext>
            </a:extLst>
          </p:cNvPr>
          <p:cNvSpPr/>
          <p:nvPr/>
        </p:nvSpPr>
        <p:spPr>
          <a:xfrm>
            <a:off x="3102848" y="5310249"/>
            <a:ext cx="7387680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2400" spc="250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INTEGRATION &amp; CALL CENTER MANAGEMENT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FE7C2-EB50-4593-A80A-6F9D5123A6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24" y="5162868"/>
            <a:ext cx="570284" cy="7642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541839-A698-447A-B8E4-F106A2FCB1A5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6211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A65D437-9427-47A9-8ED5-C8437D73EC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99922"/>
              </p:ext>
            </p:extLst>
          </p:nvPr>
        </p:nvGraphicFramePr>
        <p:xfrm>
          <a:off x="809468" y="1562419"/>
          <a:ext cx="10448142" cy="48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2714">
                  <a:extLst>
                    <a:ext uri="{9D8B030D-6E8A-4147-A177-3AD203B41FA5}">
                      <a16:colId xmlns:a16="http://schemas.microsoft.com/office/drawing/2014/main" val="375075911"/>
                    </a:ext>
                  </a:extLst>
                </a:gridCol>
                <a:gridCol w="3482714">
                  <a:extLst>
                    <a:ext uri="{9D8B030D-6E8A-4147-A177-3AD203B41FA5}">
                      <a16:colId xmlns:a16="http://schemas.microsoft.com/office/drawing/2014/main" val="1723238064"/>
                    </a:ext>
                  </a:extLst>
                </a:gridCol>
                <a:gridCol w="3482714">
                  <a:extLst>
                    <a:ext uri="{9D8B030D-6E8A-4147-A177-3AD203B41FA5}">
                      <a16:colId xmlns:a16="http://schemas.microsoft.com/office/drawing/2014/main" val="26980707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ADVANTAGE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438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Telemedicine 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ea typeface="Lato" charset="0"/>
                          <a:cs typeface="Lato" charset="0"/>
                        </a:rPr>
                        <a:t>Account management</a:t>
                      </a:r>
                    </a:p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ea typeface="Lato" charset="0"/>
                          <a:cs typeface="Lato" charset="0"/>
                        </a:rPr>
                        <a:t>HIPPA compliance</a:t>
                      </a:r>
                    </a:p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ea typeface="Lato" charset="0"/>
                          <a:cs typeface="Lato" charset="0"/>
                        </a:rPr>
                        <a:t>Records integration</a:t>
                      </a:r>
                    </a:p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ea typeface="Lato" charset="0"/>
                          <a:cs typeface="Lato" charset="0"/>
                        </a:rPr>
                        <a:t>Enable partner apps.</a:t>
                      </a:r>
                      <a:endParaRPr lang="en-US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Platform for telemedicine app store or marketplace.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934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FDA approved, </a:t>
                      </a:r>
                    </a:p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Remotely-operated diagnostic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Reliable diagnostic 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Valid for  diagnosing ailments, prescribing medication, monitoring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06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Video and data connection - two-way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1-1 Medical consults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Lower staffing costs, Longer service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93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Medium"/>
                        </a:rPr>
                        <a:t>Consultation booth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Local POS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Less space, lower costs,</a:t>
                      </a:r>
                    </a:p>
                    <a:p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+mn-lt"/>
                          <a:cs typeface="Lato Regular"/>
                        </a:rPr>
                        <a:t>More locations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66232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578522D-4956-4A5A-BBBA-E45AC4FCCC55}"/>
              </a:ext>
            </a:extLst>
          </p:cNvPr>
          <p:cNvSpPr txBox="1"/>
          <p:nvPr/>
        </p:nvSpPr>
        <p:spPr>
          <a:xfrm>
            <a:off x="4130087" y="688844"/>
            <a:ext cx="38250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20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</a:rPr>
              <a:t>Our Advantages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A23DFF-F12E-45DF-A287-C10D94CC09A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9251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114790-FE94-4C53-896C-46CB6F03E5B7}"/>
              </a:ext>
            </a:extLst>
          </p:cNvPr>
          <p:cNvSpPr/>
          <p:nvPr/>
        </p:nvSpPr>
        <p:spPr>
          <a:xfrm>
            <a:off x="335437" y="3673098"/>
            <a:ext cx="11648799" cy="1224366"/>
          </a:xfrm>
          <a:prstGeom prst="rect">
            <a:avLst/>
          </a:prstGeom>
          <a:gradFill>
            <a:gsLst>
              <a:gs pos="50000">
                <a:schemeClr val="bg1"/>
              </a:gs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87072" y="1287720"/>
            <a:ext cx="10990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Our Medical Call Center approach is better than</a:t>
            </a:r>
            <a:r>
              <a:rPr lang="is-IS" sz="3600" dirty="0">
                <a:solidFill>
                  <a:schemeClr val="tx2"/>
                </a:solidFill>
                <a:latin typeface="Lato Black" charset="0"/>
                <a:ea typeface="Lato Black" charset="0"/>
                <a:cs typeface="Lato Black" charset="0"/>
              </a:rPr>
              <a:t>…</a:t>
            </a:r>
            <a:endParaRPr lang="en-US" sz="3600" dirty="0">
              <a:solidFill>
                <a:schemeClr val="tx2"/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842C4C8-EED0-4A1D-9633-3DCC3A779546}"/>
              </a:ext>
            </a:extLst>
          </p:cNvPr>
          <p:cNvGrpSpPr/>
          <p:nvPr/>
        </p:nvGrpSpPr>
        <p:grpSpPr>
          <a:xfrm>
            <a:off x="523168" y="2544409"/>
            <a:ext cx="11464205" cy="1003815"/>
            <a:chOff x="523168" y="2544409"/>
            <a:chExt cx="11464205" cy="1003815"/>
          </a:xfrm>
        </p:grpSpPr>
        <p:sp>
          <p:nvSpPr>
            <p:cNvPr id="50" name="Rectangle 49"/>
            <p:cNvSpPr>
              <a:spLocks/>
            </p:cNvSpPr>
            <p:nvPr/>
          </p:nvSpPr>
          <p:spPr bwMode="auto">
            <a:xfrm>
              <a:off x="5334479" y="2616559"/>
              <a:ext cx="955390" cy="450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defTabSz="2286000">
                <a:lnSpc>
                  <a:spcPts val="3700"/>
                </a:lnSpc>
              </a:pPr>
              <a:r>
                <a:rPr lang="en-US" sz="2800" spc="250" dirty="0">
                  <a:solidFill>
                    <a:schemeClr val="tx2"/>
                  </a:solidFill>
                  <a:latin typeface="Calibri" panose="020F0502020204030204" pitchFamily="34" charset="0"/>
                  <a:ea typeface="Montserrat Ultra Light" charset="0"/>
                  <a:cs typeface="Calibri" panose="020F0502020204030204" pitchFamily="34" charset="0"/>
                  <a:sym typeface="Bebas Neue" charset="0"/>
                </a:rPr>
                <a:t>APPS</a:t>
              </a:r>
            </a:p>
          </p:txBody>
        </p:sp>
        <p:sp>
          <p:nvSpPr>
            <p:cNvPr id="55" name="Rectangle 54"/>
            <p:cNvSpPr>
              <a:spLocks/>
            </p:cNvSpPr>
            <p:nvPr/>
          </p:nvSpPr>
          <p:spPr bwMode="auto">
            <a:xfrm>
              <a:off x="9250370" y="2616302"/>
              <a:ext cx="2737003" cy="931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anchor="ctr" anchorCtr="0">
              <a:spAutoFit/>
            </a:bodyPr>
            <a:lstStyle/>
            <a:p>
              <a:pPr defTabSz="2286000">
                <a:lnSpc>
                  <a:spcPts val="3700"/>
                </a:lnSpc>
              </a:pPr>
              <a:r>
                <a:rPr lang="en-US" sz="2800" spc="250" dirty="0">
                  <a:solidFill>
                    <a:schemeClr val="tx2"/>
                  </a:solidFill>
                  <a:latin typeface="Calibri" panose="020F0502020204030204" pitchFamily="34" charset="0"/>
                  <a:ea typeface="Montserrat Ultra Light" charset="0"/>
                  <a:cs typeface="Calibri" panose="020F0502020204030204" pitchFamily="34" charset="0"/>
                  <a:sym typeface="Bebas Neue" charset="0"/>
                </a:rPr>
                <a:t>HOME </a:t>
              </a:r>
            </a:p>
            <a:p>
              <a:pPr defTabSz="2286000">
                <a:lnSpc>
                  <a:spcPts val="3700"/>
                </a:lnSpc>
              </a:pPr>
              <a:r>
                <a:rPr lang="en-US" sz="2800" spc="250" dirty="0">
                  <a:solidFill>
                    <a:schemeClr val="tx2"/>
                  </a:solidFill>
                  <a:latin typeface="Calibri" panose="020F0502020204030204" pitchFamily="34" charset="0"/>
                  <a:ea typeface="Montserrat Ultra Light" charset="0"/>
                  <a:cs typeface="Calibri" panose="020F0502020204030204" pitchFamily="34" charset="0"/>
                  <a:sym typeface="Bebas Neue" charset="0"/>
                </a:rPr>
                <a:t>VISIT</a:t>
              </a:r>
            </a:p>
          </p:txBody>
        </p:sp>
        <p:sp>
          <p:nvSpPr>
            <p:cNvPr id="69" name="Rectangle 68"/>
            <p:cNvSpPr>
              <a:spLocks/>
            </p:cNvSpPr>
            <p:nvPr/>
          </p:nvSpPr>
          <p:spPr bwMode="auto">
            <a:xfrm>
              <a:off x="523168" y="2544409"/>
              <a:ext cx="1879069" cy="931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anchor="ctr" anchorCtr="0">
              <a:spAutoFit/>
            </a:bodyPr>
            <a:lstStyle/>
            <a:p>
              <a:pPr defTabSz="2286000">
                <a:lnSpc>
                  <a:spcPts val="3700"/>
                </a:lnSpc>
              </a:pPr>
              <a:r>
                <a:rPr lang="en-US" sz="2800" spc="250" dirty="0">
                  <a:solidFill>
                    <a:schemeClr val="tx2"/>
                  </a:solidFill>
                  <a:latin typeface="Calibri" panose="020F0502020204030204" pitchFamily="34" charset="0"/>
                  <a:ea typeface="Montserrat Ultra Light" charset="0"/>
                  <a:cs typeface="Calibri" panose="020F0502020204030204" pitchFamily="34" charset="0"/>
                  <a:sym typeface="Bebas Neue" charset="0"/>
                </a:rPr>
                <a:t>URGENT-CARE</a:t>
              </a:r>
            </a:p>
          </p:txBody>
        </p:sp>
        <p:sp>
          <p:nvSpPr>
            <p:cNvPr id="33" name="Rectangle 32"/>
            <p:cNvSpPr>
              <a:spLocks/>
            </p:cNvSpPr>
            <p:nvPr/>
          </p:nvSpPr>
          <p:spPr bwMode="auto">
            <a:xfrm>
              <a:off x="7552934" y="2628228"/>
              <a:ext cx="1322478" cy="450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anchor="ctr" anchorCtr="0">
              <a:spAutoFit/>
            </a:bodyPr>
            <a:lstStyle/>
            <a:p>
              <a:pPr defTabSz="2286000">
                <a:lnSpc>
                  <a:spcPts val="3700"/>
                </a:lnSpc>
              </a:pPr>
              <a:r>
                <a:rPr lang="en-US" sz="2800" spc="250" dirty="0">
                  <a:solidFill>
                    <a:schemeClr val="tx2"/>
                  </a:solidFill>
                  <a:latin typeface="Calibri" panose="020F0502020204030204" pitchFamily="34" charset="0"/>
                  <a:ea typeface="Montserrat Ultra Light" charset="0"/>
                  <a:cs typeface="Calibri" panose="020F0502020204030204" pitchFamily="34" charset="0"/>
                  <a:sym typeface="Bebas Neue" charset="0"/>
                </a:rPr>
                <a:t>KIOSKS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F0D02D-BF24-4D92-87D4-9F989401B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283" y="2611885"/>
              <a:ext cx="156119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anchor="ctr" anchorCtr="0">
              <a:spAutoFit/>
            </a:bodyPr>
            <a:lstStyle/>
            <a:p>
              <a:pPr marL="0" defTabSz="2286000"/>
              <a:r>
                <a:rPr lang="en-US" sz="2800" spc="250" dirty="0">
                  <a:solidFill>
                    <a:schemeClr val="tx2"/>
                  </a:solidFill>
                  <a:latin typeface="Calibri" panose="020F0502020204030204" pitchFamily="34" charset="0"/>
                  <a:ea typeface="Montserrat Ultra Light" charset="0"/>
                  <a:cs typeface="Calibri" panose="020F0502020204030204" pitchFamily="34" charset="0"/>
                  <a:sym typeface="Bebas Neue" charset="0"/>
                </a:rPr>
                <a:t>MINI-CLINICS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648094" y="3969531"/>
            <a:ext cx="200246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LIMITED RELIABLE DATA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250370" y="4061599"/>
            <a:ext cx="257708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LIMITATIONS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35437" y="4043670"/>
            <a:ext cx="15224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EXPENSIVE!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50199" y="3954240"/>
            <a:ext cx="1694922" cy="707886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VARIOUS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CAPABILITIES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CA7DF4-ED68-4DE6-90D0-30B4FB0C2343}"/>
              </a:ext>
            </a:extLst>
          </p:cNvPr>
          <p:cNvSpPr txBox="1"/>
          <p:nvPr/>
        </p:nvSpPr>
        <p:spPr>
          <a:xfrm>
            <a:off x="2601743" y="3946732"/>
            <a:ext cx="160332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MARKET SATURATED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C7E971-C928-4346-87D9-682A2C3C0C74}"/>
              </a:ext>
            </a:extLst>
          </p:cNvPr>
          <p:cNvGrpSpPr/>
          <p:nvPr/>
        </p:nvGrpSpPr>
        <p:grpSpPr>
          <a:xfrm>
            <a:off x="335437" y="5088072"/>
            <a:ext cx="11928751" cy="1343734"/>
            <a:chOff x="175017" y="4318051"/>
            <a:chExt cx="11928751" cy="1343734"/>
          </a:xfrm>
        </p:grpSpPr>
        <p:sp>
          <p:nvSpPr>
            <p:cNvPr id="41" name="Subtitle 2"/>
            <p:cNvSpPr txBox="1">
              <a:spLocks/>
            </p:cNvSpPr>
            <p:nvPr/>
          </p:nvSpPr>
          <p:spPr>
            <a:xfrm>
              <a:off x="4704964" y="4339194"/>
              <a:ext cx="2418514" cy="369879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Patient generated. </a:t>
              </a:r>
            </a:p>
          </p:txBody>
        </p:sp>
        <p:sp>
          <p:nvSpPr>
            <p:cNvPr id="53" name="Subtitle 2"/>
            <p:cNvSpPr txBox="1">
              <a:spLocks/>
            </p:cNvSpPr>
            <p:nvPr/>
          </p:nvSpPr>
          <p:spPr>
            <a:xfrm>
              <a:off x="9468854" y="4340481"/>
              <a:ext cx="2634914" cy="1005951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Expensive. 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Limited use. 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Scheduling issues.   </a:t>
              </a:r>
            </a:p>
          </p:txBody>
        </p:sp>
        <p:sp>
          <p:nvSpPr>
            <p:cNvPr id="67" name="Subtitle 2"/>
            <p:cNvSpPr txBox="1">
              <a:spLocks/>
            </p:cNvSpPr>
            <p:nvPr/>
          </p:nvSpPr>
          <p:spPr>
            <a:xfrm>
              <a:off x="175017" y="4318051"/>
              <a:ext cx="2393032" cy="1323987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$3M-5M initial cost. 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Full time staffing.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Limited locations.</a:t>
              </a:r>
            </a:p>
            <a:p>
              <a:pPr>
                <a:lnSpc>
                  <a:spcPts val="2020"/>
                </a:lnSpc>
              </a:pPr>
              <a:endParaRPr lang="en-US" sz="2000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endParaRPr>
            </a:p>
          </p:txBody>
        </p:sp>
        <p:sp>
          <p:nvSpPr>
            <p:cNvPr id="31" name="Subtitle 2"/>
            <p:cNvSpPr txBox="1">
              <a:spLocks/>
            </p:cNvSpPr>
            <p:nvPr/>
          </p:nvSpPr>
          <p:spPr>
            <a:xfrm>
              <a:off x="7123478" y="4345581"/>
              <a:ext cx="2471568" cy="1005951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Privacy concerns.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Record integration.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Cleanliness.</a:t>
              </a:r>
            </a:p>
          </p:txBody>
        </p:sp>
        <p:sp>
          <p:nvSpPr>
            <p:cNvPr id="20" name="Subtitle 2">
              <a:extLst>
                <a:ext uri="{FF2B5EF4-FFF2-40B4-BE49-F238E27FC236}">
                  <a16:creationId xmlns:a16="http://schemas.microsoft.com/office/drawing/2014/main" id="{ED6985AC-0FBB-497E-B24B-47CF9AE70B98}"/>
                </a:ext>
              </a:extLst>
            </p:cNvPr>
            <p:cNvSpPr txBox="1">
              <a:spLocks/>
            </p:cNvSpPr>
            <p:nvPr/>
          </p:nvSpPr>
          <p:spPr>
            <a:xfrm>
              <a:off x="2604145" y="4337798"/>
              <a:ext cx="2136915" cy="1323987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$100K-$500K.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Setup and staff.</a:t>
              </a:r>
            </a:p>
            <a:p>
              <a:pPr algn="l">
                <a:lnSpc>
                  <a:spcPts val="2020"/>
                </a:lnSpc>
              </a:pPr>
              <a:r>
                <a:rPr lang="en-US" sz="2000" dirty="0">
                  <a:latin typeface="Calibri" panose="020F0502020204030204" pitchFamily="34" charset="0"/>
                  <a:ea typeface="Poppins Light" charset="0"/>
                  <a:cs typeface="Calibri" panose="020F0502020204030204" pitchFamily="34" charset="0"/>
                </a:rPr>
                <a:t>Limited locations. </a:t>
              </a:r>
            </a:p>
            <a:p>
              <a:pPr>
                <a:lnSpc>
                  <a:spcPts val="2020"/>
                </a:lnSpc>
              </a:pPr>
              <a:endParaRPr lang="en-US" sz="2000" dirty="0">
                <a:latin typeface="Calibri" panose="020F0502020204030204" pitchFamily="34" charset="0"/>
                <a:ea typeface="Poppins Light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F77F0AD-B7F0-4210-A982-4BB252E2CA8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557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/>
          <p:cNvCxnSpPr/>
          <p:nvPr/>
        </p:nvCxnSpPr>
        <p:spPr>
          <a:xfrm>
            <a:off x="5805926" y="419100"/>
            <a:ext cx="59646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Placeholder 3" descr="booth.pn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303" r="-26303"/>
          <a:stretch>
            <a:fillRect/>
          </a:stretch>
        </p:blipFill>
        <p:spPr>
          <a:xfrm>
            <a:off x="6096001" y="2543096"/>
            <a:ext cx="4794031" cy="3530600"/>
          </a:xfr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ABA8D23-BA00-4CAF-B1FE-EBEB18C16F4A}"/>
              </a:ext>
            </a:extLst>
          </p:cNvPr>
          <p:cNvGrpSpPr/>
          <p:nvPr/>
        </p:nvGrpSpPr>
        <p:grpSpPr>
          <a:xfrm>
            <a:off x="8220516" y="1491609"/>
            <a:ext cx="3340816" cy="4237190"/>
            <a:chOff x="8248952" y="1488151"/>
            <a:chExt cx="3340816" cy="423719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14255" y="1488151"/>
              <a:ext cx="951553" cy="9144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0244528" y="2380543"/>
              <a:ext cx="1345240" cy="52322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  <a:latin typeface="Calibri" panose="020F0502020204030204" pitchFamily="34" charset="0"/>
                  <a:ea typeface="Lato Black" charset="0"/>
                  <a:cs typeface="Calibri" panose="020F0502020204030204" pitchFamily="34" charset="0"/>
                </a:rPr>
                <a:t>NURSE </a:t>
              </a:r>
            </a:p>
            <a:p>
              <a:pPr algn="ctr"/>
              <a:r>
                <a:rPr lang="en-US" sz="1400" dirty="0">
                  <a:solidFill>
                    <a:schemeClr val="tx2"/>
                  </a:solidFill>
                  <a:latin typeface="Calibri" panose="020F0502020204030204" pitchFamily="34" charset="0"/>
                  <a:ea typeface="Lato Black" charset="0"/>
                  <a:cs typeface="Calibri" panose="020F0502020204030204" pitchFamily="34" charset="0"/>
                </a:rPr>
                <a:t>PRACTITIONER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248952" y="4048498"/>
              <a:ext cx="1270000" cy="127000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9161849" y="2842208"/>
              <a:ext cx="1270121" cy="1718567"/>
            </a:xfrm>
            <a:prstGeom prst="straightConnector1">
              <a:avLst/>
            </a:prstGeom>
            <a:ln w="127000"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446703" y="5440648"/>
              <a:ext cx="904415" cy="28469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50" dirty="0">
                  <a:solidFill>
                    <a:schemeClr val="tx2"/>
                  </a:solidFill>
                  <a:latin typeface="Lato Black" charset="0"/>
                  <a:ea typeface="Lato Black" charset="0"/>
                  <a:cs typeface="Lato Black" charset="0"/>
                </a:rPr>
                <a:t>PATIENT</a:t>
              </a:r>
            </a:p>
          </p:txBody>
        </p:sp>
      </p:grpSp>
      <p:sp>
        <p:nvSpPr>
          <p:cNvPr id="17" name="Rectangle 16"/>
          <p:cNvSpPr>
            <a:spLocks/>
          </p:cNvSpPr>
          <p:nvPr/>
        </p:nvSpPr>
        <p:spPr bwMode="auto">
          <a:xfrm>
            <a:off x="1310873" y="1594413"/>
            <a:ext cx="7939674" cy="55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defTabSz="2286000">
              <a:lnSpc>
                <a:spcPts val="4250"/>
              </a:lnSpc>
            </a:pPr>
            <a:r>
              <a:rPr lang="en-US" sz="4000" spc="250" dirty="0">
                <a:solidFill>
                  <a:srgbClr val="385D8B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  <a:sym typeface="Bebas Neue" charset="0"/>
              </a:rPr>
              <a:t>VideoKall</a:t>
            </a:r>
            <a:r>
              <a:rPr lang="en-US" sz="4000" spc="250" dirty="0">
                <a:solidFill>
                  <a:schemeClr val="tx2"/>
                </a:solidFill>
                <a:latin typeface="Calibri" panose="020F0502020204030204" pitchFamily="34" charset="0"/>
                <a:ea typeface="Lato Black" charset="0"/>
                <a:cs typeface="Calibri" panose="020F0502020204030204" pitchFamily="34" charset="0"/>
                <a:sym typeface="Bebas Neue" charset="0"/>
              </a:rPr>
              <a:t> PLATFORM SOLUTION: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51458" y="4564233"/>
            <a:ext cx="5152373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>
            <a:lvl1pPr>
              <a:defRPr sz="24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BUILT ON A TELEMEDICINE PLATFORM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51458" y="2630222"/>
            <a:ext cx="4206601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rPr>
              <a:t>CHEAPER THAN RETAIL CLINICS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39426" y="3579427"/>
            <a:ext cx="4984058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>
            <a:lvl1pPr>
              <a:defRPr sz="2400">
                <a:solidFill>
                  <a:schemeClr val="tx2"/>
                </a:solidFill>
                <a:latin typeface="Calibri" panose="020F0502020204030204" pitchFamily="34" charset="0"/>
                <a:ea typeface="Poppins SemiBold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CAN OFFER MORE REMOTE SERVICES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755" y="2659943"/>
            <a:ext cx="457200" cy="457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755" y="3571750"/>
            <a:ext cx="457200" cy="457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755" y="4624275"/>
            <a:ext cx="457200" cy="4572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BC1BF74-2BD4-4263-A8F7-9FF23A4C00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872" y="5592730"/>
            <a:ext cx="457200" cy="457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6BAB86D-9AF4-4928-9D36-E75DE1455272}"/>
              </a:ext>
            </a:extLst>
          </p:cNvPr>
          <p:cNvSpPr/>
          <p:nvPr/>
        </p:nvSpPr>
        <p:spPr>
          <a:xfrm>
            <a:off x="1461096" y="5588265"/>
            <a:ext cx="4733988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READILY ENABLE THE MARKET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57E1D3B-6E9C-439F-AB38-37CAD60736BD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 rot="335889">
            <a:off x="7907270" y="2662228"/>
            <a:ext cx="1973766" cy="504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AB23172-D04A-4F31-A5AB-012B9B30862C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1" t="29869" r="28283" b="35282"/>
          <a:stretch/>
        </p:blipFill>
        <p:spPr bwMode="auto">
          <a:xfrm>
            <a:off x="113538" y="87473"/>
            <a:ext cx="2425120" cy="10074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120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Helvetica Neue Bold Condensed"/>
        <a:ea typeface="Helvetica Neue Bold Condensed"/>
        <a:cs typeface="Helvetica Neue Bold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ctr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000000"/>
              </a:solidFill>
            </a:uFill>
            <a:latin typeface="Asap"/>
            <a:ea typeface="Asap"/>
            <a:cs typeface="Asap"/>
            <a:sym typeface="Asap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round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ctr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5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000000"/>
              </a:solidFill>
            </a:uFill>
            <a:latin typeface="Asap"/>
            <a:ea typeface="Asap"/>
            <a:cs typeface="Asap"/>
            <a:sym typeface="Asap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2684</TotalTime>
  <Words>831</Words>
  <Application>Microsoft Office PowerPoint</Application>
  <PresentationFormat>Widescreen</PresentationFormat>
  <Paragraphs>189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8" baseType="lpstr">
      <vt:lpstr>MS Mincho</vt:lpstr>
      <vt:lpstr>Arial</vt:lpstr>
      <vt:lpstr>Asap</vt:lpstr>
      <vt:lpstr>Bebas Neue</vt:lpstr>
      <vt:lpstr>Calibri</vt:lpstr>
      <vt:lpstr>Garamond</vt:lpstr>
      <vt:lpstr>Lato</vt:lpstr>
      <vt:lpstr>Lato Black</vt:lpstr>
      <vt:lpstr>Lato Bold</vt:lpstr>
      <vt:lpstr>Lato Light</vt:lpstr>
      <vt:lpstr>Lato Medium</vt:lpstr>
      <vt:lpstr>Lato Regular</vt:lpstr>
      <vt:lpstr>Lucida Grande</vt:lpstr>
      <vt:lpstr>Montserrat Hairline</vt:lpstr>
      <vt:lpstr>Montserrat Ultra Light</vt:lpstr>
      <vt:lpstr>Poppins Light</vt:lpstr>
      <vt:lpstr>Poppins Medium</vt:lpstr>
      <vt:lpstr>Poppins SemiBold</vt:lpstr>
      <vt:lpstr>Roboto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NOW?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</dc:creator>
  <cp:lastModifiedBy>Charlie</cp:lastModifiedBy>
  <cp:revision>56</cp:revision>
  <dcterms:created xsi:type="dcterms:W3CDTF">2018-08-14T14:58:09Z</dcterms:created>
  <dcterms:modified xsi:type="dcterms:W3CDTF">2018-09-25T20:31:13Z</dcterms:modified>
</cp:coreProperties>
</file>