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59" r:id="rId3"/>
    <p:sldId id="260" r:id="rId4"/>
    <p:sldId id="261" r:id="rId5"/>
    <p:sldId id="262" r:id="rId6"/>
    <p:sldId id="263" r:id="rId7"/>
    <p:sldId id="264" r:id="rId8"/>
    <p:sldId id="265" r:id="rId9"/>
    <p:sldId id="267" r:id="rId10"/>
    <p:sldId id="266" r:id="rId11"/>
    <p:sldId id="269" r:id="rId12"/>
    <p:sldId id="270" r:id="rId13"/>
    <p:sldId id="271" r:id="rId14"/>
    <p:sldId id="272" r:id="rId15"/>
    <p:sldId id="273" r:id="rId16"/>
    <p:sldId id="274" r:id="rId17"/>
    <p:sldId id="27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44" d="100"/>
          <a:sy n="44" d="100"/>
        </p:scale>
        <p:origin x="-126" y="-64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4C7B07-67D8-4746-B6E0-DC597AE1847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C96457E6-1B51-4A89-B4FB-F6DF0ECD7267}">
      <dgm:prSet phldrT="[Text]"/>
      <dgm:spPr/>
      <dgm:t>
        <a:bodyPr/>
        <a:lstStyle/>
        <a:p>
          <a:r>
            <a:rPr lang="en-GB" dirty="0"/>
            <a:t>The laws created by Parliament </a:t>
          </a:r>
        </a:p>
      </dgm:t>
    </dgm:pt>
    <dgm:pt modelId="{C8EE52CA-86D3-43D3-9AC1-E0E5158553EE}" type="parTrans" cxnId="{D2CD1D4F-0E90-4F51-81DD-75005278ED11}">
      <dgm:prSet/>
      <dgm:spPr/>
      <dgm:t>
        <a:bodyPr/>
        <a:lstStyle/>
        <a:p>
          <a:endParaRPr lang="en-GB"/>
        </a:p>
      </dgm:t>
    </dgm:pt>
    <dgm:pt modelId="{D86C2BB9-5A52-4F18-A887-06B675C83A27}" type="sibTrans" cxnId="{D2CD1D4F-0E90-4F51-81DD-75005278ED11}">
      <dgm:prSet/>
      <dgm:spPr/>
      <dgm:t>
        <a:bodyPr/>
        <a:lstStyle/>
        <a:p>
          <a:endParaRPr lang="en-GB"/>
        </a:p>
      </dgm:t>
    </dgm:pt>
    <dgm:pt modelId="{00084A31-FD89-46D3-A56A-FBBA54F2989E}">
      <dgm:prSet phldrT="[Text]"/>
      <dgm:spPr/>
      <dgm:t>
        <a:bodyPr/>
        <a:lstStyle/>
        <a:p>
          <a:r>
            <a:rPr lang="en-GB" dirty="0"/>
            <a:t>The actions and decisions of public authorities</a:t>
          </a:r>
        </a:p>
      </dgm:t>
    </dgm:pt>
    <dgm:pt modelId="{302ED97B-C139-4E00-BD11-4E3119B0F13B}" type="parTrans" cxnId="{3CBAA7AB-01A9-40CA-A3C2-F26CEC9B35D9}">
      <dgm:prSet/>
      <dgm:spPr/>
      <dgm:t>
        <a:bodyPr/>
        <a:lstStyle/>
        <a:p>
          <a:endParaRPr lang="en-GB"/>
        </a:p>
      </dgm:t>
    </dgm:pt>
    <dgm:pt modelId="{A735D251-FB7C-4065-9112-9BFA0B0AF01D}" type="sibTrans" cxnId="{3CBAA7AB-01A9-40CA-A3C2-F26CEC9B35D9}">
      <dgm:prSet/>
      <dgm:spPr/>
      <dgm:t>
        <a:bodyPr/>
        <a:lstStyle/>
        <a:p>
          <a:endParaRPr lang="en-GB"/>
        </a:p>
      </dgm:t>
    </dgm:pt>
    <dgm:pt modelId="{D697B5D6-5026-4680-ACE9-3A3C2DBD17AD}">
      <dgm:prSet phldrT="[Text]"/>
      <dgm:spPr/>
      <dgm:t>
        <a:bodyPr/>
        <a:lstStyle/>
        <a:p>
          <a:r>
            <a:rPr lang="en-GB" dirty="0"/>
            <a:t>The actions of private entities</a:t>
          </a:r>
        </a:p>
      </dgm:t>
    </dgm:pt>
    <dgm:pt modelId="{32A60B26-60D3-47CC-9BDC-4C785F855A82}" type="parTrans" cxnId="{59D75A15-D8B0-415C-BBF7-C3F9D0145BF1}">
      <dgm:prSet/>
      <dgm:spPr/>
      <dgm:t>
        <a:bodyPr/>
        <a:lstStyle/>
        <a:p>
          <a:endParaRPr lang="en-GB"/>
        </a:p>
      </dgm:t>
    </dgm:pt>
    <dgm:pt modelId="{FF4F9338-23E9-4FD3-B075-5DA0C617DFDE}" type="sibTrans" cxnId="{59D75A15-D8B0-415C-BBF7-C3F9D0145BF1}">
      <dgm:prSet/>
      <dgm:spPr/>
      <dgm:t>
        <a:bodyPr/>
        <a:lstStyle/>
        <a:p>
          <a:endParaRPr lang="en-GB"/>
        </a:p>
      </dgm:t>
    </dgm:pt>
    <dgm:pt modelId="{14003A2D-1DDF-4C41-9AFA-599A20F97917}" type="pres">
      <dgm:prSet presAssocID="{204C7B07-67D8-4746-B6E0-DC597AE18471}" presName="linear" presStyleCnt="0">
        <dgm:presLayoutVars>
          <dgm:dir/>
          <dgm:animLvl val="lvl"/>
          <dgm:resizeHandles val="exact"/>
        </dgm:presLayoutVars>
      </dgm:prSet>
      <dgm:spPr/>
      <dgm:t>
        <a:bodyPr/>
        <a:lstStyle/>
        <a:p>
          <a:endParaRPr lang="en-GB"/>
        </a:p>
      </dgm:t>
    </dgm:pt>
    <dgm:pt modelId="{A2F696AC-1246-4FDC-A0A6-2CE15B2B7A7D}" type="pres">
      <dgm:prSet presAssocID="{C96457E6-1B51-4A89-B4FB-F6DF0ECD7267}" presName="parentLin" presStyleCnt="0"/>
      <dgm:spPr/>
    </dgm:pt>
    <dgm:pt modelId="{DB555B05-703A-4702-9C3E-EE66C26D2515}" type="pres">
      <dgm:prSet presAssocID="{C96457E6-1B51-4A89-B4FB-F6DF0ECD7267}" presName="parentLeftMargin" presStyleLbl="node1" presStyleIdx="0" presStyleCnt="3"/>
      <dgm:spPr/>
      <dgm:t>
        <a:bodyPr/>
        <a:lstStyle/>
        <a:p>
          <a:endParaRPr lang="en-GB"/>
        </a:p>
      </dgm:t>
    </dgm:pt>
    <dgm:pt modelId="{3A9D7ED3-2AAB-42B4-835D-8BB8377528FC}" type="pres">
      <dgm:prSet presAssocID="{C96457E6-1B51-4A89-B4FB-F6DF0ECD7267}" presName="parentText" presStyleLbl="node1" presStyleIdx="0" presStyleCnt="3">
        <dgm:presLayoutVars>
          <dgm:chMax val="0"/>
          <dgm:bulletEnabled val="1"/>
        </dgm:presLayoutVars>
      </dgm:prSet>
      <dgm:spPr/>
      <dgm:t>
        <a:bodyPr/>
        <a:lstStyle/>
        <a:p>
          <a:endParaRPr lang="en-GB"/>
        </a:p>
      </dgm:t>
    </dgm:pt>
    <dgm:pt modelId="{7FBF9758-91A6-4373-98A8-7A786B4F1169}" type="pres">
      <dgm:prSet presAssocID="{C96457E6-1B51-4A89-B4FB-F6DF0ECD7267}" presName="negativeSpace" presStyleCnt="0"/>
      <dgm:spPr/>
    </dgm:pt>
    <dgm:pt modelId="{0923F7F6-B846-4A7F-AAAA-5C00CC0A31D7}" type="pres">
      <dgm:prSet presAssocID="{C96457E6-1B51-4A89-B4FB-F6DF0ECD7267}" presName="childText" presStyleLbl="conFgAcc1" presStyleIdx="0" presStyleCnt="3" custLinFactNeighborX="-315" custLinFactNeighborY="-64133">
        <dgm:presLayoutVars>
          <dgm:bulletEnabled val="1"/>
        </dgm:presLayoutVars>
      </dgm:prSet>
      <dgm:spPr/>
    </dgm:pt>
    <dgm:pt modelId="{AEE8A85E-68DE-40B5-A286-F6C4690C98FE}" type="pres">
      <dgm:prSet presAssocID="{D86C2BB9-5A52-4F18-A887-06B675C83A27}" presName="spaceBetweenRectangles" presStyleCnt="0"/>
      <dgm:spPr/>
    </dgm:pt>
    <dgm:pt modelId="{A9C2CF6C-CA41-4E5B-A819-753FB81EA5A3}" type="pres">
      <dgm:prSet presAssocID="{00084A31-FD89-46D3-A56A-FBBA54F2989E}" presName="parentLin" presStyleCnt="0"/>
      <dgm:spPr/>
    </dgm:pt>
    <dgm:pt modelId="{6EA24F01-ADDB-4682-AA09-EEC556EB8398}" type="pres">
      <dgm:prSet presAssocID="{00084A31-FD89-46D3-A56A-FBBA54F2989E}" presName="parentLeftMargin" presStyleLbl="node1" presStyleIdx="0" presStyleCnt="3"/>
      <dgm:spPr/>
      <dgm:t>
        <a:bodyPr/>
        <a:lstStyle/>
        <a:p>
          <a:endParaRPr lang="en-GB"/>
        </a:p>
      </dgm:t>
    </dgm:pt>
    <dgm:pt modelId="{56A73025-F9F7-45CD-A6DA-0F300DC3218C}" type="pres">
      <dgm:prSet presAssocID="{00084A31-FD89-46D3-A56A-FBBA54F2989E}" presName="parentText" presStyleLbl="node1" presStyleIdx="1" presStyleCnt="3">
        <dgm:presLayoutVars>
          <dgm:chMax val="0"/>
          <dgm:bulletEnabled val="1"/>
        </dgm:presLayoutVars>
      </dgm:prSet>
      <dgm:spPr/>
      <dgm:t>
        <a:bodyPr/>
        <a:lstStyle/>
        <a:p>
          <a:endParaRPr lang="en-GB"/>
        </a:p>
      </dgm:t>
    </dgm:pt>
    <dgm:pt modelId="{8375C8B8-AD80-4B86-A195-ABA6BD503462}" type="pres">
      <dgm:prSet presAssocID="{00084A31-FD89-46D3-A56A-FBBA54F2989E}" presName="negativeSpace" presStyleCnt="0"/>
      <dgm:spPr/>
    </dgm:pt>
    <dgm:pt modelId="{22FA6FAA-A831-4D03-AEB0-FBC043B5394E}" type="pres">
      <dgm:prSet presAssocID="{00084A31-FD89-46D3-A56A-FBBA54F2989E}" presName="childText" presStyleLbl="conFgAcc1" presStyleIdx="1" presStyleCnt="3">
        <dgm:presLayoutVars>
          <dgm:bulletEnabled val="1"/>
        </dgm:presLayoutVars>
      </dgm:prSet>
      <dgm:spPr/>
    </dgm:pt>
    <dgm:pt modelId="{DC58FD50-6812-439C-9A8C-26CA4241DD74}" type="pres">
      <dgm:prSet presAssocID="{A735D251-FB7C-4065-9112-9BFA0B0AF01D}" presName="spaceBetweenRectangles" presStyleCnt="0"/>
      <dgm:spPr/>
    </dgm:pt>
    <dgm:pt modelId="{0BE71A17-89B9-402C-A001-2150C7762F08}" type="pres">
      <dgm:prSet presAssocID="{D697B5D6-5026-4680-ACE9-3A3C2DBD17AD}" presName="parentLin" presStyleCnt="0"/>
      <dgm:spPr/>
    </dgm:pt>
    <dgm:pt modelId="{7EA1903A-5771-4E95-A886-40CD54FF79C7}" type="pres">
      <dgm:prSet presAssocID="{D697B5D6-5026-4680-ACE9-3A3C2DBD17AD}" presName="parentLeftMargin" presStyleLbl="node1" presStyleIdx="1" presStyleCnt="3"/>
      <dgm:spPr/>
      <dgm:t>
        <a:bodyPr/>
        <a:lstStyle/>
        <a:p>
          <a:endParaRPr lang="en-GB"/>
        </a:p>
      </dgm:t>
    </dgm:pt>
    <dgm:pt modelId="{5439223D-6887-4DF6-ACCC-4E52C860E7A7}" type="pres">
      <dgm:prSet presAssocID="{D697B5D6-5026-4680-ACE9-3A3C2DBD17AD}" presName="parentText" presStyleLbl="node1" presStyleIdx="2" presStyleCnt="3">
        <dgm:presLayoutVars>
          <dgm:chMax val="0"/>
          <dgm:bulletEnabled val="1"/>
        </dgm:presLayoutVars>
      </dgm:prSet>
      <dgm:spPr/>
      <dgm:t>
        <a:bodyPr/>
        <a:lstStyle/>
        <a:p>
          <a:endParaRPr lang="en-GB"/>
        </a:p>
      </dgm:t>
    </dgm:pt>
    <dgm:pt modelId="{8D4AAEB6-8DCB-4B05-B4FD-CD81B8A37FB1}" type="pres">
      <dgm:prSet presAssocID="{D697B5D6-5026-4680-ACE9-3A3C2DBD17AD}" presName="negativeSpace" presStyleCnt="0"/>
      <dgm:spPr/>
    </dgm:pt>
    <dgm:pt modelId="{3DC08452-4197-4265-9488-8A2A27E5677A}" type="pres">
      <dgm:prSet presAssocID="{D697B5D6-5026-4680-ACE9-3A3C2DBD17AD}" presName="childText" presStyleLbl="conFgAcc1" presStyleIdx="2" presStyleCnt="3">
        <dgm:presLayoutVars>
          <dgm:bulletEnabled val="1"/>
        </dgm:presLayoutVars>
      </dgm:prSet>
      <dgm:spPr/>
    </dgm:pt>
  </dgm:ptLst>
  <dgm:cxnLst>
    <dgm:cxn modelId="{A8DED553-4D39-48E7-B0D7-7B9C908474BC}" type="presOf" srcId="{D697B5D6-5026-4680-ACE9-3A3C2DBD17AD}" destId="{5439223D-6887-4DF6-ACCC-4E52C860E7A7}" srcOrd="1" destOrd="0" presId="urn:microsoft.com/office/officeart/2005/8/layout/list1"/>
    <dgm:cxn modelId="{16A1E341-B25C-4477-87C8-A3245DAD45D8}" type="presOf" srcId="{00084A31-FD89-46D3-A56A-FBBA54F2989E}" destId="{56A73025-F9F7-45CD-A6DA-0F300DC3218C}" srcOrd="1" destOrd="0" presId="urn:microsoft.com/office/officeart/2005/8/layout/list1"/>
    <dgm:cxn modelId="{DBCB3D9C-FC26-4BC3-84B3-8177097AE83F}" type="presOf" srcId="{C96457E6-1B51-4A89-B4FB-F6DF0ECD7267}" destId="{3A9D7ED3-2AAB-42B4-835D-8BB8377528FC}" srcOrd="1" destOrd="0" presId="urn:microsoft.com/office/officeart/2005/8/layout/list1"/>
    <dgm:cxn modelId="{DA110B0D-A19F-45ED-8A2E-182CEC3B1737}" type="presOf" srcId="{204C7B07-67D8-4746-B6E0-DC597AE18471}" destId="{14003A2D-1DDF-4C41-9AFA-599A20F97917}" srcOrd="0" destOrd="0" presId="urn:microsoft.com/office/officeart/2005/8/layout/list1"/>
    <dgm:cxn modelId="{9EA0C022-4AAB-446A-8897-B9B250A085D7}" type="presOf" srcId="{C96457E6-1B51-4A89-B4FB-F6DF0ECD7267}" destId="{DB555B05-703A-4702-9C3E-EE66C26D2515}" srcOrd="0" destOrd="0" presId="urn:microsoft.com/office/officeart/2005/8/layout/list1"/>
    <dgm:cxn modelId="{59D75A15-D8B0-415C-BBF7-C3F9D0145BF1}" srcId="{204C7B07-67D8-4746-B6E0-DC597AE18471}" destId="{D697B5D6-5026-4680-ACE9-3A3C2DBD17AD}" srcOrd="2" destOrd="0" parTransId="{32A60B26-60D3-47CC-9BDC-4C785F855A82}" sibTransId="{FF4F9338-23E9-4FD3-B075-5DA0C617DFDE}"/>
    <dgm:cxn modelId="{14CB5459-8DDD-4F8A-A5A5-000BCB4833CA}" type="presOf" srcId="{00084A31-FD89-46D3-A56A-FBBA54F2989E}" destId="{6EA24F01-ADDB-4682-AA09-EEC556EB8398}" srcOrd="0" destOrd="0" presId="urn:microsoft.com/office/officeart/2005/8/layout/list1"/>
    <dgm:cxn modelId="{92D9E730-CA94-43E7-89DB-DBCFDC99A6C7}" type="presOf" srcId="{D697B5D6-5026-4680-ACE9-3A3C2DBD17AD}" destId="{7EA1903A-5771-4E95-A886-40CD54FF79C7}" srcOrd="0" destOrd="0" presId="urn:microsoft.com/office/officeart/2005/8/layout/list1"/>
    <dgm:cxn modelId="{D2CD1D4F-0E90-4F51-81DD-75005278ED11}" srcId="{204C7B07-67D8-4746-B6E0-DC597AE18471}" destId="{C96457E6-1B51-4A89-B4FB-F6DF0ECD7267}" srcOrd="0" destOrd="0" parTransId="{C8EE52CA-86D3-43D3-9AC1-E0E5158553EE}" sibTransId="{D86C2BB9-5A52-4F18-A887-06B675C83A27}"/>
    <dgm:cxn modelId="{3CBAA7AB-01A9-40CA-A3C2-F26CEC9B35D9}" srcId="{204C7B07-67D8-4746-B6E0-DC597AE18471}" destId="{00084A31-FD89-46D3-A56A-FBBA54F2989E}" srcOrd="1" destOrd="0" parTransId="{302ED97B-C139-4E00-BD11-4E3119B0F13B}" sibTransId="{A735D251-FB7C-4065-9112-9BFA0B0AF01D}"/>
    <dgm:cxn modelId="{35FCDA6C-227C-4E1C-9479-4C47DD4560AD}" type="presParOf" srcId="{14003A2D-1DDF-4C41-9AFA-599A20F97917}" destId="{A2F696AC-1246-4FDC-A0A6-2CE15B2B7A7D}" srcOrd="0" destOrd="0" presId="urn:microsoft.com/office/officeart/2005/8/layout/list1"/>
    <dgm:cxn modelId="{D1923D82-F36E-4AA5-91E2-A36CBB2BAB6F}" type="presParOf" srcId="{A2F696AC-1246-4FDC-A0A6-2CE15B2B7A7D}" destId="{DB555B05-703A-4702-9C3E-EE66C26D2515}" srcOrd="0" destOrd="0" presId="urn:microsoft.com/office/officeart/2005/8/layout/list1"/>
    <dgm:cxn modelId="{EA28D7A9-CC92-4B79-B370-727FBE3FAE79}" type="presParOf" srcId="{A2F696AC-1246-4FDC-A0A6-2CE15B2B7A7D}" destId="{3A9D7ED3-2AAB-42B4-835D-8BB8377528FC}" srcOrd="1" destOrd="0" presId="urn:microsoft.com/office/officeart/2005/8/layout/list1"/>
    <dgm:cxn modelId="{F0BA76FD-4C15-4350-8E85-6D0DE985E0CB}" type="presParOf" srcId="{14003A2D-1DDF-4C41-9AFA-599A20F97917}" destId="{7FBF9758-91A6-4373-98A8-7A786B4F1169}" srcOrd="1" destOrd="0" presId="urn:microsoft.com/office/officeart/2005/8/layout/list1"/>
    <dgm:cxn modelId="{FFE91FA0-AD78-4E95-8B8A-B7FA9664FF70}" type="presParOf" srcId="{14003A2D-1DDF-4C41-9AFA-599A20F97917}" destId="{0923F7F6-B846-4A7F-AAAA-5C00CC0A31D7}" srcOrd="2" destOrd="0" presId="urn:microsoft.com/office/officeart/2005/8/layout/list1"/>
    <dgm:cxn modelId="{85A92327-5669-40EC-8BCD-C0B5E36585AF}" type="presParOf" srcId="{14003A2D-1DDF-4C41-9AFA-599A20F97917}" destId="{AEE8A85E-68DE-40B5-A286-F6C4690C98FE}" srcOrd="3" destOrd="0" presId="urn:microsoft.com/office/officeart/2005/8/layout/list1"/>
    <dgm:cxn modelId="{BBFFAB40-E8F0-4B2B-8CDF-DF841F92A85D}" type="presParOf" srcId="{14003A2D-1DDF-4C41-9AFA-599A20F97917}" destId="{A9C2CF6C-CA41-4E5B-A819-753FB81EA5A3}" srcOrd="4" destOrd="0" presId="urn:microsoft.com/office/officeart/2005/8/layout/list1"/>
    <dgm:cxn modelId="{F0BF15C8-4467-48FC-89CB-55EF198DD561}" type="presParOf" srcId="{A9C2CF6C-CA41-4E5B-A819-753FB81EA5A3}" destId="{6EA24F01-ADDB-4682-AA09-EEC556EB8398}" srcOrd="0" destOrd="0" presId="urn:microsoft.com/office/officeart/2005/8/layout/list1"/>
    <dgm:cxn modelId="{4E7163A7-E108-454F-B12E-1ADF66A863A1}" type="presParOf" srcId="{A9C2CF6C-CA41-4E5B-A819-753FB81EA5A3}" destId="{56A73025-F9F7-45CD-A6DA-0F300DC3218C}" srcOrd="1" destOrd="0" presId="urn:microsoft.com/office/officeart/2005/8/layout/list1"/>
    <dgm:cxn modelId="{B69B5CCE-945D-4F1D-AFB7-DBDB88208576}" type="presParOf" srcId="{14003A2D-1DDF-4C41-9AFA-599A20F97917}" destId="{8375C8B8-AD80-4B86-A195-ABA6BD503462}" srcOrd="5" destOrd="0" presId="urn:microsoft.com/office/officeart/2005/8/layout/list1"/>
    <dgm:cxn modelId="{BB9161C7-1384-4795-876B-4C942B4C9A07}" type="presParOf" srcId="{14003A2D-1DDF-4C41-9AFA-599A20F97917}" destId="{22FA6FAA-A831-4D03-AEB0-FBC043B5394E}" srcOrd="6" destOrd="0" presId="urn:microsoft.com/office/officeart/2005/8/layout/list1"/>
    <dgm:cxn modelId="{A52C6E3A-603D-49C4-8785-6AC7604E7E40}" type="presParOf" srcId="{14003A2D-1DDF-4C41-9AFA-599A20F97917}" destId="{DC58FD50-6812-439C-9A8C-26CA4241DD74}" srcOrd="7" destOrd="0" presId="urn:microsoft.com/office/officeart/2005/8/layout/list1"/>
    <dgm:cxn modelId="{49C5763C-8A14-4A3C-9EDC-3B2EA6A4094A}" type="presParOf" srcId="{14003A2D-1DDF-4C41-9AFA-599A20F97917}" destId="{0BE71A17-89B9-402C-A001-2150C7762F08}" srcOrd="8" destOrd="0" presId="urn:microsoft.com/office/officeart/2005/8/layout/list1"/>
    <dgm:cxn modelId="{ACD04421-962C-4A31-B123-9560024020CB}" type="presParOf" srcId="{0BE71A17-89B9-402C-A001-2150C7762F08}" destId="{7EA1903A-5771-4E95-A886-40CD54FF79C7}" srcOrd="0" destOrd="0" presId="urn:microsoft.com/office/officeart/2005/8/layout/list1"/>
    <dgm:cxn modelId="{74329EAD-BEFE-4048-9C9D-D3A92DB50354}" type="presParOf" srcId="{0BE71A17-89B9-402C-A001-2150C7762F08}" destId="{5439223D-6887-4DF6-ACCC-4E52C860E7A7}" srcOrd="1" destOrd="0" presId="urn:microsoft.com/office/officeart/2005/8/layout/list1"/>
    <dgm:cxn modelId="{61D145DE-6B3D-4C8D-92BB-6762A5FA1423}" type="presParOf" srcId="{14003A2D-1DDF-4C41-9AFA-599A20F97917}" destId="{8D4AAEB6-8DCB-4B05-B4FD-CD81B8A37FB1}" srcOrd="9" destOrd="0" presId="urn:microsoft.com/office/officeart/2005/8/layout/list1"/>
    <dgm:cxn modelId="{18415468-81D9-4038-BA48-F99029CC936B}" type="presParOf" srcId="{14003A2D-1DDF-4C41-9AFA-599A20F97917}" destId="{3DC08452-4197-4265-9488-8A2A27E5677A}"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23F7F6-B846-4A7F-AAAA-5C00CC0A31D7}">
      <dsp:nvSpPr>
        <dsp:cNvPr id="0" name=""/>
        <dsp:cNvSpPr/>
      </dsp:nvSpPr>
      <dsp:spPr>
        <a:xfrm>
          <a:off x="0" y="1282326"/>
          <a:ext cx="8051800" cy="529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A9D7ED3-2AAB-42B4-835D-8BB8377528FC}">
      <dsp:nvSpPr>
        <dsp:cNvPr id="0" name=""/>
        <dsp:cNvSpPr/>
      </dsp:nvSpPr>
      <dsp:spPr>
        <a:xfrm>
          <a:off x="402590" y="1045093"/>
          <a:ext cx="5636260"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037" tIns="0" rIns="213037" bIns="0" numCol="1" spcCol="1270" anchor="ctr" anchorCtr="0">
          <a:noAutofit/>
        </a:bodyPr>
        <a:lstStyle/>
        <a:p>
          <a:pPr lvl="0" algn="l" defTabSz="933450">
            <a:lnSpc>
              <a:spcPct val="90000"/>
            </a:lnSpc>
            <a:spcBef>
              <a:spcPct val="0"/>
            </a:spcBef>
            <a:spcAft>
              <a:spcPct val="35000"/>
            </a:spcAft>
          </a:pPr>
          <a:r>
            <a:rPr lang="en-GB" sz="2100" kern="1200" dirty="0"/>
            <a:t>The laws created by Parliament </a:t>
          </a:r>
        </a:p>
      </dsp:txBody>
      <dsp:txXfrm>
        <a:off x="402590" y="1045093"/>
        <a:ext cx="5636260" cy="619920"/>
      </dsp:txXfrm>
    </dsp:sp>
    <dsp:sp modelId="{22FA6FAA-A831-4D03-AEB0-FBC043B5394E}">
      <dsp:nvSpPr>
        <dsp:cNvPr id="0" name=""/>
        <dsp:cNvSpPr/>
      </dsp:nvSpPr>
      <dsp:spPr>
        <a:xfrm>
          <a:off x="0" y="2307613"/>
          <a:ext cx="8051800" cy="529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A73025-F9F7-45CD-A6DA-0F300DC3218C}">
      <dsp:nvSpPr>
        <dsp:cNvPr id="0" name=""/>
        <dsp:cNvSpPr/>
      </dsp:nvSpPr>
      <dsp:spPr>
        <a:xfrm>
          <a:off x="402590" y="1997653"/>
          <a:ext cx="5636260"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037" tIns="0" rIns="213037" bIns="0" numCol="1" spcCol="1270" anchor="ctr" anchorCtr="0">
          <a:noAutofit/>
        </a:bodyPr>
        <a:lstStyle/>
        <a:p>
          <a:pPr lvl="0" algn="l" defTabSz="933450">
            <a:lnSpc>
              <a:spcPct val="90000"/>
            </a:lnSpc>
            <a:spcBef>
              <a:spcPct val="0"/>
            </a:spcBef>
            <a:spcAft>
              <a:spcPct val="35000"/>
            </a:spcAft>
          </a:pPr>
          <a:r>
            <a:rPr lang="en-GB" sz="2100" kern="1200" dirty="0"/>
            <a:t>The actions and decisions of public authorities</a:t>
          </a:r>
        </a:p>
      </dsp:txBody>
      <dsp:txXfrm>
        <a:off x="402590" y="1997653"/>
        <a:ext cx="5636260" cy="619920"/>
      </dsp:txXfrm>
    </dsp:sp>
    <dsp:sp modelId="{3DC08452-4197-4265-9488-8A2A27E5677A}">
      <dsp:nvSpPr>
        <dsp:cNvPr id="0" name=""/>
        <dsp:cNvSpPr/>
      </dsp:nvSpPr>
      <dsp:spPr>
        <a:xfrm>
          <a:off x="0" y="3260173"/>
          <a:ext cx="8051800" cy="529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439223D-6887-4DF6-ACCC-4E52C860E7A7}">
      <dsp:nvSpPr>
        <dsp:cNvPr id="0" name=""/>
        <dsp:cNvSpPr/>
      </dsp:nvSpPr>
      <dsp:spPr>
        <a:xfrm>
          <a:off x="402590" y="2950213"/>
          <a:ext cx="5636260"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037" tIns="0" rIns="213037" bIns="0" numCol="1" spcCol="1270" anchor="ctr" anchorCtr="0">
          <a:noAutofit/>
        </a:bodyPr>
        <a:lstStyle/>
        <a:p>
          <a:pPr lvl="0" algn="l" defTabSz="933450">
            <a:lnSpc>
              <a:spcPct val="90000"/>
            </a:lnSpc>
            <a:spcBef>
              <a:spcPct val="0"/>
            </a:spcBef>
            <a:spcAft>
              <a:spcPct val="35000"/>
            </a:spcAft>
          </a:pPr>
          <a:r>
            <a:rPr lang="en-GB" sz="2100" kern="1200" dirty="0"/>
            <a:t>The actions of private entities</a:t>
          </a:r>
        </a:p>
      </dsp:txBody>
      <dsp:txXfrm>
        <a:off x="402590" y="2950213"/>
        <a:ext cx="5636260" cy="6199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3304654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4286045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3377188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2849137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4100486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3780624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341201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774189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147402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415440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A6E0DA-2C54-4F35-BCAE-847587C5FDC3}" type="datetimeFigureOut">
              <a:rPr lang="en-GB" smtClean="0"/>
              <a:pPr/>
              <a:t>15/11/2017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2669412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A6E0DA-2C54-4F35-BCAE-847587C5FDC3}" type="datetimeFigureOut">
              <a:rPr lang="en-GB" smtClean="0"/>
              <a:pPr/>
              <a:t>15/11/2017</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A6EB0C-4897-46B0-8AC4-420AEB9B323A}" type="slidenum">
              <a:rPr lang="en-GB" smtClean="0"/>
              <a:pPr/>
              <a:t>‹#›</a:t>
            </a:fld>
            <a:endParaRPr lang="en-GB" dirty="0"/>
          </a:p>
        </p:txBody>
      </p:sp>
    </p:spTree>
    <p:extLst>
      <p:ext uri="{BB962C8B-B14F-4D97-AF65-F5344CB8AC3E}">
        <p14:creationId xmlns:p14="http://schemas.microsoft.com/office/powerpoint/2010/main" xmlns="" val="22019311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BB823DDD-6020-434B-8056-5521B680879A}"/>
              </a:ext>
            </a:extLst>
          </p:cNvPr>
          <p:cNvSpPr>
            <a:spLocks noGrp="1"/>
          </p:cNvSpPr>
          <p:nvPr>
            <p:ph type="title"/>
          </p:nvPr>
        </p:nvSpPr>
        <p:spPr/>
        <p:txBody>
          <a:bodyPr/>
          <a:lstStyle/>
          <a:p>
            <a:endParaRPr lang="en-GB"/>
          </a:p>
        </p:txBody>
      </p:sp>
      <p:sp>
        <p:nvSpPr>
          <p:cNvPr id="5" name="Text Placeholder 4">
            <a:extLst>
              <a:ext uri="{FF2B5EF4-FFF2-40B4-BE49-F238E27FC236}">
                <a16:creationId xmlns:a16="http://schemas.microsoft.com/office/drawing/2014/main" xmlns="" id="{40F8BBFC-9BC4-48DE-ABAE-3B6C2050EDB6}"/>
              </a:ext>
            </a:extLst>
          </p:cNvPr>
          <p:cNvSpPr>
            <a:spLocks noGrp="1"/>
          </p:cNvSpPr>
          <p:nvPr>
            <p:ph type="body" sz="half" idx="2"/>
          </p:nvPr>
        </p:nvSpPr>
        <p:spPr>
          <a:xfrm>
            <a:off x="0" y="4488111"/>
            <a:ext cx="12192000" cy="1840971"/>
          </a:xfrm>
        </p:spPr>
        <p:txBody>
          <a:bodyPr>
            <a:normAutofit/>
          </a:bodyPr>
          <a:lstStyle/>
          <a:p>
            <a:pPr algn="ctr"/>
            <a:endParaRPr lang="en-GB" dirty="0"/>
          </a:p>
          <a:p>
            <a:pPr algn="ctr"/>
            <a:r>
              <a:rPr lang="en-GB" sz="4000" dirty="0">
                <a:solidFill>
                  <a:srgbClr val="C00000"/>
                </a:solidFill>
              </a:rPr>
              <a:t>The Human Rights Act </a:t>
            </a:r>
            <a:r>
              <a:rPr lang="en-GB" sz="4000" dirty="0" smtClean="0">
                <a:solidFill>
                  <a:srgbClr val="C00000"/>
                </a:solidFill>
              </a:rPr>
              <a:t>II</a:t>
            </a:r>
            <a:endParaRPr lang="en-GB" sz="4000" dirty="0">
              <a:solidFill>
                <a:srgbClr val="C00000"/>
              </a:solidFill>
            </a:endParaRPr>
          </a:p>
          <a:p>
            <a:pPr algn="ctr"/>
            <a:r>
              <a:rPr lang="en-GB" sz="2400" dirty="0" smtClean="0"/>
              <a:t>16</a:t>
            </a:r>
            <a:r>
              <a:rPr lang="en-GB" sz="2400" baseline="30000" dirty="0" smtClean="0"/>
              <a:t>th</a:t>
            </a:r>
            <a:r>
              <a:rPr lang="en-GB" sz="2400" dirty="0" smtClean="0"/>
              <a:t> </a:t>
            </a:r>
            <a:r>
              <a:rPr lang="en-GB" sz="2400" dirty="0"/>
              <a:t>November 2017</a:t>
            </a:r>
          </a:p>
          <a:p>
            <a:pPr algn="ctr"/>
            <a:endParaRPr lang="en-GB" sz="2400" dirty="0">
              <a:solidFill>
                <a:srgbClr val="C00000"/>
              </a:solidFill>
            </a:endParaRPr>
          </a:p>
        </p:txBody>
      </p:sp>
      <p:pic>
        <p:nvPicPr>
          <p:cNvPr id="6" name="Picture 5">
            <a:extLst>
              <a:ext uri="{FF2B5EF4-FFF2-40B4-BE49-F238E27FC236}">
                <a16:creationId xmlns:a16="http://schemas.microsoft.com/office/drawing/2014/main" xmlns="" id="{DA67CCD5-DAED-431B-99E1-3E473A9F0C86}"/>
              </a:ext>
            </a:extLst>
          </p:cNvPr>
          <p:cNvPicPr>
            <a:picLocks noChangeAspect="1"/>
          </p:cNvPicPr>
          <p:nvPr/>
        </p:nvPicPr>
        <p:blipFill>
          <a:blip r:embed="rId2" cstate="print"/>
          <a:stretch>
            <a:fillRect/>
          </a:stretch>
        </p:blipFill>
        <p:spPr>
          <a:xfrm>
            <a:off x="0" y="1"/>
            <a:ext cx="12192000" cy="4488110"/>
          </a:xfrm>
          <a:prstGeom prst="rect">
            <a:avLst/>
          </a:prstGeom>
        </p:spPr>
      </p:pic>
    </p:spTree>
    <p:extLst>
      <p:ext uri="{BB962C8B-B14F-4D97-AF65-F5344CB8AC3E}">
        <p14:creationId xmlns:p14="http://schemas.microsoft.com/office/powerpoint/2010/main" xmlns="" val="434452215"/>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700" y="689810"/>
            <a:ext cx="4352326" cy="1367589"/>
          </a:xfrm>
        </p:spPr>
        <p:txBody>
          <a:bodyPr anchor="t">
            <a:normAutofit/>
          </a:bodyPr>
          <a:lstStyle/>
          <a:p>
            <a:pPr algn="ctr"/>
            <a:r>
              <a:rPr lang="en-GB" b="1" dirty="0"/>
              <a:t>Hybrid public </a:t>
            </a:r>
            <a:r>
              <a:rPr lang="en-GB" b="1" dirty="0" smtClean="0"/>
              <a:t>authorities</a:t>
            </a:r>
            <a:r>
              <a:rPr lang="en-GB" b="1" dirty="0"/>
              <a:t/>
            </a:r>
            <a:br>
              <a:rPr lang="en-GB" b="1" dirty="0"/>
            </a:br>
            <a:endParaRPr lang="en-GB" b="1" dirty="0"/>
          </a:p>
        </p:txBody>
      </p:sp>
      <p:sp>
        <p:nvSpPr>
          <p:cNvPr id="3" name="Content Placeholder 2"/>
          <p:cNvSpPr>
            <a:spLocks noGrp="1"/>
          </p:cNvSpPr>
          <p:nvPr>
            <p:ph idx="1"/>
          </p:nvPr>
        </p:nvSpPr>
        <p:spPr>
          <a:xfrm>
            <a:off x="5183188" y="218365"/>
            <a:ext cx="6172200" cy="6223378"/>
          </a:xfrm>
        </p:spPr>
        <p:txBody>
          <a:bodyPr>
            <a:normAutofit fontScale="92500" lnSpcReduction="20000"/>
          </a:bodyPr>
          <a:lstStyle/>
          <a:p>
            <a:pPr marL="0" indent="0">
              <a:buNone/>
            </a:pPr>
            <a:r>
              <a:rPr lang="en-GB" b="1" i="1" dirty="0"/>
              <a:t>Aston </a:t>
            </a:r>
            <a:r>
              <a:rPr lang="en-GB" b="1" i="1" dirty="0" err="1"/>
              <a:t>Cantlow</a:t>
            </a:r>
            <a:r>
              <a:rPr lang="en-GB" b="1" i="1" dirty="0"/>
              <a:t> v </a:t>
            </a:r>
            <a:r>
              <a:rPr lang="en-GB" b="1" i="1" dirty="0" err="1"/>
              <a:t>Wallbank</a:t>
            </a:r>
            <a:r>
              <a:rPr lang="en-GB" b="1" i="1" dirty="0"/>
              <a:t> </a:t>
            </a:r>
            <a:endParaRPr lang="en-GB" b="1" i="1" dirty="0" smtClean="0"/>
          </a:p>
          <a:p>
            <a:pPr marL="0" indent="0">
              <a:buNone/>
            </a:pPr>
            <a:r>
              <a:rPr lang="en-GB" b="1" dirty="0" smtClean="0"/>
              <a:t>[</a:t>
            </a:r>
            <a:r>
              <a:rPr lang="en-GB" b="1" dirty="0"/>
              <a:t>2004] 1 AC 546</a:t>
            </a:r>
          </a:p>
          <a:p>
            <a:pPr marL="0" indent="0">
              <a:buNone/>
            </a:pPr>
            <a:r>
              <a:rPr lang="en-GB" dirty="0"/>
              <a:t>- W was a tenant occupying some parish land making her a ‘lay rector’ liable to pay costs of repair </a:t>
            </a:r>
            <a:r>
              <a:rPr lang="en-GB" dirty="0" smtClean="0"/>
              <a:t>(‘chancel repair’) to </a:t>
            </a:r>
            <a:r>
              <a:rPr lang="en-GB" dirty="0"/>
              <a:t>the church.</a:t>
            </a:r>
          </a:p>
          <a:p>
            <a:pPr marL="0" indent="0">
              <a:buNone/>
            </a:pPr>
            <a:r>
              <a:rPr lang="en-GB" dirty="0"/>
              <a:t>- Church Council requested W to pay for repairs.</a:t>
            </a:r>
          </a:p>
          <a:p>
            <a:pPr marL="0" indent="0">
              <a:buNone/>
            </a:pPr>
            <a:r>
              <a:rPr lang="en-GB" dirty="0"/>
              <a:t>- She refused, claimed that Church Council were a ‘public authority’ and </a:t>
            </a:r>
            <a:r>
              <a:rPr lang="en-GB" dirty="0" smtClean="0"/>
              <a:t>thus obliged </a:t>
            </a:r>
            <a:r>
              <a:rPr lang="en-GB" dirty="0"/>
              <a:t>to take her Convention rights into account - Art 1 of Protocol 1 – enjoyment of property.</a:t>
            </a:r>
          </a:p>
          <a:p>
            <a:pPr marL="0" indent="0" algn="ctr">
              <a:buNone/>
            </a:pPr>
            <a:r>
              <a:rPr lang="en-GB" b="1" i="1" dirty="0">
                <a:solidFill>
                  <a:srgbClr val="FF0000"/>
                </a:solidFill>
              </a:rPr>
              <a:t>Was the Church Council a ‘public authority’ for the purposes of section 6 of the HRA 1998?</a:t>
            </a:r>
          </a:p>
          <a:p>
            <a:endParaRPr lang="en-GB" dirty="0"/>
          </a:p>
        </p:txBody>
      </p:sp>
      <p:pic>
        <p:nvPicPr>
          <p:cNvPr id="3076" name="Picture 4" descr="http://www.norfolkchurches.co.uk/hethel/images/dscf397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9699" y="2326661"/>
            <a:ext cx="4352327" cy="353438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12606632"/>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17" y="385010"/>
            <a:ext cx="3843018" cy="1561601"/>
          </a:xfrm>
        </p:spPr>
        <p:txBody>
          <a:bodyPr anchor="t">
            <a:normAutofit fontScale="90000"/>
          </a:bodyPr>
          <a:lstStyle/>
          <a:p>
            <a:r>
              <a:rPr lang="en-GB" b="1" i="1" dirty="0">
                <a:latin typeface="+mn-lt"/>
              </a:rPr>
              <a:t>Aston </a:t>
            </a:r>
            <a:r>
              <a:rPr lang="en-GB" b="1" i="1" dirty="0" err="1">
                <a:latin typeface="+mn-lt"/>
              </a:rPr>
              <a:t>Cantlow</a:t>
            </a:r>
            <a:r>
              <a:rPr lang="en-GB" b="1" i="1" dirty="0">
                <a:latin typeface="+mn-lt"/>
              </a:rPr>
              <a:t> v </a:t>
            </a:r>
            <a:r>
              <a:rPr lang="en-GB" b="1" i="1" dirty="0" err="1">
                <a:latin typeface="+mn-lt"/>
              </a:rPr>
              <a:t>Wallbank</a:t>
            </a:r>
            <a:r>
              <a:rPr lang="en-GB" b="1" i="1" dirty="0">
                <a:latin typeface="+mn-lt"/>
              </a:rPr>
              <a:t> </a:t>
            </a:r>
            <a:r>
              <a:rPr lang="en-GB" b="1" dirty="0" smtClean="0">
                <a:latin typeface="+mn-lt"/>
              </a:rPr>
              <a:t/>
            </a:r>
            <a:br>
              <a:rPr lang="en-GB" b="1" dirty="0" smtClean="0">
                <a:latin typeface="+mn-lt"/>
              </a:rPr>
            </a:br>
            <a:r>
              <a:rPr lang="en-GB" b="1" dirty="0" smtClean="0">
                <a:latin typeface="+mn-lt"/>
              </a:rPr>
              <a:t>[</a:t>
            </a:r>
            <a:r>
              <a:rPr lang="en-GB" b="1" dirty="0">
                <a:latin typeface="+mn-lt"/>
              </a:rPr>
              <a:t>2004] 1 AC 546</a:t>
            </a:r>
            <a:r>
              <a:rPr lang="en-GB" b="1" u="sng" dirty="0"/>
              <a:t/>
            </a:r>
            <a:br>
              <a:rPr lang="en-GB" b="1" u="sng" dirty="0"/>
            </a:br>
            <a:r>
              <a:rPr lang="en-GB" b="1" u="sng" dirty="0"/>
              <a:t/>
            </a:r>
            <a:br>
              <a:rPr lang="en-GB" b="1" u="sng" dirty="0"/>
            </a:br>
            <a:r>
              <a:rPr lang="en-GB" b="1" u="sng" dirty="0">
                <a:latin typeface="+mn-lt"/>
              </a:rPr>
              <a:t/>
            </a:r>
            <a:br>
              <a:rPr lang="en-GB" b="1" u="sng" dirty="0">
                <a:latin typeface="+mn-lt"/>
              </a:rPr>
            </a:br>
            <a:endParaRPr lang="en-GB" b="1" u="sng" dirty="0">
              <a:latin typeface="+mn-lt"/>
            </a:endParaRPr>
          </a:p>
        </p:txBody>
      </p:sp>
      <p:sp>
        <p:nvSpPr>
          <p:cNvPr id="3" name="Content Placeholder 2"/>
          <p:cNvSpPr>
            <a:spLocks noGrp="1"/>
          </p:cNvSpPr>
          <p:nvPr>
            <p:ph idx="1"/>
          </p:nvPr>
        </p:nvSpPr>
        <p:spPr>
          <a:xfrm>
            <a:off x="4101354" y="209725"/>
            <a:ext cx="8090646" cy="6540698"/>
          </a:xfrm>
        </p:spPr>
        <p:txBody>
          <a:bodyPr>
            <a:noAutofit/>
          </a:bodyPr>
          <a:lstStyle/>
          <a:p>
            <a:pPr marL="0" indent="0">
              <a:buNone/>
            </a:pPr>
            <a:r>
              <a:rPr lang="en-GB" sz="2400" b="1" dirty="0"/>
              <a:t>Factors considered:</a:t>
            </a:r>
          </a:p>
          <a:p>
            <a:pPr>
              <a:buFontTx/>
              <a:buChar char="-"/>
            </a:pPr>
            <a:r>
              <a:rPr lang="en-GB" sz="2400" b="1" dirty="0" smtClean="0"/>
              <a:t>Whether in carrying out the action, the body </a:t>
            </a:r>
            <a:r>
              <a:rPr lang="en-GB" sz="2400" b="1" dirty="0"/>
              <a:t>was publicly funded.</a:t>
            </a:r>
          </a:p>
          <a:p>
            <a:pPr>
              <a:buFontTx/>
              <a:buChar char="-"/>
            </a:pPr>
            <a:r>
              <a:rPr lang="en-GB" sz="2400" b="1" dirty="0"/>
              <a:t>Whether the body in question  </a:t>
            </a:r>
            <a:r>
              <a:rPr lang="en-GB" sz="2400" b="1" dirty="0" smtClean="0"/>
              <a:t>was </a:t>
            </a:r>
            <a:r>
              <a:rPr lang="en-GB" sz="2400" b="1" dirty="0"/>
              <a:t>exercising statutory powers.</a:t>
            </a:r>
          </a:p>
          <a:p>
            <a:pPr>
              <a:buFontTx/>
              <a:buChar char="-"/>
            </a:pPr>
            <a:r>
              <a:rPr lang="en-GB" sz="2400" b="1" dirty="0"/>
              <a:t>Whether the body </a:t>
            </a:r>
            <a:r>
              <a:rPr lang="en-GB" sz="2400" b="1" dirty="0" smtClean="0"/>
              <a:t>was </a:t>
            </a:r>
            <a:r>
              <a:rPr lang="en-GB" sz="2400" b="1" dirty="0"/>
              <a:t>taking the place of central government or local authorities in providing the service. </a:t>
            </a:r>
          </a:p>
          <a:p>
            <a:pPr>
              <a:buFontTx/>
              <a:buChar char="-"/>
            </a:pPr>
            <a:r>
              <a:rPr lang="en-GB" sz="2400" b="1" dirty="0"/>
              <a:t>Whether the body </a:t>
            </a:r>
            <a:r>
              <a:rPr lang="en-GB" sz="2400" b="1" dirty="0" smtClean="0"/>
              <a:t>was </a:t>
            </a:r>
            <a:r>
              <a:rPr lang="en-GB" sz="2400" b="1" dirty="0"/>
              <a:t>a public service.</a:t>
            </a:r>
          </a:p>
          <a:p>
            <a:pPr marL="0" indent="0">
              <a:buNone/>
            </a:pPr>
            <a:r>
              <a:rPr lang="en-GB" sz="2400" b="1" dirty="0">
                <a:solidFill>
                  <a:srgbClr val="FF0000"/>
                </a:solidFill>
              </a:rPr>
              <a:t>Held: </a:t>
            </a:r>
            <a:r>
              <a:rPr lang="en-GB" sz="2400" b="1" dirty="0" smtClean="0"/>
              <a:t>NOT PUBLIC FOR THE PURPOSES OF s.6(3) HRA 1998</a:t>
            </a:r>
            <a:endParaRPr lang="en-GB" sz="2400" b="1" dirty="0"/>
          </a:p>
          <a:p>
            <a:pPr marL="0" indent="0">
              <a:buNone/>
            </a:pPr>
            <a:r>
              <a:rPr lang="en-GB" sz="2400" b="1" dirty="0"/>
              <a:t>- The action was the enforcement of a civil debt.</a:t>
            </a:r>
          </a:p>
          <a:p>
            <a:pPr marL="0" indent="0">
              <a:buNone/>
            </a:pPr>
            <a:r>
              <a:rPr lang="en-GB" sz="2400" b="1" dirty="0"/>
              <a:t>- The Church Council was not therefore taking the place of central or local government in making </a:t>
            </a:r>
            <a:r>
              <a:rPr lang="en-GB" sz="2400" b="1" dirty="0" smtClean="0"/>
              <a:t>W </a:t>
            </a:r>
            <a:r>
              <a:rPr lang="en-GB" sz="2400" b="1" dirty="0"/>
              <a:t>pay for repairs to the Church.</a:t>
            </a:r>
          </a:p>
          <a:p>
            <a:pPr marL="0" indent="0">
              <a:buNone/>
            </a:pPr>
            <a:r>
              <a:rPr lang="en-GB" sz="2400" b="1" dirty="0"/>
              <a:t>- Because the act in no way involved the public, it was a private act. </a:t>
            </a:r>
          </a:p>
        </p:txBody>
      </p:sp>
      <p:pic>
        <p:nvPicPr>
          <p:cNvPr id="3076" name="Picture 4" descr="http://www.norfolkchurches.co.uk/hethel/images/dscf397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0416" y="3216034"/>
            <a:ext cx="3843019" cy="353438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97276453"/>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6" y="-174811"/>
            <a:ext cx="4381500" cy="2232212"/>
          </a:xfrm>
        </p:spPr>
        <p:txBody>
          <a:bodyPr anchor="t">
            <a:normAutofit/>
          </a:bodyPr>
          <a:lstStyle/>
          <a:p>
            <a:r>
              <a:rPr lang="en-GB" b="1" i="1" dirty="0"/>
              <a:t> </a:t>
            </a:r>
            <a:r>
              <a:rPr lang="en-GB" dirty="0"/>
              <a:t/>
            </a:r>
            <a:br>
              <a:rPr lang="en-GB" dirty="0"/>
            </a:br>
            <a:r>
              <a:rPr lang="en-GB" b="1" u="sng" dirty="0">
                <a:latin typeface="+mn-lt"/>
              </a:rPr>
              <a:t/>
            </a:r>
            <a:br>
              <a:rPr lang="en-GB" b="1" u="sng" dirty="0">
                <a:latin typeface="+mn-lt"/>
              </a:rPr>
            </a:br>
            <a:r>
              <a:rPr lang="en-GB" b="1" u="sng" dirty="0"/>
              <a:t/>
            </a:r>
            <a:br>
              <a:rPr lang="en-GB" b="1" u="sng" dirty="0"/>
            </a:br>
            <a:endParaRPr lang="en-GB" dirty="0"/>
          </a:p>
        </p:txBody>
      </p:sp>
      <p:sp>
        <p:nvSpPr>
          <p:cNvPr id="8" name="AutoShape 8" descr="https://i.guim.co.uk/img/static/sys-images/Guardian/Pix/pictures/2015/1/20/1421756480884/Old-peoples-home-012.jpg?w=620&amp;q=85&amp;auto=format&amp;sharp=10&amp;s=5fca9ac2c0fde01f9ec25a322f002358"/>
          <p:cNvSpPr>
            <a:spLocks noGrp="1" noChangeAspect="1" noChangeArrowheads="1"/>
          </p:cNvSpPr>
          <p:nvPr>
            <p:ph idx="1"/>
          </p:nvPr>
        </p:nvSpPr>
        <p:spPr bwMode="auto">
          <a:xfrm>
            <a:off x="5183187" y="107576"/>
            <a:ext cx="6807251" cy="6548717"/>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normAutofit fontScale="92500" lnSpcReduction="10000"/>
          </a:bodyPr>
          <a:lstStyle/>
          <a:p>
            <a:pPr>
              <a:buNone/>
            </a:pPr>
            <a:r>
              <a:rPr lang="en-GB" b="1" i="1" dirty="0" smtClean="0"/>
              <a:t>YL v Birmingham City Council </a:t>
            </a:r>
            <a:endParaRPr lang="en-GB" b="1" dirty="0" smtClean="0"/>
          </a:p>
          <a:p>
            <a:pPr>
              <a:buNone/>
            </a:pPr>
            <a:r>
              <a:rPr lang="en-GB" b="1" dirty="0" smtClean="0"/>
              <a:t>[2007] UKHL 27</a:t>
            </a:r>
          </a:p>
          <a:p>
            <a:pPr>
              <a:buNone/>
            </a:pPr>
            <a:endParaRPr lang="en-GB" dirty="0"/>
          </a:p>
          <a:p>
            <a:r>
              <a:rPr lang="en-GB" dirty="0"/>
              <a:t>Y was an 87 </a:t>
            </a:r>
            <a:r>
              <a:rPr lang="en-GB" dirty="0" err="1"/>
              <a:t>yr</a:t>
            </a:r>
            <a:r>
              <a:rPr lang="en-GB" dirty="0"/>
              <a:t> old Alzheimer's patient in a private care home. Her fees were primarily subsidised by the LA.</a:t>
            </a:r>
          </a:p>
          <a:p>
            <a:r>
              <a:rPr lang="en-GB" dirty="0"/>
              <a:t>The care home wanted to move her to another home. She refused on grounds of Article </a:t>
            </a:r>
            <a:r>
              <a:rPr lang="en-GB" dirty="0" smtClean="0"/>
              <a:t>8, arguing </a:t>
            </a:r>
            <a:r>
              <a:rPr lang="en-GB" dirty="0"/>
              <a:t>that the care home was exercising a public function for the purposes of section 6 of the HRA 1998.</a:t>
            </a:r>
          </a:p>
          <a:p>
            <a:r>
              <a:rPr lang="en-GB" b="1" dirty="0">
                <a:solidFill>
                  <a:srgbClr val="FF0000"/>
                </a:solidFill>
              </a:rPr>
              <a:t>Could the privately run care home, pursuant to a contract with the local authority, be considered to be providing functions of a public nature?</a:t>
            </a:r>
          </a:p>
        </p:txBody>
      </p:sp>
      <p:pic>
        <p:nvPicPr>
          <p:cNvPr id="2058" name="Picture 10" descr="http://static.guim.co.uk/sys-images/Guardian/Pix/pictures/2011/11/13/1321205242315/Old-Peoples-Home--00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0525" y="2763371"/>
            <a:ext cx="4381500" cy="281715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326571" y="674915"/>
            <a:ext cx="4571999" cy="861774"/>
          </a:xfrm>
          <a:prstGeom prst="rect">
            <a:avLst/>
          </a:prstGeom>
        </p:spPr>
        <p:txBody>
          <a:bodyPr wrap="square">
            <a:spAutoFit/>
          </a:bodyPr>
          <a:lstStyle/>
          <a:p>
            <a:r>
              <a:rPr lang="en-GB" sz="3200" b="1" dirty="0" smtClean="0"/>
              <a:t>Hybrid public authorities</a:t>
            </a:r>
            <a:r>
              <a:rPr lang="en-GB" b="1" dirty="0" smtClean="0"/>
              <a:t/>
            </a:r>
            <a:br>
              <a:rPr lang="en-GB" b="1" dirty="0" smtClean="0"/>
            </a:br>
            <a:endParaRPr lang="en-GB" dirty="0"/>
          </a:p>
        </p:txBody>
      </p:sp>
    </p:spTree>
    <p:extLst>
      <p:ext uri="{BB962C8B-B14F-4D97-AF65-F5344CB8AC3E}">
        <p14:creationId xmlns:p14="http://schemas.microsoft.com/office/powerpoint/2010/main" xmlns="" val="760357163"/>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6" y="-174811"/>
            <a:ext cx="4381500" cy="2232212"/>
          </a:xfrm>
        </p:spPr>
        <p:txBody>
          <a:bodyPr anchor="t">
            <a:normAutofit fontScale="90000"/>
          </a:bodyPr>
          <a:lstStyle/>
          <a:p>
            <a:r>
              <a:rPr lang="en-GB" b="1" i="1" dirty="0"/>
              <a:t> </a:t>
            </a:r>
            <a:r>
              <a:rPr lang="en-GB" b="1" u="sng" dirty="0">
                <a:latin typeface="+mn-lt"/>
              </a:rPr>
              <a:t/>
            </a:r>
            <a:br>
              <a:rPr lang="en-GB" b="1" u="sng" dirty="0">
                <a:latin typeface="+mn-lt"/>
              </a:rPr>
            </a:br>
            <a:r>
              <a:rPr lang="en-GB" b="1" dirty="0">
                <a:solidFill>
                  <a:srgbClr val="FF0000"/>
                </a:solidFill>
                <a:latin typeface="+mn-lt"/>
              </a:rPr>
              <a:t>Could the privately run care home, pursuant to a contract with the local authority, be considered to be providing functions of a public nature?</a:t>
            </a:r>
            <a:r>
              <a:rPr lang="en-GB" b="1" dirty="0">
                <a:solidFill>
                  <a:srgbClr val="FF0000"/>
                </a:solidFill>
              </a:rPr>
              <a:t/>
            </a:r>
            <a:br>
              <a:rPr lang="en-GB" b="1" dirty="0">
                <a:solidFill>
                  <a:srgbClr val="FF0000"/>
                </a:solidFill>
              </a:rPr>
            </a:br>
            <a:r>
              <a:rPr lang="en-GB" b="1" dirty="0">
                <a:latin typeface="+mn-lt"/>
              </a:rPr>
              <a:t> </a:t>
            </a:r>
            <a:r>
              <a:rPr lang="en-GB" b="1" u="sng" dirty="0"/>
              <a:t/>
            </a:r>
            <a:br>
              <a:rPr lang="en-GB" b="1" u="sng" dirty="0"/>
            </a:br>
            <a:endParaRPr lang="en-GB" dirty="0"/>
          </a:p>
        </p:txBody>
      </p:sp>
      <p:sp>
        <p:nvSpPr>
          <p:cNvPr id="8" name="AutoShape 8" descr="https://i.guim.co.uk/img/static/sys-images/Guardian/Pix/pictures/2015/1/20/1421756480884/Old-peoples-home-012.jpg?w=620&amp;q=85&amp;auto=format&amp;sharp=10&amp;s=5fca9ac2c0fde01f9ec25a322f002358"/>
          <p:cNvSpPr>
            <a:spLocks noGrp="1" noChangeAspect="1" noChangeArrowheads="1"/>
          </p:cNvSpPr>
          <p:nvPr>
            <p:ph idx="1"/>
          </p:nvPr>
        </p:nvSpPr>
        <p:spPr bwMode="auto">
          <a:xfrm>
            <a:off x="5183187" y="107576"/>
            <a:ext cx="6807251" cy="6548717"/>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noAutofit/>
          </a:bodyPr>
          <a:lstStyle/>
          <a:p>
            <a:pPr>
              <a:buNone/>
            </a:pPr>
            <a:r>
              <a:rPr lang="en-GB" b="1" i="1" dirty="0" smtClean="0"/>
              <a:t>YL v Birmingham City Council </a:t>
            </a:r>
            <a:endParaRPr lang="en-GB" b="1" dirty="0" smtClean="0"/>
          </a:p>
          <a:p>
            <a:pPr>
              <a:buNone/>
            </a:pPr>
            <a:r>
              <a:rPr lang="en-GB" b="1" dirty="0" smtClean="0"/>
              <a:t>[2007] UKHL 27</a:t>
            </a:r>
          </a:p>
          <a:p>
            <a:pPr marL="0" indent="0">
              <a:buNone/>
            </a:pPr>
            <a:r>
              <a:rPr lang="en-GB" sz="2800" dirty="0" smtClean="0"/>
              <a:t>Court </a:t>
            </a:r>
            <a:r>
              <a:rPr lang="en-GB" sz="2800" dirty="0"/>
              <a:t>distinguished between:</a:t>
            </a:r>
          </a:p>
          <a:p>
            <a:r>
              <a:rPr lang="en-GB" sz="2800" dirty="0" smtClean="0"/>
              <a:t>Function </a:t>
            </a:r>
            <a:r>
              <a:rPr lang="en-GB" sz="2800" dirty="0"/>
              <a:t>of a LA in arranging </a:t>
            </a:r>
            <a:r>
              <a:rPr lang="en-GB" sz="2800" dirty="0" smtClean="0"/>
              <a:t>care </a:t>
            </a:r>
            <a:r>
              <a:rPr lang="en-GB" sz="2800" dirty="0"/>
              <a:t>= public</a:t>
            </a:r>
          </a:p>
          <a:p>
            <a:r>
              <a:rPr lang="en-GB" sz="2800" dirty="0" smtClean="0"/>
              <a:t>Act </a:t>
            </a:r>
            <a:r>
              <a:rPr lang="en-GB" sz="2800" dirty="0"/>
              <a:t>of a private company providing care under a contract = private</a:t>
            </a:r>
          </a:p>
          <a:p>
            <a:r>
              <a:rPr lang="en-GB" sz="2800" dirty="0"/>
              <a:t>The contract between the care home and LA was a private commercial contract (used analogy of contract cleaners).</a:t>
            </a:r>
          </a:p>
          <a:p>
            <a:pPr marL="0" indent="0">
              <a:buNone/>
            </a:pPr>
            <a:r>
              <a:rPr lang="en-GB" sz="2800" b="1" i="1" dirty="0"/>
              <a:t>Other considerations: </a:t>
            </a:r>
            <a:r>
              <a:rPr lang="en-GB" sz="2800" dirty="0"/>
              <a:t>fees were for a service and not </a:t>
            </a:r>
            <a:r>
              <a:rPr lang="en-GB" sz="2800" dirty="0" err="1"/>
              <a:t>Govt</a:t>
            </a:r>
            <a:r>
              <a:rPr lang="en-GB" sz="2800" dirty="0"/>
              <a:t> subsidies; no statutory powers; could charge what it liked rendering it a commercial contract; also provided care for private clients – no difference between private/public clients. </a:t>
            </a:r>
          </a:p>
        </p:txBody>
      </p:sp>
      <p:pic>
        <p:nvPicPr>
          <p:cNvPr id="2058" name="Picture 10" descr="http://static.guim.co.uk/sys-images/Guardian/Pix/pictures/2011/11/13/1321205242315/Old-Peoples-Home--00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0526" y="3072219"/>
            <a:ext cx="4381500" cy="28171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782227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tatic.guim.co.uk/sys-images/Guardian/Pix/pictures/2012/8/14/1344949358563/G4S-00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93030" y="-25361"/>
            <a:ext cx="4827500" cy="3436374"/>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3" descr="http://i1.walesonline.co.uk/incoming/article6832172.ece/ALTERNATES/s1227b/Serco-1.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3436374"/>
            <a:ext cx="6120580" cy="3421626"/>
          </a:xfrm>
          <a:prstGeom prst="rect">
            <a:avLst/>
          </a:prstGeom>
          <a:noFill/>
          <a:ln>
            <a:noFill/>
          </a:ln>
        </p:spPr>
      </p:pic>
      <p:pic>
        <p:nvPicPr>
          <p:cNvPr id="3082" name="Picture 10" descr="http://irati.eu/wp-content/uploads/2012/09/atos-logo.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 y="322774"/>
            <a:ext cx="4419600" cy="248602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4277032" y="0"/>
            <a:ext cx="3544527" cy="6832640"/>
          </a:xfrm>
          <a:prstGeom prst="rect">
            <a:avLst/>
          </a:prstGeom>
          <a:solidFill>
            <a:schemeClr val="accent5">
              <a:lumMod val="20000"/>
              <a:lumOff val="80000"/>
            </a:schemeClr>
          </a:solidFill>
        </p:spPr>
        <p:txBody>
          <a:bodyPr wrap="square" rtlCol="0">
            <a:spAutoFit/>
          </a:bodyPr>
          <a:lstStyle/>
          <a:p>
            <a:pPr algn="ctr"/>
            <a:r>
              <a:rPr lang="en-GB" sz="2800" b="1" u="sng" dirty="0">
                <a:solidFill>
                  <a:srgbClr val="FF0000"/>
                </a:solidFill>
              </a:rPr>
              <a:t>Problems?</a:t>
            </a:r>
          </a:p>
          <a:p>
            <a:r>
              <a:rPr lang="en-GB" sz="2800" dirty="0"/>
              <a:t>- Excludes the majority of private contractors from the scope of s.6 of the HRA 1998. </a:t>
            </a:r>
          </a:p>
          <a:p>
            <a:r>
              <a:rPr lang="en-GB" sz="2800" dirty="0"/>
              <a:t>- No direct accountability under the HRA 1998.</a:t>
            </a:r>
          </a:p>
          <a:p>
            <a:r>
              <a:rPr lang="en-GB" sz="2800" dirty="0"/>
              <a:t>- </a:t>
            </a:r>
            <a:r>
              <a:rPr lang="en-GB" sz="2800" dirty="0" err="1"/>
              <a:t>Gov</a:t>
            </a:r>
            <a:r>
              <a:rPr lang="en-GB" sz="2800" dirty="0"/>
              <a:t> spends approx. £187 billion on services with third parties each year, half of which is on contracting out services.</a:t>
            </a:r>
          </a:p>
          <a:p>
            <a:endParaRPr lang="en-GB" dirty="0"/>
          </a:p>
        </p:txBody>
      </p:sp>
      <p:pic>
        <p:nvPicPr>
          <p:cNvPr id="1026" name="Picture 2" descr="http://content.animalnewyork.com/wp-content/uploads/o-JIMMY-MUBENGA-killed-a.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821559" y="3436375"/>
            <a:ext cx="4370441" cy="34216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28588874"/>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600" b="1" dirty="0">
                <a:latin typeface="+mn-lt"/>
              </a:rPr>
              <a:t>How can we hold private entities to account for violations of Convention rights?</a:t>
            </a:r>
          </a:p>
        </p:txBody>
      </p:sp>
      <p:sp>
        <p:nvSpPr>
          <p:cNvPr id="4" name="Rectangle 3"/>
          <p:cNvSpPr/>
          <p:nvPr/>
        </p:nvSpPr>
        <p:spPr>
          <a:xfrm>
            <a:off x="1628815" y="1710068"/>
            <a:ext cx="8934370" cy="923330"/>
          </a:xfrm>
          <a:prstGeom prst="rect">
            <a:avLst/>
          </a:prstGeom>
          <a:noFill/>
        </p:spPr>
        <p:txBody>
          <a:bodyPr wrap="none" lIns="91440" tIns="45720" rIns="91440" bIns="45720">
            <a:spAutoFit/>
          </a:bodyPr>
          <a:lstStyle/>
          <a:p>
            <a:pPr algn="ctr"/>
            <a:r>
              <a:rPr lang="en-GB"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INDIRECT HORIZONTAL EFFECT</a:t>
            </a:r>
          </a:p>
        </p:txBody>
      </p:sp>
      <p:pic>
        <p:nvPicPr>
          <p:cNvPr id="1032" name="Picture 8" descr="http://img01.thedrum.com/news/tmp/56002/ba.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2222" y="3450915"/>
            <a:ext cx="3008107" cy="2058332"/>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http://research-information.bristol.ac.uk/files/42845426/staff_photo.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044083" y="3164550"/>
            <a:ext cx="1673224" cy="2344697"/>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a:off x="10717307" y="3277772"/>
            <a:ext cx="1366841" cy="646331"/>
          </a:xfrm>
          <a:prstGeom prst="rect">
            <a:avLst/>
          </a:prstGeom>
          <a:noFill/>
        </p:spPr>
        <p:txBody>
          <a:bodyPr wrap="square" rtlCol="0">
            <a:spAutoFit/>
          </a:bodyPr>
          <a:lstStyle/>
          <a:p>
            <a:r>
              <a:rPr lang="en-GB" b="1" dirty="0"/>
              <a:t>BA</a:t>
            </a:r>
          </a:p>
          <a:p>
            <a:r>
              <a:rPr lang="en-GB" b="1" dirty="0"/>
              <a:t>EMPLOYEE</a:t>
            </a:r>
          </a:p>
        </p:txBody>
      </p:sp>
      <p:cxnSp>
        <p:nvCxnSpPr>
          <p:cNvPr id="10" name="Straight Arrow Connector 9"/>
          <p:cNvCxnSpPr/>
          <p:nvPr/>
        </p:nvCxnSpPr>
        <p:spPr>
          <a:xfrm flipH="1">
            <a:off x="4248442" y="3885149"/>
            <a:ext cx="4536000" cy="0"/>
          </a:xfrm>
          <a:prstGeom prst="straightConnector1">
            <a:avLst/>
          </a:prstGeom>
          <a:ln w="123825">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265402" y="2577942"/>
            <a:ext cx="4683089" cy="1200329"/>
          </a:xfrm>
          <a:prstGeom prst="rect">
            <a:avLst/>
          </a:prstGeom>
          <a:noFill/>
        </p:spPr>
        <p:txBody>
          <a:bodyPr wrap="square" rtlCol="0">
            <a:spAutoFit/>
          </a:bodyPr>
          <a:lstStyle/>
          <a:p>
            <a:pPr algn="ctr"/>
            <a:r>
              <a:rPr lang="en-GB" sz="2400" dirty="0"/>
              <a:t>Direct claim under s.6  for breach of my Article 9 rights (freedom of religion)</a:t>
            </a:r>
          </a:p>
        </p:txBody>
      </p:sp>
      <p:sp>
        <p:nvSpPr>
          <p:cNvPr id="12" name="Multiply 11"/>
          <p:cNvSpPr/>
          <p:nvPr/>
        </p:nvSpPr>
        <p:spPr>
          <a:xfrm>
            <a:off x="5428993" y="2523132"/>
            <a:ext cx="2166425" cy="1956949"/>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cxnSp>
        <p:nvCxnSpPr>
          <p:cNvPr id="23" name="Straight Arrow Connector 22"/>
          <p:cNvCxnSpPr/>
          <p:nvPr/>
        </p:nvCxnSpPr>
        <p:spPr>
          <a:xfrm flipH="1">
            <a:off x="8468751" y="5585349"/>
            <a:ext cx="2094434" cy="472602"/>
          </a:xfrm>
          <a:prstGeom prst="straightConnector1">
            <a:avLst/>
          </a:prstGeom>
          <a:ln w="107950">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2194562" y="5622469"/>
            <a:ext cx="2574386" cy="435482"/>
          </a:xfrm>
          <a:prstGeom prst="straightConnector1">
            <a:avLst/>
          </a:prstGeom>
          <a:ln w="107950">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600136" y="4393004"/>
            <a:ext cx="4184306" cy="2308324"/>
          </a:xfrm>
          <a:prstGeom prst="rect">
            <a:avLst/>
          </a:prstGeom>
          <a:noFill/>
        </p:spPr>
        <p:txBody>
          <a:bodyPr wrap="square" rtlCol="0">
            <a:spAutoFit/>
          </a:bodyPr>
          <a:lstStyle/>
          <a:p>
            <a:pPr algn="ctr"/>
            <a:r>
              <a:rPr lang="en-GB" sz="2400" b="1" dirty="0">
                <a:solidFill>
                  <a:srgbClr val="FF0000"/>
                </a:solidFill>
              </a:rPr>
              <a:t>Claim for unfair dismissal </a:t>
            </a:r>
            <a:r>
              <a:rPr lang="en-GB" sz="2400" b="1" dirty="0"/>
              <a:t>(s.98 Employment Rights Act 1998).</a:t>
            </a:r>
          </a:p>
          <a:p>
            <a:pPr algn="ctr"/>
            <a:r>
              <a:rPr lang="en-GB" sz="2400" b="1" dirty="0"/>
              <a:t>Existing legislation must be INTERPRETED in conformity with Convention rights </a:t>
            </a:r>
          </a:p>
          <a:p>
            <a:pPr algn="ctr"/>
            <a:r>
              <a:rPr lang="en-GB" sz="2400" b="1" dirty="0"/>
              <a:t>(s3 HRA).</a:t>
            </a:r>
          </a:p>
        </p:txBody>
      </p:sp>
    </p:spTree>
    <p:extLst>
      <p:ext uri="{BB962C8B-B14F-4D97-AF65-F5344CB8AC3E}">
        <p14:creationId xmlns:p14="http://schemas.microsoft.com/office/powerpoint/2010/main" xmlns="" val="412889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inVertical)">
                                      <p:cBhvr>
                                        <p:cTn id="7" dur="500"/>
                                        <p:tgtEl>
                                          <p:spTgt spid="1032"/>
                                        </p:tgtEl>
                                      </p:cBhvr>
                                    </p:animEffect>
                                  </p:childTnLst>
                                </p:cTn>
                              </p:par>
                              <p:par>
                                <p:cTn id="8" presetID="16" presetClass="entr" presetSubtype="21" fill="hold" nodeType="withEffect">
                                  <p:stCondLst>
                                    <p:cond delay="0"/>
                                  </p:stCondLst>
                                  <p:childTnLst>
                                    <p:set>
                                      <p:cBhvr>
                                        <p:cTn id="9" dur="1" fill="hold">
                                          <p:stCondLst>
                                            <p:cond delay="0"/>
                                          </p:stCondLst>
                                        </p:cTn>
                                        <p:tgtEl>
                                          <p:spTgt spid="1034"/>
                                        </p:tgtEl>
                                        <p:attrNameLst>
                                          <p:attrName>style.visibility</p:attrName>
                                        </p:attrNameLst>
                                      </p:cBhvr>
                                      <p:to>
                                        <p:strVal val="visible"/>
                                      </p:to>
                                    </p:set>
                                    <p:animEffect transition="in" filter="barn(inVertical)">
                                      <p:cBhvr>
                                        <p:cTn id="10" dur="500"/>
                                        <p:tgtEl>
                                          <p:spTgt spid="1034"/>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1000" fill="hold"/>
                                        <p:tgtEl>
                                          <p:spTgt spid="12"/>
                                        </p:tgtEl>
                                        <p:attrNameLst>
                                          <p:attrName>ppt_w</p:attrName>
                                        </p:attrNameLst>
                                      </p:cBhvr>
                                      <p:tavLst>
                                        <p:tav tm="0">
                                          <p:val>
                                            <p:fltVal val="0"/>
                                          </p:val>
                                        </p:tav>
                                        <p:tav tm="100000">
                                          <p:val>
                                            <p:strVal val="#ppt_w"/>
                                          </p:val>
                                        </p:tav>
                                      </p:tavLst>
                                    </p:anim>
                                    <p:anim calcmode="lin" valueType="num">
                                      <p:cBhvr>
                                        <p:cTn id="22" dur="1000" fill="hold"/>
                                        <p:tgtEl>
                                          <p:spTgt spid="12"/>
                                        </p:tgtEl>
                                        <p:attrNameLst>
                                          <p:attrName>ppt_h</p:attrName>
                                        </p:attrNameLst>
                                      </p:cBhvr>
                                      <p:tavLst>
                                        <p:tav tm="0">
                                          <p:val>
                                            <p:fltVal val="0"/>
                                          </p:val>
                                        </p:tav>
                                        <p:tav tm="100000">
                                          <p:val>
                                            <p:strVal val="#ppt_h"/>
                                          </p:val>
                                        </p:tav>
                                      </p:tavLst>
                                    </p:anim>
                                    <p:anim calcmode="lin" valueType="num">
                                      <p:cBhvr>
                                        <p:cTn id="23" dur="1000" fill="hold"/>
                                        <p:tgtEl>
                                          <p:spTgt spid="12"/>
                                        </p:tgtEl>
                                        <p:attrNameLst>
                                          <p:attrName>style.rotation</p:attrName>
                                        </p:attrNameLst>
                                      </p:cBhvr>
                                      <p:tavLst>
                                        <p:tav tm="0">
                                          <p:val>
                                            <p:fltVal val="90"/>
                                          </p:val>
                                        </p:tav>
                                        <p:tav tm="100000">
                                          <p:val>
                                            <p:fltVal val="0"/>
                                          </p:val>
                                        </p:tav>
                                      </p:tavLst>
                                    </p:anim>
                                    <p:animEffect transition="in" filter="fade">
                                      <p:cBhvr>
                                        <p:cTn id="24" dur="10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animBg="1"/>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456"/>
            <a:ext cx="10515600" cy="1325563"/>
          </a:xfrm>
        </p:spPr>
        <p:txBody>
          <a:bodyPr>
            <a:normAutofit/>
          </a:bodyPr>
          <a:lstStyle/>
          <a:p>
            <a:pPr algn="ctr"/>
            <a:r>
              <a:rPr lang="en-GB" sz="3600" b="1" dirty="0">
                <a:latin typeface="+mn-lt"/>
              </a:rPr>
              <a:t>How can we hold private entities to account for violations of Convention rights?</a:t>
            </a:r>
          </a:p>
        </p:txBody>
      </p:sp>
      <p:sp>
        <p:nvSpPr>
          <p:cNvPr id="4" name="Rectangle 3"/>
          <p:cNvSpPr/>
          <p:nvPr/>
        </p:nvSpPr>
        <p:spPr>
          <a:xfrm>
            <a:off x="1628815" y="1188409"/>
            <a:ext cx="8934370" cy="923330"/>
          </a:xfrm>
          <a:prstGeom prst="rect">
            <a:avLst/>
          </a:prstGeom>
          <a:noFill/>
        </p:spPr>
        <p:txBody>
          <a:bodyPr wrap="none" lIns="91440" tIns="45720" rIns="91440" bIns="45720">
            <a:spAutoFit/>
          </a:bodyPr>
          <a:lstStyle/>
          <a:p>
            <a:pPr algn="ctr"/>
            <a:r>
              <a:rPr lang="en-GB"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INDIRECT HORIZONTAL EFFECT</a:t>
            </a:r>
          </a:p>
        </p:txBody>
      </p:sp>
      <p:pic>
        <p:nvPicPr>
          <p:cNvPr id="1032" name="Picture 8" descr="http://img01.thedrum.com/news/tmp/56002/ba.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8628" y="4344585"/>
            <a:ext cx="3008107" cy="2058332"/>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http://research-information.bristol.ac.uk/files/42845426/staff_photo.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910224" y="4344585"/>
            <a:ext cx="1675707" cy="2344697"/>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5416062" y="3165231"/>
            <a:ext cx="3052689" cy="2892720"/>
          </a:xfrm>
          <a:prstGeom prst="rect">
            <a:avLst/>
          </a:prstGeom>
          <a:noFill/>
        </p:spPr>
        <p:txBody>
          <a:bodyPr wrap="square" rtlCol="0">
            <a:spAutoFit/>
          </a:bodyPr>
          <a:lstStyle/>
          <a:p>
            <a:endParaRPr lang="en-GB" dirty="0"/>
          </a:p>
        </p:txBody>
      </p:sp>
      <p:sp>
        <p:nvSpPr>
          <p:cNvPr id="5" name="TextBox 4"/>
          <p:cNvSpPr txBox="1"/>
          <p:nvPr/>
        </p:nvSpPr>
        <p:spPr>
          <a:xfrm>
            <a:off x="3449869" y="2111739"/>
            <a:ext cx="5570806" cy="3816429"/>
          </a:xfrm>
          <a:prstGeom prst="rect">
            <a:avLst/>
          </a:prstGeom>
          <a:noFill/>
        </p:spPr>
        <p:txBody>
          <a:bodyPr wrap="square" rtlCol="0">
            <a:spAutoFit/>
          </a:bodyPr>
          <a:lstStyle/>
          <a:p>
            <a:pPr algn="ctr"/>
            <a:r>
              <a:rPr lang="en-GB" sz="2200" b="1" u="sng" dirty="0"/>
              <a:t>Must use </a:t>
            </a:r>
            <a:r>
              <a:rPr lang="en-GB" sz="2200" b="1" u="sng" dirty="0">
                <a:solidFill>
                  <a:srgbClr val="FF0000"/>
                </a:solidFill>
              </a:rPr>
              <a:t>EXISTING DOMESTIC LAW</a:t>
            </a:r>
          </a:p>
          <a:p>
            <a:endParaRPr lang="en-GB" sz="2200" b="1" dirty="0"/>
          </a:p>
          <a:p>
            <a:pPr algn="ctr"/>
            <a:r>
              <a:rPr lang="en-GB" sz="2200" b="1" dirty="0"/>
              <a:t>LEGISLATION</a:t>
            </a:r>
            <a:r>
              <a:rPr lang="en-GB" sz="2200" dirty="0"/>
              <a:t> – s3 gives indirect horizontal effect as courts must interpret ALL legislation in conformity with Convention rights (legislation absorbs HR).</a:t>
            </a:r>
          </a:p>
          <a:p>
            <a:pPr algn="ctr"/>
            <a:endParaRPr lang="en-GB" sz="2200" dirty="0"/>
          </a:p>
          <a:p>
            <a:pPr algn="ctr"/>
            <a:r>
              <a:rPr lang="en-GB" sz="2200" b="1" dirty="0"/>
              <a:t>COMMON LAW </a:t>
            </a:r>
            <a:r>
              <a:rPr lang="en-GB" sz="2200" dirty="0"/>
              <a:t>– s6 courts as ‘public authorities’ must discharge all duties compatibly with Convention rights – including the deciding of common law cases.</a:t>
            </a:r>
          </a:p>
        </p:txBody>
      </p:sp>
      <p:cxnSp>
        <p:nvCxnSpPr>
          <p:cNvPr id="15" name="Straight Arrow Connector 14"/>
          <p:cNvCxnSpPr/>
          <p:nvPr/>
        </p:nvCxnSpPr>
        <p:spPr>
          <a:xfrm flipH="1" flipV="1">
            <a:off x="8468751" y="2391508"/>
            <a:ext cx="2094434" cy="1595539"/>
          </a:xfrm>
          <a:prstGeom prst="straightConnector1">
            <a:avLst/>
          </a:prstGeom>
          <a:ln w="1079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1628815" y="2391508"/>
            <a:ext cx="2244737" cy="1595539"/>
          </a:xfrm>
          <a:prstGeom prst="straightConnector1">
            <a:avLst/>
          </a:prstGeom>
          <a:ln w="1079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432048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04875" y="25619"/>
            <a:ext cx="10515600" cy="1004888"/>
          </a:xfrm>
        </p:spPr>
        <p:txBody>
          <a:bodyPr>
            <a:normAutofit fontScale="90000"/>
          </a:bodyPr>
          <a:lstStyle/>
          <a:p>
            <a:pPr algn="ctr"/>
            <a:r>
              <a:rPr lang="en-GB" sz="7200" b="1" dirty="0">
                <a:latin typeface="+mn-lt"/>
              </a:rPr>
              <a:t>Drawbacks?</a:t>
            </a:r>
          </a:p>
        </p:txBody>
      </p:sp>
      <p:sp>
        <p:nvSpPr>
          <p:cNvPr id="4" name="Content Placeholder 3"/>
          <p:cNvSpPr>
            <a:spLocks noGrp="1"/>
          </p:cNvSpPr>
          <p:nvPr>
            <p:ph idx="1"/>
          </p:nvPr>
        </p:nvSpPr>
        <p:spPr>
          <a:xfrm>
            <a:off x="1687906" y="899132"/>
            <a:ext cx="8949537" cy="840230"/>
          </a:xfrm>
          <a:prstGeom prst="rect">
            <a:avLst/>
          </a:prstGeom>
          <a:noFill/>
        </p:spPr>
        <p:txBody>
          <a:bodyPr wrap="square" lIns="91440" tIns="45720" rIns="91440" bIns="45720">
            <a:spAutoFit/>
          </a:bodyPr>
          <a:lstStyle/>
          <a:p>
            <a:pPr marL="0" indent="0" algn="ctr">
              <a:buNone/>
            </a:pPr>
            <a:r>
              <a:rPr lang="en-GB"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INDIRECT HORIZONTAL EFFECT</a:t>
            </a:r>
          </a:p>
        </p:txBody>
      </p:sp>
      <p:sp>
        <p:nvSpPr>
          <p:cNvPr id="5" name="TextBox 4"/>
          <p:cNvSpPr txBox="1"/>
          <p:nvPr/>
        </p:nvSpPr>
        <p:spPr>
          <a:xfrm>
            <a:off x="475129" y="1900745"/>
            <a:ext cx="11258550" cy="3416320"/>
          </a:xfrm>
          <a:prstGeom prst="rect">
            <a:avLst/>
          </a:prstGeom>
          <a:noFill/>
        </p:spPr>
        <p:txBody>
          <a:bodyPr wrap="square" rtlCol="0">
            <a:spAutoFit/>
          </a:bodyPr>
          <a:lstStyle/>
          <a:p>
            <a:pPr algn="ctr"/>
            <a:r>
              <a:rPr lang="en-GB" sz="2400" b="1" dirty="0">
                <a:solidFill>
                  <a:srgbClr val="FF0000"/>
                </a:solidFill>
              </a:rPr>
              <a:t>There needs to be existing domestic law governing the issue. </a:t>
            </a:r>
          </a:p>
          <a:p>
            <a:pPr algn="ctr"/>
            <a:endParaRPr lang="en-GB" sz="2400" b="1" dirty="0">
              <a:solidFill>
                <a:srgbClr val="FF0000"/>
              </a:solidFill>
            </a:endParaRPr>
          </a:p>
          <a:p>
            <a:pPr algn="ctr"/>
            <a:r>
              <a:rPr lang="en-GB" sz="2400" b="1" dirty="0">
                <a:solidFill>
                  <a:srgbClr val="FF0000"/>
                </a:solidFill>
              </a:rPr>
              <a:t>You have to qualify under the criteria of the existing law to bring a claim </a:t>
            </a:r>
            <a:r>
              <a:rPr lang="en-GB" sz="2400" dirty="0"/>
              <a:t>e.g. only employees can claim for unfair dismissal. You also need to have worked for the company for at least 2 years</a:t>
            </a:r>
          </a:p>
          <a:p>
            <a:pPr algn="ctr"/>
            <a:endParaRPr lang="en-GB" sz="2400" b="1" dirty="0">
              <a:solidFill>
                <a:srgbClr val="FF0000"/>
              </a:solidFill>
            </a:endParaRPr>
          </a:p>
          <a:p>
            <a:pPr algn="ctr"/>
            <a:r>
              <a:rPr lang="en-GB" sz="2400" b="1" dirty="0">
                <a:solidFill>
                  <a:srgbClr val="FF0000"/>
                </a:solidFill>
              </a:rPr>
              <a:t> Not as simple as bringing a direct claim under section 6.</a:t>
            </a:r>
          </a:p>
          <a:p>
            <a:pPr algn="ctr"/>
            <a:endParaRPr lang="en-GB" sz="2400" b="1" dirty="0">
              <a:solidFill>
                <a:srgbClr val="FF0000"/>
              </a:solidFill>
            </a:endParaRPr>
          </a:p>
          <a:p>
            <a:pPr algn="ctr"/>
            <a:r>
              <a:rPr lang="en-GB" sz="2400" b="1" dirty="0">
                <a:solidFill>
                  <a:srgbClr val="FF0000"/>
                </a:solidFill>
              </a:rPr>
              <a:t> </a:t>
            </a:r>
            <a:endParaRPr lang="en-GB" sz="2400" dirty="0"/>
          </a:p>
        </p:txBody>
      </p:sp>
      <p:sp>
        <p:nvSpPr>
          <p:cNvPr id="6" name="TextBox 5"/>
          <p:cNvSpPr txBox="1"/>
          <p:nvPr/>
        </p:nvSpPr>
        <p:spPr>
          <a:xfrm>
            <a:off x="533399" y="4992469"/>
            <a:ext cx="11258550" cy="1754326"/>
          </a:xfrm>
          <a:prstGeom prst="rect">
            <a:avLst/>
          </a:prstGeom>
          <a:noFill/>
        </p:spPr>
        <p:txBody>
          <a:bodyPr wrap="square" rtlCol="0">
            <a:spAutoFit/>
          </a:bodyPr>
          <a:lstStyle/>
          <a:p>
            <a:r>
              <a:rPr lang="en-GB" sz="3600" dirty="0"/>
              <a:t>Result = Means that some private corporations and entities cannot be held to account for violations of human rights under the HRA 1998</a:t>
            </a:r>
            <a:r>
              <a:rPr lang="en-GB" dirty="0"/>
              <a:t>.</a:t>
            </a:r>
          </a:p>
        </p:txBody>
      </p:sp>
    </p:spTree>
    <p:extLst>
      <p:ext uri="{BB962C8B-B14F-4D97-AF65-F5344CB8AC3E}">
        <p14:creationId xmlns:p14="http://schemas.microsoft.com/office/powerpoint/2010/main" xmlns="" val="1016348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93183"/>
            <a:ext cx="6172200" cy="6375042"/>
          </a:xfrm>
        </p:spPr>
        <p:txBody>
          <a:bodyPr>
            <a:normAutofit/>
          </a:bodyPr>
          <a:lstStyle/>
          <a:p>
            <a:pPr marL="0" indent="0">
              <a:buNone/>
            </a:pPr>
            <a:r>
              <a:rPr lang="en-GB" b="1" dirty="0"/>
              <a:t>Facts:</a:t>
            </a:r>
          </a:p>
          <a:p>
            <a:r>
              <a:rPr lang="en-GB" dirty="0"/>
              <a:t>Indefinite detention of 9 foreign nationals without charge.</a:t>
            </a:r>
          </a:p>
          <a:p>
            <a:r>
              <a:rPr lang="en-GB" dirty="0"/>
              <a:t>Detainees were suspected terrorists held under </a:t>
            </a:r>
            <a:r>
              <a:rPr lang="en-GB" dirty="0">
                <a:solidFill>
                  <a:srgbClr val="FF0000"/>
                </a:solidFill>
              </a:rPr>
              <a:t>s23 of the Anti-terrorism, Crime and Security Act.</a:t>
            </a:r>
          </a:p>
          <a:p>
            <a:r>
              <a:rPr lang="en-GB" dirty="0" smtClean="0"/>
              <a:t>Could not be deported as woul</a:t>
            </a:r>
            <a:r>
              <a:rPr lang="en-GB" dirty="0" smtClean="0"/>
              <a:t>d risk torture in home countries (see </a:t>
            </a:r>
            <a:r>
              <a:rPr lang="en-GB" i="1" dirty="0" err="1" smtClean="0"/>
              <a:t>Chahal</a:t>
            </a:r>
            <a:r>
              <a:rPr lang="en-GB" i="1" dirty="0" smtClean="0"/>
              <a:t> v UK </a:t>
            </a:r>
            <a:r>
              <a:rPr lang="en-GB" dirty="0" smtClean="0"/>
              <a:t>(1996))</a:t>
            </a:r>
            <a:r>
              <a:rPr lang="en-GB" dirty="0" smtClean="0"/>
              <a:t>.</a:t>
            </a:r>
            <a:endParaRPr lang="en-GB" dirty="0"/>
          </a:p>
          <a:p>
            <a:r>
              <a:rPr lang="en-GB" dirty="0"/>
              <a:t>UK </a:t>
            </a:r>
            <a:r>
              <a:rPr lang="en-GB" dirty="0" smtClean="0"/>
              <a:t>Govt </a:t>
            </a:r>
            <a:r>
              <a:rPr lang="en-GB" dirty="0"/>
              <a:t>had entered a derogation under Article 15 against Article 5 (right to liberty).</a:t>
            </a:r>
          </a:p>
          <a:p>
            <a:endParaRPr lang="en-GB" dirty="0"/>
          </a:p>
        </p:txBody>
      </p:sp>
      <p:pic>
        <p:nvPicPr>
          <p:cNvPr id="5" name="Picture 4"/>
          <p:cNvPicPr>
            <a:picLocks noChangeAspect="1"/>
          </p:cNvPicPr>
          <p:nvPr/>
        </p:nvPicPr>
        <p:blipFill>
          <a:blip r:embed="rId2" cstate="print"/>
          <a:stretch>
            <a:fillRect/>
          </a:stretch>
        </p:blipFill>
        <p:spPr>
          <a:xfrm>
            <a:off x="270458" y="2460170"/>
            <a:ext cx="4610748" cy="3113315"/>
          </a:xfrm>
          <a:prstGeom prst="rect">
            <a:avLst/>
          </a:prstGeom>
        </p:spPr>
      </p:pic>
      <p:sp>
        <p:nvSpPr>
          <p:cNvPr id="6" name="TextBox 5"/>
          <p:cNvSpPr txBox="1"/>
          <p:nvPr/>
        </p:nvSpPr>
        <p:spPr>
          <a:xfrm>
            <a:off x="386366" y="347730"/>
            <a:ext cx="4494840" cy="2092881"/>
          </a:xfrm>
          <a:prstGeom prst="rect">
            <a:avLst/>
          </a:prstGeom>
          <a:noFill/>
        </p:spPr>
        <p:txBody>
          <a:bodyPr wrap="square" rtlCol="0">
            <a:spAutoFit/>
          </a:bodyPr>
          <a:lstStyle/>
          <a:p>
            <a:r>
              <a:rPr lang="en-GB" sz="2800" b="1" i="1" dirty="0"/>
              <a:t>A v Secretary of State for the Home Department </a:t>
            </a:r>
            <a:endParaRPr lang="en-GB" sz="2800" b="1" i="1" dirty="0" smtClean="0"/>
          </a:p>
          <a:p>
            <a:r>
              <a:rPr lang="en-GB" sz="2800" b="1" dirty="0" smtClean="0"/>
              <a:t>[</a:t>
            </a:r>
            <a:r>
              <a:rPr lang="en-GB" sz="2800" b="1" dirty="0"/>
              <a:t>2005] 2 AC </a:t>
            </a:r>
            <a:r>
              <a:rPr lang="en-GB" sz="2800" b="1" dirty="0" smtClean="0"/>
              <a:t>68</a:t>
            </a:r>
          </a:p>
          <a:p>
            <a:r>
              <a:rPr lang="en-GB" sz="2800" b="1" i="1" dirty="0" smtClean="0"/>
              <a:t>(</a:t>
            </a:r>
            <a:r>
              <a:rPr lang="en-GB" sz="2800" b="1" i="1" dirty="0"/>
              <a:t>the </a:t>
            </a:r>
            <a:r>
              <a:rPr lang="en-GB" sz="2800" b="1" i="1" dirty="0" err="1"/>
              <a:t>Belmarsh</a:t>
            </a:r>
            <a:r>
              <a:rPr lang="en-GB" sz="2800" b="1" i="1" dirty="0"/>
              <a:t> case)</a:t>
            </a:r>
            <a:endParaRPr lang="en-GB" sz="2800" dirty="0"/>
          </a:p>
          <a:p>
            <a:endParaRPr lang="en-GB" dirty="0"/>
          </a:p>
        </p:txBody>
      </p:sp>
    </p:spTree>
    <p:extLst>
      <p:ext uri="{BB962C8B-B14F-4D97-AF65-F5344CB8AC3E}">
        <p14:creationId xmlns:p14="http://schemas.microsoft.com/office/powerpoint/2010/main" xmlns="" val="1249743142"/>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93183"/>
            <a:ext cx="6172200" cy="6375042"/>
          </a:xfrm>
        </p:spPr>
        <p:txBody>
          <a:bodyPr>
            <a:normAutofit fontScale="92500" lnSpcReduction="10000"/>
          </a:bodyPr>
          <a:lstStyle/>
          <a:p>
            <a:pPr marL="0" indent="0">
              <a:buNone/>
            </a:pPr>
            <a:r>
              <a:rPr lang="en-GB" b="1" dirty="0"/>
              <a:t>Claims from the detainees:</a:t>
            </a:r>
          </a:p>
          <a:p>
            <a:pPr marL="0" indent="0">
              <a:buNone/>
            </a:pPr>
            <a:r>
              <a:rPr lang="en-GB" dirty="0"/>
              <a:t>That the derogation under Article 15 invalid because:</a:t>
            </a:r>
          </a:p>
          <a:p>
            <a:pPr marL="514350" indent="-514350">
              <a:buFont typeface="+mj-lt"/>
              <a:buAutoNum type="arabicPeriod"/>
            </a:pPr>
            <a:r>
              <a:rPr lang="en-GB" dirty="0"/>
              <a:t>There was no ‘public emergency’.</a:t>
            </a:r>
          </a:p>
          <a:p>
            <a:pPr marL="514350" indent="-514350">
              <a:buFont typeface="+mj-lt"/>
              <a:buAutoNum type="arabicPeriod"/>
            </a:pPr>
            <a:r>
              <a:rPr lang="en-GB" dirty="0"/>
              <a:t>The measures introduced under the </a:t>
            </a:r>
            <a:r>
              <a:rPr lang="en-GB" dirty="0">
                <a:solidFill>
                  <a:srgbClr val="FF0000"/>
                </a:solidFill>
              </a:rPr>
              <a:t>Anti-terrorism, Crime and Security Act </a:t>
            </a:r>
            <a:r>
              <a:rPr lang="en-GB" dirty="0"/>
              <a:t>went</a:t>
            </a:r>
            <a:r>
              <a:rPr lang="en-GB" dirty="0">
                <a:solidFill>
                  <a:srgbClr val="FF0000"/>
                </a:solidFill>
              </a:rPr>
              <a:t> </a:t>
            </a:r>
            <a:r>
              <a:rPr lang="en-GB" dirty="0"/>
              <a:t>beyond ‘the exigencies of the situation’.</a:t>
            </a:r>
          </a:p>
          <a:p>
            <a:pPr marL="0" indent="0">
              <a:buNone/>
            </a:pPr>
            <a:endParaRPr lang="en-GB" b="1" dirty="0" smtClean="0"/>
          </a:p>
          <a:p>
            <a:pPr marL="0" indent="0">
              <a:buNone/>
            </a:pPr>
            <a:r>
              <a:rPr lang="en-GB" b="1" dirty="0" smtClean="0"/>
              <a:t>Since </a:t>
            </a:r>
            <a:r>
              <a:rPr lang="en-GB" b="1" dirty="0"/>
              <a:t>the derogation was invalid, also claimed that:</a:t>
            </a:r>
          </a:p>
          <a:p>
            <a:pPr marL="546100" indent="-546100">
              <a:buNone/>
            </a:pPr>
            <a:r>
              <a:rPr lang="en-GB" dirty="0"/>
              <a:t> 3. </a:t>
            </a:r>
            <a:r>
              <a:rPr lang="en-GB" dirty="0" smtClean="0"/>
              <a:t> Detention </a:t>
            </a:r>
            <a:r>
              <a:rPr lang="en-GB" dirty="0"/>
              <a:t>without trial violated </a:t>
            </a:r>
            <a:r>
              <a:rPr lang="en-GB" dirty="0" smtClean="0"/>
              <a:t>Article </a:t>
            </a:r>
            <a:r>
              <a:rPr lang="en-GB" dirty="0"/>
              <a:t>5 (liberty) in conjunction with Article 14 (discrimination) as it only applied to foreign nationals.</a:t>
            </a:r>
            <a:endParaRPr lang="en-GB" dirty="0">
              <a:solidFill>
                <a:srgbClr val="FF0000"/>
              </a:solidFill>
            </a:endParaRPr>
          </a:p>
          <a:p>
            <a:endParaRPr lang="en-GB" dirty="0"/>
          </a:p>
        </p:txBody>
      </p:sp>
      <p:pic>
        <p:nvPicPr>
          <p:cNvPr id="5" name="Picture 4"/>
          <p:cNvPicPr>
            <a:picLocks noChangeAspect="1"/>
          </p:cNvPicPr>
          <p:nvPr/>
        </p:nvPicPr>
        <p:blipFill>
          <a:blip r:embed="rId2" cstate="print"/>
          <a:stretch>
            <a:fillRect/>
          </a:stretch>
        </p:blipFill>
        <p:spPr>
          <a:xfrm>
            <a:off x="270458" y="2394857"/>
            <a:ext cx="4610748" cy="3026229"/>
          </a:xfrm>
          <a:prstGeom prst="rect">
            <a:avLst/>
          </a:prstGeom>
        </p:spPr>
      </p:pic>
      <p:sp>
        <p:nvSpPr>
          <p:cNvPr id="6" name="TextBox 5"/>
          <p:cNvSpPr txBox="1"/>
          <p:nvPr/>
        </p:nvSpPr>
        <p:spPr>
          <a:xfrm>
            <a:off x="386366" y="347730"/>
            <a:ext cx="4494840" cy="2092881"/>
          </a:xfrm>
          <a:prstGeom prst="rect">
            <a:avLst/>
          </a:prstGeom>
          <a:noFill/>
        </p:spPr>
        <p:txBody>
          <a:bodyPr wrap="square" rtlCol="0">
            <a:spAutoFit/>
          </a:bodyPr>
          <a:lstStyle/>
          <a:p>
            <a:r>
              <a:rPr lang="en-GB" sz="2800" b="1" i="1" dirty="0"/>
              <a:t>A v Secretary of State for the Home Department </a:t>
            </a:r>
            <a:endParaRPr lang="en-GB" sz="2800" b="1" i="1" dirty="0" smtClean="0"/>
          </a:p>
          <a:p>
            <a:r>
              <a:rPr lang="en-GB" sz="2800" b="1" dirty="0" smtClean="0"/>
              <a:t>[</a:t>
            </a:r>
            <a:r>
              <a:rPr lang="en-GB" sz="2800" b="1" dirty="0"/>
              <a:t>2005] 2 AC 68</a:t>
            </a:r>
            <a:r>
              <a:rPr lang="en-GB" sz="2800" b="1" i="1" dirty="0"/>
              <a:t> </a:t>
            </a:r>
            <a:endParaRPr lang="en-GB" sz="2800" b="1" i="1" dirty="0" smtClean="0"/>
          </a:p>
          <a:p>
            <a:r>
              <a:rPr lang="en-GB" sz="2800" b="1" i="1" dirty="0" smtClean="0"/>
              <a:t>(</a:t>
            </a:r>
            <a:r>
              <a:rPr lang="en-GB" sz="2800" b="1" i="1" dirty="0"/>
              <a:t>the </a:t>
            </a:r>
            <a:r>
              <a:rPr lang="en-GB" sz="2800" b="1" i="1" dirty="0" err="1"/>
              <a:t>Belmarsh</a:t>
            </a:r>
            <a:r>
              <a:rPr lang="en-GB" sz="2800" b="1" i="1" dirty="0"/>
              <a:t> case</a:t>
            </a:r>
            <a:r>
              <a:rPr lang="en-GB" sz="2800" b="1" i="1" u="sng" dirty="0"/>
              <a:t>)</a:t>
            </a:r>
            <a:endParaRPr lang="en-GB" sz="2800" dirty="0"/>
          </a:p>
          <a:p>
            <a:endParaRPr lang="en-GB" dirty="0"/>
          </a:p>
        </p:txBody>
      </p:sp>
    </p:spTree>
    <p:extLst>
      <p:ext uri="{BB962C8B-B14F-4D97-AF65-F5344CB8AC3E}">
        <p14:creationId xmlns:p14="http://schemas.microsoft.com/office/powerpoint/2010/main" xmlns="" val="2514527718"/>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341" y="815453"/>
            <a:ext cx="4520558" cy="1600200"/>
          </a:xfrm>
        </p:spPr>
        <p:txBody>
          <a:bodyPr>
            <a:normAutofit fontScale="90000"/>
          </a:bodyPr>
          <a:lstStyle/>
          <a:p>
            <a:r>
              <a:rPr lang="en-GB" sz="3100" b="1" i="1" dirty="0">
                <a:latin typeface="+mn-lt"/>
              </a:rPr>
              <a:t>A v Secretary of State for the Home Department </a:t>
            </a:r>
            <a:r>
              <a:rPr lang="en-GB" sz="3100" b="1" i="1" dirty="0" smtClean="0">
                <a:latin typeface="+mn-lt"/>
              </a:rPr>
              <a:t/>
            </a:r>
            <a:br>
              <a:rPr lang="en-GB" sz="3100" b="1" i="1" dirty="0" smtClean="0">
                <a:latin typeface="+mn-lt"/>
              </a:rPr>
            </a:br>
            <a:r>
              <a:rPr lang="en-GB" sz="3100" b="1" dirty="0" smtClean="0">
                <a:latin typeface="+mn-lt"/>
              </a:rPr>
              <a:t>[</a:t>
            </a:r>
            <a:r>
              <a:rPr lang="en-GB" sz="3100" b="1" dirty="0">
                <a:latin typeface="+mn-lt"/>
              </a:rPr>
              <a:t>2005] 2 AC 68</a:t>
            </a:r>
            <a:r>
              <a:rPr lang="en-GB" sz="3100" b="1" i="1" dirty="0">
                <a:latin typeface="+mn-lt"/>
              </a:rPr>
              <a:t> </a:t>
            </a:r>
            <a:r>
              <a:rPr lang="en-GB" sz="3100" b="1" i="1" dirty="0" smtClean="0">
                <a:latin typeface="+mn-lt"/>
              </a:rPr>
              <a:t/>
            </a:r>
            <a:br>
              <a:rPr lang="en-GB" sz="3100" b="1" i="1" dirty="0" smtClean="0">
                <a:latin typeface="+mn-lt"/>
              </a:rPr>
            </a:br>
            <a:r>
              <a:rPr lang="en-GB" sz="3100" b="1" i="1" dirty="0" smtClean="0">
                <a:latin typeface="+mn-lt"/>
              </a:rPr>
              <a:t>(</a:t>
            </a:r>
            <a:r>
              <a:rPr lang="en-GB" sz="3100" b="1" i="1" dirty="0">
                <a:latin typeface="+mn-lt"/>
              </a:rPr>
              <a:t>the </a:t>
            </a:r>
            <a:r>
              <a:rPr lang="en-GB" sz="3100" b="1" i="1" dirty="0" err="1">
                <a:latin typeface="+mn-lt"/>
              </a:rPr>
              <a:t>Belmarsh</a:t>
            </a:r>
            <a:r>
              <a:rPr lang="en-GB" sz="3100" b="1" i="1" dirty="0">
                <a:latin typeface="+mn-lt"/>
              </a:rPr>
              <a:t> case)</a:t>
            </a:r>
            <a:r>
              <a:rPr lang="en-GB" dirty="0"/>
              <a:t/>
            </a:r>
            <a:br>
              <a:rPr lang="en-GB" dirty="0"/>
            </a:br>
            <a:endParaRPr lang="en-GB" dirty="0"/>
          </a:p>
        </p:txBody>
      </p:sp>
      <p:sp>
        <p:nvSpPr>
          <p:cNvPr id="3" name="Content Placeholder 2"/>
          <p:cNvSpPr>
            <a:spLocks noGrp="1"/>
          </p:cNvSpPr>
          <p:nvPr>
            <p:ph idx="1"/>
          </p:nvPr>
        </p:nvSpPr>
        <p:spPr>
          <a:xfrm>
            <a:off x="5183187" y="109182"/>
            <a:ext cx="6881433" cy="6482687"/>
          </a:xfrm>
        </p:spPr>
        <p:txBody>
          <a:bodyPr>
            <a:normAutofit fontScale="70000" lnSpcReduction="20000"/>
          </a:bodyPr>
          <a:lstStyle/>
          <a:p>
            <a:pPr marL="0" indent="0">
              <a:lnSpc>
                <a:spcPct val="120000"/>
              </a:lnSpc>
              <a:buNone/>
            </a:pPr>
            <a:r>
              <a:rPr lang="en-GB" b="1" dirty="0" err="1"/>
              <a:t>HoL</a:t>
            </a:r>
            <a:r>
              <a:rPr lang="en-GB" b="1" dirty="0"/>
              <a:t> </a:t>
            </a:r>
            <a:r>
              <a:rPr lang="en-GB" b="1" dirty="0" smtClean="0"/>
              <a:t>held</a:t>
            </a:r>
            <a:r>
              <a:rPr lang="en-GB" b="1" dirty="0"/>
              <a:t>:</a:t>
            </a:r>
          </a:p>
          <a:p>
            <a:pPr marL="514350" indent="-514350">
              <a:lnSpc>
                <a:spcPct val="120000"/>
              </a:lnSpc>
              <a:buFont typeface="+mj-lt"/>
              <a:buAutoNum type="arabicPeriod"/>
            </a:pPr>
            <a:r>
              <a:rPr lang="en-GB" dirty="0"/>
              <a:t>Was there a public emergency? Lords drew upon </a:t>
            </a:r>
            <a:r>
              <a:rPr lang="en-GB" i="1" dirty="0"/>
              <a:t>Ireland v UK</a:t>
            </a:r>
            <a:r>
              <a:rPr lang="en-GB" dirty="0"/>
              <a:t> </a:t>
            </a:r>
            <a:r>
              <a:rPr lang="en-GB" dirty="0" smtClean="0"/>
              <a:t>(1978) </a:t>
            </a:r>
            <a:r>
              <a:rPr lang="en-GB" dirty="0"/>
              <a:t>and paid deference to Government.</a:t>
            </a:r>
          </a:p>
          <a:p>
            <a:pPr marL="514350" indent="-514350">
              <a:lnSpc>
                <a:spcPct val="120000"/>
              </a:lnSpc>
              <a:buFont typeface="+mj-lt"/>
              <a:buAutoNum type="arabicPeriod"/>
            </a:pPr>
            <a:r>
              <a:rPr lang="en-GB" dirty="0"/>
              <a:t>Are the measures beyond the exigencies of the situation? Lords applied the proportionality test. Though the measures pursued a legitimate aim </a:t>
            </a:r>
            <a:r>
              <a:rPr lang="en-GB" u="sng" dirty="0"/>
              <a:t>they were not the least intrusive means of achieving that aim</a:t>
            </a:r>
            <a:r>
              <a:rPr lang="en-GB" dirty="0"/>
              <a:t>. Derogation = QUASHED</a:t>
            </a:r>
          </a:p>
          <a:p>
            <a:pPr marL="0" indent="0">
              <a:lnSpc>
                <a:spcPct val="120000"/>
              </a:lnSpc>
              <a:buNone/>
            </a:pPr>
            <a:r>
              <a:rPr lang="en-GB" i="1" dirty="0"/>
              <a:t>‘if it is not necessary to lock up the nationals it cannot be necessary to lock up the foreigners’, </a:t>
            </a:r>
            <a:r>
              <a:rPr lang="en-GB" dirty="0"/>
              <a:t>[231].</a:t>
            </a:r>
          </a:p>
          <a:p>
            <a:pPr marL="514350" indent="-514350">
              <a:lnSpc>
                <a:spcPct val="120000"/>
              </a:lnSpc>
              <a:buAutoNum type="arabicPeriod" startAt="3"/>
            </a:pPr>
            <a:r>
              <a:rPr lang="en-GB" dirty="0" smtClean="0"/>
              <a:t>s.23 </a:t>
            </a:r>
            <a:r>
              <a:rPr lang="en-GB" dirty="0"/>
              <a:t>of the Anti-terrorism, Crime and Security Act violated Art 14 in conjunction with Art 5</a:t>
            </a:r>
          </a:p>
          <a:p>
            <a:pPr marL="0" indent="0" algn="ctr">
              <a:lnSpc>
                <a:spcPct val="120000"/>
              </a:lnSpc>
              <a:buNone/>
            </a:pPr>
            <a:r>
              <a:rPr lang="en-GB" b="1" dirty="0" smtClean="0">
                <a:solidFill>
                  <a:srgbClr val="FF0000"/>
                </a:solidFill>
              </a:rPr>
              <a:t>DECLARATION </a:t>
            </a:r>
            <a:r>
              <a:rPr lang="en-GB" b="1" dirty="0">
                <a:solidFill>
                  <a:srgbClr val="FF0000"/>
                </a:solidFill>
              </a:rPr>
              <a:t>OF INCOMPATIBILITY ISSUED (s4)</a:t>
            </a:r>
          </a:p>
          <a:p>
            <a:pPr marL="546100" indent="-546100">
              <a:lnSpc>
                <a:spcPct val="120000"/>
              </a:lnSpc>
              <a:buNone/>
            </a:pPr>
            <a:r>
              <a:rPr lang="en-GB" dirty="0"/>
              <a:t>4.  </a:t>
            </a:r>
            <a:r>
              <a:rPr lang="en-GB" dirty="0" smtClean="0"/>
              <a:t>    Parliament </a:t>
            </a:r>
            <a:r>
              <a:rPr lang="en-GB" dirty="0"/>
              <a:t>responded by passing the Prevention of Terrorism Act 2005.</a:t>
            </a:r>
            <a:endParaRPr lang="en-GB" dirty="0">
              <a:solidFill>
                <a:srgbClr val="FF0000"/>
              </a:solidFill>
            </a:endParaRPr>
          </a:p>
          <a:p>
            <a:pPr marL="0" indent="0">
              <a:lnSpc>
                <a:spcPct val="120000"/>
              </a:lnSpc>
              <a:buNone/>
            </a:pPr>
            <a:endParaRPr lang="en-GB" dirty="0">
              <a:solidFill>
                <a:srgbClr val="FF0000"/>
              </a:solidFill>
            </a:endParaRPr>
          </a:p>
          <a:p>
            <a:pPr marL="514350" indent="-514350">
              <a:buAutoNum type="alphaLcParenR"/>
            </a:pPr>
            <a:endParaRPr lang="en-GB" dirty="0"/>
          </a:p>
        </p:txBody>
      </p:sp>
      <p:pic>
        <p:nvPicPr>
          <p:cNvPr id="1026" name="Picture 2" descr="http://gullands-solicitors.co.uk/wp-content/uploads/2013/12/ukjustice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5341" y="2474376"/>
            <a:ext cx="4711626" cy="290014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69046149"/>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457200"/>
            <a:ext cx="6172200" cy="6080077"/>
          </a:xfrm>
        </p:spPr>
        <p:txBody>
          <a:bodyPr>
            <a:normAutofit fontScale="92500" lnSpcReduction="10000"/>
          </a:bodyPr>
          <a:lstStyle/>
          <a:p>
            <a:pPr marL="0" indent="0" algn="ctr">
              <a:buNone/>
            </a:pPr>
            <a:r>
              <a:rPr lang="en-GB" i="1" dirty="0"/>
              <a:t>Lord Hoffman:</a:t>
            </a:r>
          </a:p>
          <a:p>
            <a:pPr marL="0" indent="0" algn="ctr">
              <a:buNone/>
            </a:pPr>
            <a:endParaRPr lang="en-GB" i="1" dirty="0"/>
          </a:p>
          <a:p>
            <a:pPr marL="0" indent="0" algn="ctr">
              <a:buNone/>
            </a:pPr>
            <a:r>
              <a:rPr lang="en-GB" i="1" dirty="0"/>
              <a:t>‘The real threat to the life of the nation, in the sense of a people living in accordance with its traditional laws and political values, comes not from terrorism but from laws such as these. That is the true measure of what terrorism may achieve. It is for Parliament to decide whether to give the terrorists such a victory.’</a:t>
            </a:r>
          </a:p>
          <a:p>
            <a:pPr marL="0" indent="0" algn="ctr">
              <a:buNone/>
            </a:pPr>
            <a:endParaRPr lang="en-GB" i="1" dirty="0"/>
          </a:p>
          <a:p>
            <a:pPr marL="0" indent="0">
              <a:buNone/>
            </a:pPr>
            <a:r>
              <a:rPr lang="en-GB" sz="2600" i="1" dirty="0"/>
              <a:t>A v Secretary of State for the Home Department </a:t>
            </a:r>
            <a:r>
              <a:rPr lang="en-GB" sz="2600" dirty="0"/>
              <a:t>[2005] 2 AC 68, [97]</a:t>
            </a:r>
            <a:endParaRPr lang="en-GB" sz="2600" i="1" dirty="0"/>
          </a:p>
          <a:p>
            <a:endParaRPr lang="en-GB" dirty="0"/>
          </a:p>
        </p:txBody>
      </p:sp>
      <p:pic>
        <p:nvPicPr>
          <p:cNvPr id="2050" name="Picture 2" descr="http://i.telegraph.co.uk/multimedia/archive/01820/LordHoffmann_1820012c.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7821" y="1195321"/>
            <a:ext cx="4381500" cy="27336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71363269"/>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xmlns="" val="1497299527"/>
              </p:ext>
            </p:extLst>
          </p:nvPr>
        </p:nvGraphicFramePr>
        <p:xfrm>
          <a:off x="2294466" y="2686860"/>
          <a:ext cx="8051800" cy="4834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2095499" y="-60250"/>
            <a:ext cx="8051800" cy="584775"/>
          </a:xfrm>
          <a:prstGeom prst="rect">
            <a:avLst/>
          </a:prstGeom>
          <a:noFill/>
        </p:spPr>
        <p:txBody>
          <a:bodyPr wrap="square" rtlCol="0">
            <a:spAutoFit/>
          </a:bodyPr>
          <a:lstStyle/>
          <a:p>
            <a:pPr algn="ctr"/>
            <a:r>
              <a:rPr lang="en-GB" sz="3200" b="1" dirty="0"/>
              <a:t>What are rights and how do they function?</a:t>
            </a:r>
          </a:p>
        </p:txBody>
      </p:sp>
      <p:sp>
        <p:nvSpPr>
          <p:cNvPr id="4" name="TextBox 3"/>
          <p:cNvSpPr txBox="1"/>
          <p:nvPr/>
        </p:nvSpPr>
        <p:spPr>
          <a:xfrm>
            <a:off x="351366" y="2802466"/>
            <a:ext cx="3886200" cy="954107"/>
          </a:xfrm>
          <a:prstGeom prst="rect">
            <a:avLst/>
          </a:prstGeom>
          <a:noFill/>
        </p:spPr>
        <p:txBody>
          <a:bodyPr wrap="square" rtlCol="0">
            <a:spAutoFit/>
          </a:bodyPr>
          <a:lstStyle/>
          <a:p>
            <a:r>
              <a:rPr lang="en-GB" sz="2800" dirty="0"/>
              <a:t>Rights can operate against:</a:t>
            </a:r>
          </a:p>
        </p:txBody>
      </p:sp>
      <p:pic>
        <p:nvPicPr>
          <p:cNvPr id="7" name="Picture 6"/>
          <p:cNvPicPr>
            <a:picLocks noChangeAspect="1"/>
          </p:cNvPicPr>
          <p:nvPr/>
        </p:nvPicPr>
        <p:blipFill>
          <a:blip r:embed="rId7" cstate="print"/>
          <a:stretch>
            <a:fillRect/>
          </a:stretch>
        </p:blipFill>
        <p:spPr>
          <a:xfrm>
            <a:off x="4097337" y="719890"/>
            <a:ext cx="4048125" cy="2686050"/>
          </a:xfrm>
          <a:prstGeom prst="rect">
            <a:avLst/>
          </a:prstGeom>
        </p:spPr>
      </p:pic>
    </p:spTree>
    <p:extLst>
      <p:ext uri="{BB962C8B-B14F-4D97-AF65-F5344CB8AC3E}">
        <p14:creationId xmlns:p14="http://schemas.microsoft.com/office/powerpoint/2010/main" xmlns="" val="601870894"/>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6479"/>
            <a:ext cx="10515600" cy="764274"/>
          </a:xfrm>
          <a:solidFill>
            <a:schemeClr val="bg1">
              <a:lumMod val="95000"/>
            </a:schemeClr>
          </a:solidFill>
        </p:spPr>
        <p:txBody>
          <a:bodyPr>
            <a:normAutofit/>
          </a:bodyPr>
          <a:lstStyle/>
          <a:p>
            <a:pPr algn="ctr"/>
            <a:r>
              <a:rPr lang="en-GB" sz="3600" b="1" dirty="0">
                <a:latin typeface="+mn-lt"/>
              </a:rPr>
              <a:t>Section 6 HRA 1998 – Acts of public authorities</a:t>
            </a:r>
          </a:p>
        </p:txBody>
      </p:sp>
      <p:sp>
        <p:nvSpPr>
          <p:cNvPr id="3" name="Content Placeholder 2"/>
          <p:cNvSpPr>
            <a:spLocks noGrp="1"/>
          </p:cNvSpPr>
          <p:nvPr>
            <p:ph idx="1"/>
          </p:nvPr>
        </p:nvSpPr>
        <p:spPr>
          <a:xfrm>
            <a:off x="838200" y="1050878"/>
            <a:ext cx="10515600" cy="5677468"/>
          </a:xfrm>
          <a:solidFill>
            <a:schemeClr val="bg1">
              <a:lumMod val="85000"/>
            </a:schemeClr>
          </a:solidFill>
        </p:spPr>
        <p:txBody>
          <a:bodyPr>
            <a:normAutofit fontScale="92500" lnSpcReduction="20000"/>
          </a:bodyPr>
          <a:lstStyle/>
          <a:p>
            <a:pPr marL="0" indent="0">
              <a:buNone/>
            </a:pPr>
            <a:r>
              <a:rPr lang="en-GB" sz="3400" b="1" dirty="0">
                <a:solidFill>
                  <a:srgbClr val="FF0000"/>
                </a:solidFill>
              </a:rPr>
              <a:t>“(1) It is unlawful for a public authority to act in a way which is incompatible with   a Convention right. </a:t>
            </a:r>
          </a:p>
          <a:p>
            <a:pPr marL="0" indent="0">
              <a:buNone/>
            </a:pPr>
            <a:r>
              <a:rPr lang="en-GB" sz="3400" b="1" dirty="0"/>
              <a:t>...</a:t>
            </a:r>
            <a:endParaRPr lang="en-GB" sz="3400" dirty="0"/>
          </a:p>
          <a:p>
            <a:pPr marL="0" indent="0">
              <a:buNone/>
            </a:pPr>
            <a:r>
              <a:rPr lang="en-GB" sz="3400" dirty="0"/>
              <a:t>(3) In this section </a:t>
            </a:r>
            <a:r>
              <a:rPr lang="en-GB" sz="3400" b="1" dirty="0">
                <a:solidFill>
                  <a:srgbClr val="FF0000"/>
                </a:solidFill>
              </a:rPr>
              <a:t>“public authority” includes— </a:t>
            </a:r>
          </a:p>
          <a:p>
            <a:pPr marL="0" indent="0">
              <a:buNone/>
            </a:pPr>
            <a:r>
              <a:rPr lang="en-GB" sz="3400" b="1" dirty="0">
                <a:solidFill>
                  <a:srgbClr val="FF0000"/>
                </a:solidFill>
              </a:rPr>
              <a:t>	(a)a court or tribunal, and </a:t>
            </a:r>
          </a:p>
          <a:p>
            <a:pPr marL="0" indent="0">
              <a:buNone/>
            </a:pPr>
            <a:r>
              <a:rPr lang="en-GB" sz="3400" b="1" dirty="0">
                <a:solidFill>
                  <a:srgbClr val="FF0000"/>
                </a:solidFill>
              </a:rPr>
              <a:t>	(b)any person certain of whose functions are functions of a public nature, </a:t>
            </a:r>
          </a:p>
          <a:p>
            <a:pPr marL="0" indent="0">
              <a:buNone/>
            </a:pPr>
            <a:r>
              <a:rPr lang="en-GB" sz="3400" dirty="0"/>
              <a:t>	but does not include either House of Parliament or a person exercising functions in connection with proceedings in Parliament. </a:t>
            </a:r>
          </a:p>
          <a:p>
            <a:pPr marL="0" indent="0">
              <a:buNone/>
            </a:pPr>
            <a:r>
              <a:rPr lang="en-GB" sz="3400" b="1" dirty="0"/>
              <a:t>…</a:t>
            </a:r>
          </a:p>
          <a:p>
            <a:pPr marL="0" indent="0">
              <a:buNone/>
            </a:pPr>
            <a:r>
              <a:rPr lang="en-GB" sz="3400" b="1" dirty="0">
                <a:solidFill>
                  <a:srgbClr val="FF0000"/>
                </a:solidFill>
              </a:rPr>
              <a:t>(5) In relation to a particular act, a person is not a public authority by virtue only of subsection (3)(b) if the nature of the act is private.”</a:t>
            </a:r>
          </a:p>
          <a:p>
            <a:endParaRPr lang="en-GB" dirty="0"/>
          </a:p>
        </p:txBody>
      </p:sp>
    </p:spTree>
    <p:extLst>
      <p:ext uri="{BB962C8B-B14F-4D97-AF65-F5344CB8AC3E}">
        <p14:creationId xmlns:p14="http://schemas.microsoft.com/office/powerpoint/2010/main" xmlns="" val="2155499542"/>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2043"/>
            <a:ext cx="10515600" cy="1107199"/>
          </a:xfrm>
          <a:solidFill>
            <a:schemeClr val="accent1">
              <a:lumMod val="20000"/>
              <a:lumOff val="80000"/>
            </a:schemeClr>
          </a:solidFill>
        </p:spPr>
        <p:txBody>
          <a:bodyPr/>
          <a:lstStyle/>
          <a:p>
            <a:pPr algn="ctr"/>
            <a:r>
              <a:rPr lang="en-GB" dirty="0">
                <a:latin typeface="+mn-lt"/>
              </a:rPr>
              <a:t>Examples of public authorities:</a:t>
            </a:r>
          </a:p>
        </p:txBody>
      </p:sp>
      <p:sp>
        <p:nvSpPr>
          <p:cNvPr id="3" name="Content Placeholder 2"/>
          <p:cNvSpPr>
            <a:spLocks noGrp="1"/>
          </p:cNvSpPr>
          <p:nvPr>
            <p:ph idx="1"/>
          </p:nvPr>
        </p:nvSpPr>
        <p:spPr>
          <a:xfrm>
            <a:off x="838200" y="1487606"/>
            <a:ext cx="10515600" cy="4689357"/>
          </a:xfrm>
          <a:solidFill>
            <a:schemeClr val="accent1">
              <a:lumMod val="40000"/>
              <a:lumOff val="60000"/>
            </a:schemeClr>
          </a:solidFill>
        </p:spPr>
        <p:txBody>
          <a:bodyPr>
            <a:normAutofit fontScale="85000" lnSpcReduction="20000"/>
          </a:bodyPr>
          <a:lstStyle/>
          <a:p>
            <a:pPr marL="0" indent="0">
              <a:buNone/>
            </a:pPr>
            <a:r>
              <a:rPr lang="en-GB" dirty="0"/>
              <a:t>So the term public authority refers to any person or body whose functions are of a public nature, this might include:</a:t>
            </a:r>
          </a:p>
          <a:p>
            <a:pPr lvl="0"/>
            <a:r>
              <a:rPr lang="en-GB" dirty="0"/>
              <a:t>Police </a:t>
            </a:r>
          </a:p>
          <a:p>
            <a:pPr lvl="0"/>
            <a:r>
              <a:rPr lang="en-GB" dirty="0"/>
              <a:t>Prison managers and prison guards</a:t>
            </a:r>
          </a:p>
          <a:p>
            <a:pPr lvl="0"/>
            <a:r>
              <a:rPr lang="en-GB" dirty="0"/>
              <a:t>Local authorities </a:t>
            </a:r>
          </a:p>
          <a:p>
            <a:pPr lvl="0"/>
            <a:r>
              <a:rPr lang="en-GB" dirty="0"/>
              <a:t>Government departments</a:t>
            </a:r>
          </a:p>
          <a:p>
            <a:pPr lvl="0"/>
            <a:r>
              <a:rPr lang="en-GB" dirty="0"/>
              <a:t>Health authorities</a:t>
            </a:r>
          </a:p>
          <a:p>
            <a:pPr lvl="0"/>
            <a:r>
              <a:rPr lang="en-GB" dirty="0"/>
              <a:t>Statutory bodies such as </a:t>
            </a:r>
            <a:r>
              <a:rPr lang="en-GB" dirty="0" smtClean="0"/>
              <a:t>the Competition and Markets Authority or the Environment Agency</a:t>
            </a:r>
            <a:endParaRPr lang="en-GB" dirty="0"/>
          </a:p>
          <a:p>
            <a:pPr lvl="0"/>
            <a:r>
              <a:rPr lang="en-GB" dirty="0"/>
              <a:t>The courts</a:t>
            </a:r>
          </a:p>
          <a:p>
            <a:pPr lvl="0"/>
            <a:r>
              <a:rPr lang="en-GB" dirty="0"/>
              <a:t>AND “Hybrid bodies” when exercising functions of a public nature (to ensure that where public services are “contracted out”, those private companies are obliged to respect Convention rights).</a:t>
            </a:r>
          </a:p>
        </p:txBody>
      </p:sp>
    </p:spTree>
    <p:extLst>
      <p:ext uri="{BB962C8B-B14F-4D97-AF65-F5344CB8AC3E}">
        <p14:creationId xmlns:p14="http://schemas.microsoft.com/office/powerpoint/2010/main" xmlns="" val="2108235917"/>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uslimworldjournal.com/wp-content/uploads/2015/03/police_1266911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6104965" cy="3429000"/>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static.independent.co.uk/s3fs-public/thumbnails/image/2015/06/22/23/v2-web-british-army-get.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04965" y="2817055"/>
            <a:ext cx="6087035" cy="4040945"/>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descr="http://www.thebottleyard.com/wp-content/uploads/2013/05/BCC-logo-cmyk-grey-text.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937537" y="179803"/>
            <a:ext cx="2421890" cy="2457450"/>
          </a:xfrm>
          <a:prstGeom prst="rect">
            <a:avLst/>
          </a:prstGeom>
          <a:noFill/>
          <a:ln>
            <a:noFill/>
          </a:ln>
        </p:spPr>
      </p:pic>
      <p:sp>
        <p:nvSpPr>
          <p:cNvPr id="2" name="TextBox 1"/>
          <p:cNvSpPr txBox="1"/>
          <p:nvPr/>
        </p:nvSpPr>
        <p:spPr>
          <a:xfrm>
            <a:off x="0" y="3429000"/>
            <a:ext cx="6104965" cy="3416320"/>
          </a:xfrm>
          <a:prstGeom prst="rect">
            <a:avLst/>
          </a:prstGeom>
          <a:noFill/>
        </p:spPr>
        <p:txBody>
          <a:bodyPr wrap="square" rtlCol="0">
            <a:spAutoFit/>
          </a:bodyPr>
          <a:lstStyle/>
          <a:p>
            <a:pPr marL="342900" indent="-342900">
              <a:buFontTx/>
              <a:buChar char="-"/>
            </a:pPr>
            <a:r>
              <a:rPr lang="en-GB" sz="2400" dirty="0"/>
              <a:t>Authorities that are so obviously public you don’t even need to think about it.</a:t>
            </a:r>
          </a:p>
          <a:p>
            <a:pPr marL="342900" indent="-342900">
              <a:buFontTx/>
              <a:buChar char="-"/>
            </a:pPr>
            <a:r>
              <a:rPr lang="en-GB" sz="2400" dirty="0"/>
              <a:t>Indicators might be: the possession of special powers, democratic accountability, public funding in whole or in part, an obligation to act only in the public interest, or a statutory constitution.</a:t>
            </a:r>
          </a:p>
          <a:p>
            <a:pPr marL="342900" indent="-342900">
              <a:buFontTx/>
              <a:buChar char="-"/>
            </a:pPr>
            <a:r>
              <a:rPr lang="en-GB" sz="2400" dirty="0"/>
              <a:t>All actions must be discharged compatibly with Convention rights.</a:t>
            </a:r>
          </a:p>
        </p:txBody>
      </p:sp>
      <p:sp>
        <p:nvSpPr>
          <p:cNvPr id="3" name="TextBox 2"/>
          <p:cNvSpPr txBox="1"/>
          <p:nvPr/>
        </p:nvSpPr>
        <p:spPr>
          <a:xfrm>
            <a:off x="4226928" y="2358122"/>
            <a:ext cx="3756074" cy="1077218"/>
          </a:xfrm>
          <a:prstGeom prst="rect">
            <a:avLst/>
          </a:prstGeom>
          <a:solidFill>
            <a:schemeClr val="bg1"/>
          </a:solidFill>
        </p:spPr>
        <p:txBody>
          <a:bodyPr wrap="square" rtlCol="0">
            <a:spAutoFit/>
          </a:bodyPr>
          <a:lstStyle/>
          <a:p>
            <a:pPr algn="ctr"/>
            <a:r>
              <a:rPr lang="en-GB" sz="3200" b="1" u="sng" dirty="0"/>
              <a:t>CORE PUBLIC AUTHORITIES</a:t>
            </a:r>
          </a:p>
        </p:txBody>
      </p:sp>
    </p:spTree>
    <p:extLst>
      <p:ext uri="{BB962C8B-B14F-4D97-AF65-F5344CB8AC3E}">
        <p14:creationId xmlns:p14="http://schemas.microsoft.com/office/powerpoint/2010/main" xmlns="" val="2561383119"/>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1003</TotalTime>
  <Words>1281</Words>
  <Application>Microsoft Office PowerPoint</Application>
  <PresentationFormat>Custom</PresentationFormat>
  <Paragraphs>124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A v Secretary of State for the Home Department  [2005] 2 AC 68  (the Belmarsh case) </vt:lpstr>
      <vt:lpstr>Slide 5</vt:lpstr>
      <vt:lpstr>Slide 6</vt:lpstr>
      <vt:lpstr>Section 6 HRA 1998 – Acts of public authorities</vt:lpstr>
      <vt:lpstr>Examples of public authorities:</vt:lpstr>
      <vt:lpstr>Slide 9</vt:lpstr>
      <vt:lpstr>Hybrid public authorities </vt:lpstr>
      <vt:lpstr>Aston Cantlow v Wallbank  [2004] 1 AC 546   </vt:lpstr>
      <vt:lpstr>    </vt:lpstr>
      <vt:lpstr>  Could the privately run care home, pursuant to a contract with the local authority, be considered to be providing functions of a public nature?   </vt:lpstr>
      <vt:lpstr>Slide 14</vt:lpstr>
      <vt:lpstr>How can we hold private entities to account for violations of Convention rights?</vt:lpstr>
      <vt:lpstr>How can we hold private entities to account for violations of Convention rights?</vt:lpstr>
      <vt:lpstr>Drawbacks?</vt:lpstr>
    </vt:vector>
  </TitlesOfParts>
  <Company>University of Bristol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KL Bales</dc:creator>
  <cp:lastModifiedBy>lwxpg</cp:lastModifiedBy>
  <cp:revision>71</cp:revision>
  <dcterms:created xsi:type="dcterms:W3CDTF">2015-11-22T19:40:22Z</dcterms:created>
  <dcterms:modified xsi:type="dcterms:W3CDTF">2017-11-15T13:55:03Z</dcterms:modified>
</cp:coreProperties>
</file>