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1"/>
    <p:sldMasterId id="2147483671" r:id="rId2"/>
  </p:sldMasterIdLst>
  <p:notesMasterIdLst>
    <p:notesMasterId r:id="rId16"/>
  </p:notesMasterIdLst>
  <p:sldIdLst>
    <p:sldId id="256" r:id="rId3"/>
    <p:sldId id="273" r:id="rId4"/>
    <p:sldId id="257" r:id="rId5"/>
    <p:sldId id="258" r:id="rId6"/>
    <p:sldId id="260" r:id="rId7"/>
    <p:sldId id="261" r:id="rId8"/>
    <p:sldId id="262" r:id="rId9"/>
    <p:sldId id="263" r:id="rId10"/>
    <p:sldId id="265" r:id="rId11"/>
    <p:sldId id="266" r:id="rId12"/>
    <p:sldId id="267" r:id="rId13"/>
    <p:sldId id="272" r:id="rId14"/>
    <p:sldId id="269" r:id="rId15"/>
  </p:sldIdLst>
  <p:sldSz cx="9144000" cy="5143500" type="screen16x9"/>
  <p:notesSz cx="7023100" cy="93091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dma Krishnaswamy" initials="PK" lastIdx="2" clrIdx="0">
    <p:extLst>
      <p:ext uri="{19B8F6BF-5375-455C-9EA6-DF929625EA0E}">
        <p15:presenceInfo xmlns:p15="http://schemas.microsoft.com/office/powerpoint/2012/main" userId="S::Padma.Krishnaswamy@fcc.gov::b50298ae-23b4-4d69-86c5-825e79b602e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606" autoAdjust="0"/>
    <p:restoredTop sz="75000" autoAdjust="0"/>
  </p:normalViewPr>
  <p:slideViewPr>
    <p:cSldViewPr snapToGrid="0">
      <p:cViewPr varScale="1">
        <p:scale>
          <a:sx n="108" d="100"/>
          <a:sy n="108" d="100"/>
        </p:scale>
        <p:origin x="1224" y="96"/>
      </p:cViewPr>
      <p:guideLst>
        <p:guide orient="horz" pos="1620"/>
        <p:guide pos="2880"/>
      </p:guideLst>
    </p:cSldViewPr>
  </p:slideViewPr>
  <p:outlineViewPr>
    <p:cViewPr>
      <p:scale>
        <a:sx n="33" d="100"/>
        <a:sy n="33" d="100"/>
      </p:scale>
      <p:origin x="0" y="-96"/>
    </p:cViewPr>
  </p:outlin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5fc2c8f92b_2_46: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 name="Google Shape;97;g5fc2c8f92b_2_46: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5ffd26262a_0_2: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5ffd26262a_0_2: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None/>
            </a:pPr>
            <a:r>
              <a:rPr lang="en" dirty="0"/>
              <a:t>These are CDFs that show the difference in page load times between </a:t>
            </a:r>
            <a:r>
              <a:rPr lang="en" dirty="0" err="1"/>
              <a:t>DoH</a:t>
            </a:r>
            <a:r>
              <a:rPr lang="en" dirty="0"/>
              <a:t>, DoT, and Do53.</a:t>
            </a:r>
            <a:endParaRPr dirty="0"/>
          </a:p>
          <a:p>
            <a:pPr marL="0" indent="0">
              <a:buNone/>
            </a:pPr>
            <a:r>
              <a:rPr lang="en" dirty="0"/>
              <a:t>The vertical line shows the median. </a:t>
            </a:r>
            <a:endParaRPr dirty="0"/>
          </a:p>
          <a:p>
            <a:pPr marL="0" indent="0">
              <a:buNone/>
            </a:pPr>
            <a:endParaRPr dirty="0"/>
          </a:p>
          <a:p>
            <a:pPr marL="0" indent="0">
              <a:buClr>
                <a:schemeClr val="dk1"/>
              </a:buClr>
              <a:buNone/>
            </a:pPr>
            <a:r>
              <a:rPr lang="en" dirty="0">
                <a:solidFill>
                  <a:schemeClr val="dk1"/>
                </a:solidFill>
              </a:rPr>
              <a:t>Google DoT was 10ms slower than Do53.</a:t>
            </a:r>
            <a:endParaRPr dirty="0"/>
          </a:p>
          <a:p>
            <a:pPr marL="0" indent="0">
              <a:buNone/>
            </a:pPr>
            <a:r>
              <a:rPr lang="en" dirty="0"/>
              <a:t>Google </a:t>
            </a:r>
            <a:r>
              <a:rPr lang="en" dirty="0" err="1"/>
              <a:t>DoH</a:t>
            </a:r>
            <a:r>
              <a:rPr lang="en" dirty="0"/>
              <a:t> was 1.98s slower than Do53.</a:t>
            </a:r>
            <a:endParaRPr dirty="0"/>
          </a:p>
          <a:p>
            <a:pPr marL="0" indent="0">
              <a:buNone/>
            </a:pPr>
            <a:endParaRPr dirty="0"/>
          </a:p>
          <a:p>
            <a:pPr marL="0" indent="0">
              <a:buNone/>
            </a:pPr>
            <a:r>
              <a:rPr lang="en" dirty="0"/>
              <a:t>At the time of this measurement, Google </a:t>
            </a:r>
            <a:r>
              <a:rPr lang="en" dirty="0" err="1"/>
              <a:t>DoH</a:t>
            </a:r>
            <a:r>
              <a:rPr lang="en" dirty="0"/>
              <a:t> was not a production-ready service. This has since changed, and we intend to start a new measurement.</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5ffd26262a_0_10: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g5ffd26262a_0_10: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None/>
            </a:pPr>
            <a:r>
              <a:rPr lang="en" dirty="0"/>
              <a:t>These are CDFs that show the difference in page load times between DoH, DoT, and Do53.</a:t>
            </a:r>
            <a:endParaRPr dirty="0"/>
          </a:p>
          <a:p>
            <a:pPr marL="0" indent="0">
              <a:buNone/>
            </a:pPr>
            <a:r>
              <a:rPr lang="en" dirty="0"/>
              <a:t>The vertical line shows the median. </a:t>
            </a:r>
            <a:endParaRPr dirty="0"/>
          </a:p>
          <a:p>
            <a:pPr marL="0" indent="0">
              <a:buNone/>
            </a:pPr>
            <a:endParaRPr dirty="0"/>
          </a:p>
          <a:p>
            <a:pPr marL="0" indent="0">
              <a:buClr>
                <a:schemeClr val="dk1"/>
              </a:buClr>
              <a:buNone/>
            </a:pPr>
            <a:r>
              <a:rPr lang="en" dirty="0">
                <a:solidFill>
                  <a:schemeClr val="dk1"/>
                </a:solidFill>
              </a:rPr>
              <a:t>Quad9 DoT was 151ms slower Quad9 Do53.</a:t>
            </a:r>
            <a:endParaRPr dirty="0"/>
          </a:p>
          <a:p>
            <a:pPr marL="0" indent="0">
              <a:buNone/>
            </a:pPr>
            <a:r>
              <a:rPr lang="en" dirty="0"/>
              <a:t>Quad9 DoH was 42ms slower than Quad9 Do53.</a:t>
            </a:r>
            <a:endParaRPr dirty="0"/>
          </a:p>
          <a:p>
            <a:pPr marL="0" indent="0">
              <a:buNone/>
            </a:pPr>
            <a:endParaRPr dirty="0"/>
          </a:p>
          <a:p>
            <a:pPr marL="0" indent="0">
              <a:buNone/>
            </a:pPr>
            <a:r>
              <a:rPr lang="en" dirty="0"/>
              <a:t>Quad9’s DoT service also performed worse than DoH in query response times. It’s unclear why; we reached out to them and send them our measurement tool.</a:t>
            </a: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5fc2c8f92b_2_58: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 name="Google Shape;110;g5fc2c8f92b_2_58: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The next steps for us are to scale our experiment up to understand how these protocols performs across many different networks across the United States.</a:t>
            </a:r>
          </a:p>
          <a:p>
            <a:pPr marL="0" indent="0">
              <a:buNone/>
            </a:pPr>
            <a:endParaRPr lang="en-US" dirty="0">
              <a:solidFill>
                <a:schemeClr val="dk1"/>
              </a:solidFill>
            </a:endParaRPr>
          </a:p>
          <a:p>
            <a:pPr marL="0" indent="0">
              <a:buNone/>
            </a:pPr>
            <a:r>
              <a:rPr lang="en-US" dirty="0">
                <a:solidFill>
                  <a:schemeClr val="dk1"/>
                </a:solidFill>
              </a:rPr>
              <a:t>We will focus on fixed broadband networks.</a:t>
            </a:r>
            <a:endParaRPr dirty="0">
              <a:solidFill>
                <a:schemeClr val="dk1"/>
              </a:solidFill>
            </a:endParaRPr>
          </a:p>
        </p:txBody>
      </p:sp>
    </p:spTree>
    <p:extLst>
      <p:ext uri="{BB962C8B-B14F-4D97-AF65-F5344CB8AC3E}">
        <p14:creationId xmlns:p14="http://schemas.microsoft.com/office/powerpoint/2010/main" val="1932346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5fc2c8f92b_2_155: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7" name="Google Shape;207;g5fc2c8f92b_2_155: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None/>
            </a:pPr>
            <a:r>
              <a:rPr lang="en" dirty="0"/>
              <a:t>DNS implementations do not support more than one question in a single query, perhaps because blocking on all answers would degrade user experience.</a:t>
            </a:r>
            <a:endParaRPr dirty="0"/>
          </a:p>
          <a:p>
            <a:pPr marL="0" indent="0">
              <a:buNone/>
            </a:pPr>
            <a:r>
              <a:rPr lang="en" dirty="0"/>
              <a:t>However, we think it’s worth exploring opportunistic partial responses, in which the client sends multiple questions at once and the server sends authoritative answers as they arrive.</a:t>
            </a:r>
            <a:endParaRPr dirty="0"/>
          </a:p>
          <a:p>
            <a:pPr marL="0" indent="0">
              <a:buNone/>
            </a:pPr>
            <a:endParaRPr dirty="0"/>
          </a:p>
          <a:p>
            <a:pPr marL="0" indent="0">
              <a:buClr>
                <a:schemeClr val="dk1"/>
              </a:buClr>
              <a:buNone/>
            </a:pPr>
            <a:r>
              <a:rPr lang="en" dirty="0">
                <a:solidFill>
                  <a:schemeClr val="dk1"/>
                </a:solidFill>
              </a:rPr>
              <a:t>HTTP/2 push could also improve the performance of </a:t>
            </a:r>
            <a:r>
              <a:rPr lang="en" dirty="0" err="1">
                <a:solidFill>
                  <a:schemeClr val="dk1"/>
                </a:solidFill>
              </a:rPr>
              <a:t>DoH</a:t>
            </a:r>
            <a:r>
              <a:rPr lang="en" dirty="0">
                <a:solidFill>
                  <a:schemeClr val="dk1"/>
                </a:solidFill>
              </a:rPr>
              <a:t>. Web servers that know the answers for a domain name could push responses to the client before they even make queries. However, it is unclear how web servers and DNS resolvers would collaborate to make server push work.</a:t>
            </a:r>
            <a:endParaRPr dirty="0"/>
          </a:p>
          <a:p>
            <a:pPr marL="0" indent="0">
              <a:buNone/>
            </a:pPr>
            <a:endParaRPr dirty="0"/>
          </a:p>
          <a:p>
            <a:pPr marL="0" indent="0">
              <a:buNone/>
            </a:pPr>
            <a:r>
              <a:rPr lang="en" dirty="0"/>
              <a:t>Lastly, we think wire format caching could help improve </a:t>
            </a:r>
            <a:r>
              <a:rPr lang="en" dirty="0" err="1"/>
              <a:t>DoH</a:t>
            </a:r>
            <a:r>
              <a:rPr lang="en" dirty="0"/>
              <a:t> response times. Firefox appears to use a hard-coded transaction ID of 0 for its </a:t>
            </a:r>
            <a:r>
              <a:rPr lang="en" dirty="0" err="1"/>
              <a:t>DoH</a:t>
            </a:r>
            <a:r>
              <a:rPr lang="en" dirty="0"/>
              <a:t> implementation. If the </a:t>
            </a:r>
            <a:r>
              <a:rPr lang="en" dirty="0" err="1"/>
              <a:t>recursor</a:t>
            </a:r>
            <a:r>
              <a:rPr lang="en" dirty="0"/>
              <a:t> knows what the answer is, they could cache the exact response in wire-format in the HTTP cache, instead of having to construct the response from the DNS cache each time. It’s unclear how much time this saves, but we think it’s worth exploring.</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5fc2c8f92b_2_161: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g5fc2c8f92b_2_161: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None/>
            </a:pPr>
            <a:r>
              <a:rPr lang="en" dirty="0"/>
              <a:t>The next steps for us are to scale our experiment up to understand how </a:t>
            </a:r>
            <a:r>
              <a:rPr lang="en" dirty="0" err="1"/>
              <a:t>DoH</a:t>
            </a:r>
            <a:r>
              <a:rPr lang="en" dirty="0"/>
              <a:t> performs in many different networks across the United States.</a:t>
            </a:r>
            <a:endParaRPr dirty="0"/>
          </a:p>
        </p:txBody>
      </p:sp>
    </p:spTree>
    <p:extLst>
      <p:ext uri="{BB962C8B-B14F-4D97-AF65-F5344CB8AC3E}">
        <p14:creationId xmlns:p14="http://schemas.microsoft.com/office/powerpoint/2010/main" val="1432078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5fc2c8f92b_2_52: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3" name="Google Shape;103;g5fc2c8f92b_2_52: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None/>
            </a:pPr>
            <a:r>
              <a:rPr lang="en" dirty="0"/>
              <a:t>When you visit a coffee shop, every website that you visit can be seen by the owner of the network. This data may be used for various purposes, e.g. advertisements.</a:t>
            </a:r>
            <a:endParaRPr dirty="0"/>
          </a:p>
          <a:p>
            <a:pPr marL="0" indent="0">
              <a:buNone/>
            </a:pPr>
            <a:endParaRPr dirty="0"/>
          </a:p>
          <a:p>
            <a:pPr marL="0" indent="0">
              <a:buNone/>
            </a:pPr>
            <a:r>
              <a:rPr lang="en" dirty="0"/>
              <a:t>For the remainder of the talk, I will refer to plain-ol DNS as Do53.</a:t>
            </a:r>
            <a:endParaRPr dirty="0"/>
          </a:p>
          <a:p>
            <a:pPr marL="0" indent="0">
              <a:buNone/>
            </a:pPr>
            <a:r>
              <a:rPr lang="en" dirty="0"/>
              <a:t>DoT was proposed in RFC 7858 in 2016.</a:t>
            </a:r>
            <a:endParaRPr dirty="0"/>
          </a:p>
          <a:p>
            <a:pPr marL="0" indent="0">
              <a:buNone/>
            </a:pPr>
            <a:r>
              <a:rPr lang="en" dirty="0"/>
              <a:t>DoH was proposed in RFC 8484 in 2018. Available to use in Firefox.</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5fc2c8f92b_2_58: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 name="Google Shape;110;g5fc2c8f92b_2_58: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None/>
            </a:pPr>
            <a:r>
              <a:rPr lang="en" dirty="0">
                <a:solidFill>
                  <a:schemeClr val="dk1"/>
                </a:solidFill>
              </a:rPr>
              <a:t>Mozilla has conducted several studies to understand DoH by measuring response times, loading static CDN content, etc. These are great steps, but we wanted to extend their work.</a:t>
            </a:r>
            <a:endParaRPr dirty="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5fc2c8f92b_2_70: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5" name="Google Shape;125;g5fc2c8f92b_2_70: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Clr>
                <a:schemeClr val="dk1"/>
              </a:buClr>
              <a:buNone/>
            </a:pPr>
            <a:r>
              <a:rPr lang="en">
                <a:solidFill>
                  <a:schemeClr val="dk1"/>
                </a:solidFill>
              </a:rPr>
              <a:t>This is a general overview of how you load a webpage.</a:t>
            </a:r>
            <a:endParaRPr>
              <a:solidFill>
                <a:schemeClr val="dk1"/>
              </a:solidFill>
            </a:endParaRPr>
          </a:p>
          <a:p>
            <a:pPr marL="0" indent="0">
              <a:buClr>
                <a:schemeClr val="dk1"/>
              </a:buClr>
              <a:buNone/>
            </a:pPr>
            <a:r>
              <a:rPr lang="en">
                <a:solidFill>
                  <a:schemeClr val="dk1"/>
                </a:solidFill>
              </a:rPr>
              <a:t>In steps 1 and 2, we look up the IP address for a website you want to visit, such as nytimes.com</a:t>
            </a:r>
            <a:endParaRPr>
              <a:solidFill>
                <a:schemeClr val="dk1"/>
              </a:solidFill>
            </a:endParaRPr>
          </a:p>
          <a:p>
            <a:pPr marL="0" indent="0">
              <a:buClr>
                <a:schemeClr val="dk1"/>
              </a:buClr>
              <a:buNone/>
            </a:pPr>
            <a:r>
              <a:rPr lang="en">
                <a:solidFill>
                  <a:schemeClr val="dk1"/>
                </a:solidFill>
              </a:rPr>
              <a:t>In steps 3 and 4, you connect to the IP address you were given and ask for a webpage.</a:t>
            </a:r>
            <a:endParaRPr>
              <a:solidFill>
                <a:schemeClr val="dk1"/>
              </a:solidFill>
            </a:endParaRPr>
          </a:p>
          <a:p>
            <a:pPr marL="0" indent="0">
              <a:buClr>
                <a:schemeClr val="dk1"/>
              </a:buClr>
              <a:buNone/>
            </a:pPr>
            <a:endParaRPr>
              <a:solidFill>
                <a:schemeClr val="dk1"/>
              </a:solidFill>
            </a:endParaRPr>
          </a:p>
          <a:p>
            <a:pPr marL="0" indent="0">
              <a:buClr>
                <a:schemeClr val="dk1"/>
              </a:buClr>
              <a:buNone/>
            </a:pPr>
            <a:r>
              <a:rPr lang="en">
                <a:solidFill>
                  <a:schemeClr val="dk1"/>
                </a:solidFill>
              </a:rPr>
              <a:t>Note that steps 3 and 4 are usually encrypted, but steps 1 and 2 are not. </a:t>
            </a:r>
            <a:endParaRPr>
              <a:solidFill>
                <a:schemeClr val="dk1"/>
              </a:solidFill>
            </a:endParaRPr>
          </a:p>
          <a:p>
            <a:pPr marL="0" indent="0">
              <a:buClr>
                <a:schemeClr val="dk1"/>
              </a:buClr>
              <a:buNone/>
            </a:pPr>
            <a:r>
              <a:rPr lang="en">
                <a:solidFill>
                  <a:schemeClr val="dk1"/>
                </a:solidFill>
              </a:rPr>
              <a:t>In other words, people can’t see which articles you’re looking at, but they can still see that you’re browsing nytimes.com</a:t>
            </a:r>
            <a:endParaRPr>
              <a:solidFill>
                <a:schemeClr val="dk1"/>
              </a:solidFill>
            </a:endParaRPr>
          </a:p>
          <a:p>
            <a:pPr marL="0" indent="0">
              <a:buClr>
                <a:schemeClr val="dk1"/>
              </a:buClr>
              <a:buNone/>
            </a:pPr>
            <a:r>
              <a:rPr lang="en">
                <a:solidFill>
                  <a:schemeClr val="dk1"/>
                </a:solidFill>
              </a:rPr>
              <a:t>This is where encrypted DNS comes in.</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5fc2c8f92b_2_75: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g5fc2c8f92b_2_75: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None/>
            </a:pPr>
            <a:r>
              <a:rPr lang="en" dirty="0"/>
              <a:t>This is a CDF of DNS response times with each protocol.</a:t>
            </a:r>
            <a:endParaRPr dirty="0"/>
          </a:p>
          <a:p>
            <a:pPr marL="0" indent="0">
              <a:buNone/>
            </a:pPr>
            <a:endParaRPr dirty="0"/>
          </a:p>
          <a:p>
            <a:pPr marL="0" indent="0">
              <a:buNone/>
            </a:pPr>
            <a:r>
              <a:rPr lang="en" dirty="0"/>
              <a:t>Cloudflare DoH outperforms DoT for 50% of queries.</a:t>
            </a:r>
            <a:endParaRPr dirty="0"/>
          </a:p>
          <a:p>
            <a:pPr marL="0" indent="0">
              <a:buNone/>
            </a:pPr>
            <a:r>
              <a:rPr lang="en" dirty="0"/>
              <a:t>Cloudflare DoH actually slightly outperforms university Do53 and Cloudflare Do53 in the tail.</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5fc2c8f92b_2_83: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8" name="Google Shape;148;g5fc2c8f92b_2_83: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None/>
            </a:pPr>
            <a:r>
              <a:rPr lang="en" dirty="0"/>
              <a:t>Google DoH outperforms 20% of DoT queries.</a:t>
            </a:r>
            <a:endParaRPr dirty="0"/>
          </a:p>
          <a:p>
            <a:pPr marL="0" indent="0">
              <a:buNone/>
            </a:pPr>
            <a:r>
              <a:rPr lang="en" dirty="0"/>
              <a:t>Google DoH outperforms university Do53 and Google Do53 in the tail.</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5fc2c8f92b_2_91: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7" name="Google Shape;157;g5fc2c8f92b_2_91: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None/>
            </a:pPr>
            <a:r>
              <a:rPr lang="en" dirty="0"/>
              <a:t>Quad9 DoH outperforms DoT for 90% of queries.</a:t>
            </a:r>
            <a:endParaRPr dirty="0"/>
          </a:p>
          <a:p>
            <a:pPr marL="0" indent="0">
              <a:buNone/>
            </a:pPr>
            <a:r>
              <a:rPr lang="en" dirty="0"/>
              <a:t>Quad9 DoH outperforms Quad9 Do53 in the tail.</a:t>
            </a:r>
            <a:endParaRPr dirty="0"/>
          </a:p>
          <a:p>
            <a:pPr marL="0" indent="0">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5fc2c8f92b_2_117:notes"/>
          <p:cNvSpPr>
            <a:spLocks noGrp="1" noRot="1" noChangeAspect="1"/>
          </p:cNvSpPr>
          <p:nvPr>
            <p:ph type="sldImg" idx="2"/>
          </p:nvPr>
        </p:nvSpPr>
        <p:spPr>
          <a:xfrm>
            <a:off x="407988" y="698500"/>
            <a:ext cx="6207125" cy="3490913"/>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g5fc2c8f92b_2_117:notes"/>
          <p:cNvSpPr txBox="1">
            <a:spLocks noGrp="1"/>
          </p:cNvSpPr>
          <p:nvPr>
            <p:ph type="body" idx="1"/>
          </p:nvPr>
        </p:nvSpPr>
        <p:spPr>
          <a:xfrm>
            <a:off x="702310" y="4421823"/>
            <a:ext cx="5618480" cy="4189095"/>
          </a:xfrm>
          <a:prstGeom prst="rect">
            <a:avLst/>
          </a:prstGeom>
          <a:noFill/>
          <a:ln>
            <a:noFill/>
          </a:ln>
        </p:spPr>
        <p:txBody>
          <a:bodyPr spcFirstLastPara="1" wrap="square" lIns="93308" tIns="93308" rIns="93308" bIns="93308" anchor="t" anchorCtr="0">
            <a:noAutofit/>
          </a:bodyPr>
          <a:lstStyle/>
          <a:p>
            <a:pPr marL="0" indent="0">
              <a:buNone/>
            </a:pPr>
            <a:r>
              <a:rPr lang="en" dirty="0"/>
              <a:t>These are CDFs that show the difference in page load times between DoH, DoT, and Do53.</a:t>
            </a:r>
            <a:endParaRPr dirty="0"/>
          </a:p>
          <a:p>
            <a:pPr marL="0" indent="0">
              <a:buNone/>
            </a:pPr>
            <a:r>
              <a:rPr lang="en" dirty="0"/>
              <a:t>The vertical line shows the median. </a:t>
            </a:r>
            <a:endParaRPr dirty="0"/>
          </a:p>
          <a:p>
            <a:pPr marL="0" indent="0">
              <a:buNone/>
            </a:pPr>
            <a:endParaRPr dirty="0"/>
          </a:p>
          <a:p>
            <a:pPr marL="0" indent="0">
              <a:buClr>
                <a:schemeClr val="dk1"/>
              </a:buClr>
              <a:buNone/>
            </a:pPr>
            <a:r>
              <a:rPr lang="en" dirty="0">
                <a:solidFill>
                  <a:schemeClr val="dk1"/>
                </a:solidFill>
              </a:rPr>
              <a:t>Cloudflare DoT was 1ms slower than Do53.</a:t>
            </a:r>
            <a:endParaRPr dirty="0"/>
          </a:p>
          <a:p>
            <a:pPr marL="0" indent="0">
              <a:buNone/>
            </a:pPr>
            <a:r>
              <a:rPr lang="en" dirty="0"/>
              <a:t>Cloudflare DoH was 20ms slower than Do53.</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0" name="Google Shape;60;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61" name="Google Shape;61;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2"/>
        <p:cNvGrpSpPr/>
        <p:nvPr/>
      </p:nvGrpSpPr>
      <p:grpSpPr>
        <a:xfrm>
          <a:off x="0" y="0"/>
          <a:ext cx="0" cy="0"/>
          <a:chOff x="0" y="0"/>
          <a:chExt cx="0" cy="0"/>
        </a:xfrm>
      </p:grpSpPr>
      <p:sp>
        <p:nvSpPr>
          <p:cNvPr id="63" name="Google Shape;63;p16"/>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64" name="Google Shape;64;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7" name="Google Shape;67;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8"/>
        <p:cNvGrpSpPr/>
        <p:nvPr/>
      </p:nvGrpSpPr>
      <p:grpSpPr>
        <a:xfrm>
          <a:off x="0" y="0"/>
          <a:ext cx="0" cy="0"/>
          <a:chOff x="0" y="0"/>
          <a:chExt cx="0" cy="0"/>
        </a:xfrm>
      </p:grpSpPr>
      <p:sp>
        <p:nvSpPr>
          <p:cNvPr id="69" name="Google Shape;69;p1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0" name="Google Shape;70;p18"/>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71" name="Google Shape;71;p18"/>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72" name="Google Shape;72;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 name="Google Shape;82;p21"/>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15.emf"/><Relationship Id="rId4" Type="http://schemas.openxmlformats.org/officeDocument/2006/relationships/image" Target="../media/image14.emf"/></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7.emf"/><Relationship Id="rId4" Type="http://schemas.openxmlformats.org/officeDocument/2006/relationships/image" Target="../media/image16.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13.emf"/><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25"/>
          <p:cNvSpPr txBox="1">
            <a:spLocks noGrp="1"/>
          </p:cNvSpPr>
          <p:nvPr>
            <p:ph type="ctrTitle"/>
          </p:nvPr>
        </p:nvSpPr>
        <p:spPr>
          <a:xfrm>
            <a:off x="311700" y="256775"/>
            <a:ext cx="8520600" cy="2052600"/>
          </a:xfrm>
          <a:prstGeom prst="rect">
            <a:avLst/>
          </a:prstGeom>
          <a:noFill/>
          <a:ln>
            <a:noFill/>
          </a:ln>
        </p:spPr>
        <p:txBody>
          <a:bodyPr spcFirstLastPara="1" wrap="square" lIns="91425" tIns="91425" rIns="91425" bIns="91425" anchor="b" anchorCtr="0">
            <a:noAutofit/>
          </a:bodyPr>
          <a:lstStyle/>
          <a:p>
            <a:pPr lvl="0"/>
            <a:r>
              <a:rPr lang="en-US" sz="2800" dirty="0"/>
              <a:t>Understanding How DNS, DoT, and </a:t>
            </a:r>
            <a:r>
              <a:rPr lang="en-US" sz="2800" dirty="0" err="1"/>
              <a:t>DoH</a:t>
            </a:r>
            <a:r>
              <a:rPr lang="en-US" sz="2800" dirty="0"/>
              <a:t> </a:t>
            </a:r>
            <a:br>
              <a:rPr lang="en-US" sz="2800" dirty="0"/>
            </a:br>
            <a:r>
              <a:rPr lang="en-US" sz="2800" dirty="0"/>
              <a:t>Affect End-User Experience at Scale</a:t>
            </a:r>
          </a:p>
        </p:txBody>
      </p:sp>
      <p:sp>
        <p:nvSpPr>
          <p:cNvPr id="100" name="Google Shape;100;p25"/>
          <p:cNvSpPr txBox="1">
            <a:spLocks noGrp="1"/>
          </p:cNvSpPr>
          <p:nvPr>
            <p:ph type="subTitle" idx="1"/>
          </p:nvPr>
        </p:nvSpPr>
        <p:spPr>
          <a:xfrm>
            <a:off x="311700" y="2834125"/>
            <a:ext cx="8520600" cy="1377300"/>
          </a:xfrm>
          <a:prstGeom prst="rect">
            <a:avLst/>
          </a:prstGeom>
          <a:noFill/>
          <a:ln>
            <a:noFill/>
          </a:ln>
        </p:spPr>
        <p:txBody>
          <a:bodyPr spcFirstLastPara="1" wrap="square" lIns="91425" tIns="91425" rIns="91425" bIns="91425" anchor="t" anchorCtr="0">
            <a:noAutofit/>
          </a:bodyPr>
          <a:lstStyle/>
          <a:p>
            <a:pPr marL="0" lvl="0" indent="0" rtl="0">
              <a:lnSpc>
                <a:spcPct val="100000"/>
              </a:lnSpc>
              <a:spcBef>
                <a:spcPts val="0"/>
              </a:spcBef>
              <a:spcAft>
                <a:spcPts val="0"/>
              </a:spcAft>
              <a:buSzPts val="2800"/>
              <a:buNone/>
            </a:pPr>
            <a:r>
              <a:rPr lang="en-US" sz="2000" dirty="0"/>
              <a:t>MARS Research Experiments</a:t>
            </a:r>
          </a:p>
          <a:p>
            <a:pPr marL="0" lvl="0" indent="0" rtl="0">
              <a:lnSpc>
                <a:spcPct val="100000"/>
              </a:lnSpc>
              <a:spcBef>
                <a:spcPts val="0"/>
              </a:spcBef>
              <a:spcAft>
                <a:spcPts val="0"/>
              </a:spcAft>
              <a:buSzPts val="2800"/>
              <a:buNone/>
            </a:pPr>
            <a:endParaRPr sz="2000" dirty="0"/>
          </a:p>
          <a:p>
            <a:pPr marL="0" lvl="0" indent="0" algn="ctr" rtl="0">
              <a:lnSpc>
                <a:spcPct val="100000"/>
              </a:lnSpc>
              <a:spcBef>
                <a:spcPts val="0"/>
              </a:spcBef>
              <a:spcAft>
                <a:spcPts val="0"/>
              </a:spcAft>
              <a:buSzPts val="2800"/>
              <a:buNone/>
            </a:pPr>
            <a:r>
              <a:rPr lang="en" sz="2000" dirty="0"/>
              <a:t>Austin Hounsel*    Kevin Borgolte*    Paul Schmitt*</a:t>
            </a:r>
            <a:endParaRPr sz="2000" dirty="0"/>
          </a:p>
          <a:p>
            <a:pPr marL="0" lvl="0" indent="0" algn="ctr" rtl="0">
              <a:lnSpc>
                <a:spcPct val="100000"/>
              </a:lnSpc>
              <a:spcBef>
                <a:spcPts val="0"/>
              </a:spcBef>
              <a:spcAft>
                <a:spcPts val="0"/>
              </a:spcAft>
              <a:buSzPts val="2800"/>
              <a:buNone/>
            </a:pPr>
            <a:r>
              <a:rPr lang="en" sz="2000" dirty="0"/>
              <a:t>Jordan Holland*    Nick Feamster</a:t>
            </a:r>
            <a:r>
              <a:rPr lang="en" sz="2000" baseline="30000" dirty="0"/>
              <a:t>†</a:t>
            </a:r>
            <a:endParaRPr sz="2000" baseline="30000" dirty="0"/>
          </a:p>
          <a:p>
            <a:pPr marL="0" lvl="0" indent="0" algn="ctr" rtl="0">
              <a:lnSpc>
                <a:spcPct val="100000"/>
              </a:lnSpc>
              <a:spcBef>
                <a:spcPts val="0"/>
              </a:spcBef>
              <a:spcAft>
                <a:spcPts val="0"/>
              </a:spcAft>
              <a:buSzPts val="2800"/>
              <a:buNone/>
            </a:pPr>
            <a:r>
              <a:rPr lang="en" sz="2000" dirty="0"/>
              <a:t>Princeton University*    University of Chicago</a:t>
            </a:r>
            <a:r>
              <a:rPr lang="en" sz="2000" baseline="30000" dirty="0"/>
              <a:t>†</a:t>
            </a:r>
            <a:endParaRPr sz="2000" baseline="30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a:t>Page Loads with Google on Princeton’s Network</a:t>
            </a:r>
            <a:endParaRPr sz="2400"/>
          </a:p>
        </p:txBody>
      </p:sp>
      <p:sp>
        <p:nvSpPr>
          <p:cNvPr id="185" name="Google Shape;185;p3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
              <a:t>10</a:t>
            </a:fld>
            <a:endParaRPr/>
          </a:p>
        </p:txBody>
      </p:sp>
      <p:pic>
        <p:nvPicPr>
          <p:cNvPr id="186" name="Google Shape;186;p35"/>
          <p:cNvPicPr preferRelativeResize="0"/>
          <p:nvPr/>
        </p:nvPicPr>
        <p:blipFill>
          <a:blip r:embed="rId3"/>
          <a:srcRect/>
          <a:stretch/>
        </p:blipFill>
        <p:spPr>
          <a:xfrm>
            <a:off x="-47881" y="4365358"/>
            <a:ext cx="8994078" cy="333114"/>
          </a:xfrm>
          <a:prstGeom prst="rect">
            <a:avLst/>
          </a:prstGeom>
          <a:noFill/>
          <a:ln>
            <a:noFill/>
          </a:ln>
        </p:spPr>
      </p:pic>
      <p:pic>
        <p:nvPicPr>
          <p:cNvPr id="187" name="Google Shape;187;p35"/>
          <p:cNvPicPr preferRelativeResize="0"/>
          <p:nvPr/>
        </p:nvPicPr>
        <p:blipFill>
          <a:blip r:embed="rId4"/>
          <a:srcRect/>
          <a:stretch/>
        </p:blipFill>
        <p:spPr>
          <a:xfrm>
            <a:off x="4997550" y="1197113"/>
            <a:ext cx="3834760" cy="2988857"/>
          </a:xfrm>
          <a:prstGeom prst="rect">
            <a:avLst/>
          </a:prstGeom>
          <a:noFill/>
          <a:ln>
            <a:noFill/>
          </a:ln>
        </p:spPr>
      </p:pic>
      <p:pic>
        <p:nvPicPr>
          <p:cNvPr id="188" name="Google Shape;188;p35"/>
          <p:cNvPicPr preferRelativeResize="0"/>
          <p:nvPr/>
        </p:nvPicPr>
        <p:blipFill>
          <a:blip r:embed="rId5"/>
          <a:srcRect/>
          <a:stretch/>
        </p:blipFill>
        <p:spPr>
          <a:xfrm>
            <a:off x="311698" y="1197100"/>
            <a:ext cx="3834760" cy="2988857"/>
          </a:xfrm>
          <a:prstGeom prst="rect">
            <a:avLst/>
          </a:prstGeom>
          <a:noFill/>
          <a:ln>
            <a:noFill/>
          </a:ln>
        </p:spPr>
      </p:pic>
      <p:sp>
        <p:nvSpPr>
          <p:cNvPr id="7" name="Rectangle 6">
            <a:extLst>
              <a:ext uri="{FF2B5EF4-FFF2-40B4-BE49-F238E27FC236}">
                <a16:creationId xmlns:a16="http://schemas.microsoft.com/office/drawing/2014/main" id="{7105E791-D058-E846-AF6F-09CEECF616F3}"/>
              </a:ext>
            </a:extLst>
          </p:cNvPr>
          <p:cNvSpPr/>
          <p:nvPr/>
        </p:nvSpPr>
        <p:spPr>
          <a:xfrm>
            <a:off x="2941280" y="2207793"/>
            <a:ext cx="1630724" cy="7339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DoT was 10ms slower than Do53</a:t>
            </a:r>
          </a:p>
        </p:txBody>
      </p:sp>
      <p:sp>
        <p:nvSpPr>
          <p:cNvPr id="8" name="Rectangle 7">
            <a:extLst>
              <a:ext uri="{FF2B5EF4-FFF2-40B4-BE49-F238E27FC236}">
                <a16:creationId xmlns:a16="http://schemas.microsoft.com/office/drawing/2014/main" id="{3743758F-801C-684C-8D19-84569DD1B765}"/>
              </a:ext>
            </a:extLst>
          </p:cNvPr>
          <p:cNvSpPr/>
          <p:nvPr/>
        </p:nvSpPr>
        <p:spPr>
          <a:xfrm>
            <a:off x="5876457" y="1707436"/>
            <a:ext cx="1630724" cy="7339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DoH</a:t>
            </a:r>
            <a:r>
              <a:rPr lang="en-US" dirty="0"/>
              <a:t> was 1.98s slower than Do53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a:t>Page Loads with Quad9 on Princeton’s Network</a:t>
            </a:r>
            <a:endParaRPr sz="2400"/>
          </a:p>
        </p:txBody>
      </p:sp>
      <p:sp>
        <p:nvSpPr>
          <p:cNvPr id="194" name="Google Shape;194;p3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
              <a:t>11</a:t>
            </a:fld>
            <a:endParaRPr/>
          </a:p>
        </p:txBody>
      </p:sp>
      <p:pic>
        <p:nvPicPr>
          <p:cNvPr id="195" name="Google Shape;195;p36"/>
          <p:cNvPicPr preferRelativeResize="0"/>
          <p:nvPr/>
        </p:nvPicPr>
        <p:blipFill>
          <a:blip r:embed="rId3"/>
          <a:srcRect/>
          <a:stretch/>
        </p:blipFill>
        <p:spPr>
          <a:xfrm>
            <a:off x="-47881" y="4365358"/>
            <a:ext cx="8994078" cy="333114"/>
          </a:xfrm>
          <a:prstGeom prst="rect">
            <a:avLst/>
          </a:prstGeom>
          <a:noFill/>
          <a:ln>
            <a:noFill/>
          </a:ln>
        </p:spPr>
      </p:pic>
      <p:pic>
        <p:nvPicPr>
          <p:cNvPr id="196" name="Google Shape;196;p36"/>
          <p:cNvPicPr preferRelativeResize="0"/>
          <p:nvPr/>
        </p:nvPicPr>
        <p:blipFill>
          <a:blip r:embed="rId4"/>
          <a:srcRect/>
          <a:stretch/>
        </p:blipFill>
        <p:spPr>
          <a:xfrm>
            <a:off x="4997550" y="1197113"/>
            <a:ext cx="3834759" cy="2988857"/>
          </a:xfrm>
          <a:prstGeom prst="rect">
            <a:avLst/>
          </a:prstGeom>
          <a:noFill/>
          <a:ln>
            <a:noFill/>
          </a:ln>
        </p:spPr>
      </p:pic>
      <p:pic>
        <p:nvPicPr>
          <p:cNvPr id="197" name="Google Shape;197;p36"/>
          <p:cNvPicPr preferRelativeResize="0"/>
          <p:nvPr/>
        </p:nvPicPr>
        <p:blipFill>
          <a:blip r:embed="rId5"/>
          <a:srcRect/>
          <a:stretch/>
        </p:blipFill>
        <p:spPr>
          <a:xfrm>
            <a:off x="311698" y="1197100"/>
            <a:ext cx="3834759" cy="2988857"/>
          </a:xfrm>
          <a:prstGeom prst="rect">
            <a:avLst/>
          </a:prstGeom>
          <a:noFill/>
          <a:ln>
            <a:noFill/>
          </a:ln>
        </p:spPr>
      </p:pic>
      <p:sp>
        <p:nvSpPr>
          <p:cNvPr id="7" name="Rectangle 6">
            <a:extLst>
              <a:ext uri="{FF2B5EF4-FFF2-40B4-BE49-F238E27FC236}">
                <a16:creationId xmlns:a16="http://schemas.microsoft.com/office/drawing/2014/main" id="{6697BAE8-3A37-1C45-890A-62BFEB141B85}"/>
              </a:ext>
            </a:extLst>
          </p:cNvPr>
          <p:cNvSpPr/>
          <p:nvPr/>
        </p:nvSpPr>
        <p:spPr>
          <a:xfrm>
            <a:off x="2941280" y="2207793"/>
            <a:ext cx="1630724" cy="7339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DoT was 151ms slower than Do53</a:t>
            </a:r>
          </a:p>
        </p:txBody>
      </p:sp>
      <p:sp>
        <p:nvSpPr>
          <p:cNvPr id="8" name="Rectangle 7">
            <a:extLst>
              <a:ext uri="{FF2B5EF4-FFF2-40B4-BE49-F238E27FC236}">
                <a16:creationId xmlns:a16="http://schemas.microsoft.com/office/drawing/2014/main" id="{62B1011E-AB1B-6840-96DB-E09CCAA529CA}"/>
              </a:ext>
            </a:extLst>
          </p:cNvPr>
          <p:cNvSpPr/>
          <p:nvPr/>
        </p:nvSpPr>
        <p:spPr>
          <a:xfrm>
            <a:off x="7390434" y="2204786"/>
            <a:ext cx="1630724" cy="7339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DoH</a:t>
            </a:r>
            <a:r>
              <a:rPr lang="en-US" dirty="0"/>
              <a:t> was 42ms slower than Do53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dirty="0"/>
              <a:t>Summary</a:t>
            </a:r>
            <a:endParaRPr sz="2400" dirty="0"/>
          </a:p>
        </p:txBody>
      </p:sp>
      <p:sp>
        <p:nvSpPr>
          <p:cNvPr id="113" name="Google Shape;113;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44500">
              <a:lnSpc>
                <a:spcPct val="150000"/>
              </a:lnSpc>
              <a:buSzPts val="2000"/>
            </a:pPr>
            <a:r>
              <a:rPr lang="en" sz="2000" dirty="0"/>
              <a:t>Preliminary measurements on Princeton’s network</a:t>
            </a:r>
          </a:p>
          <a:p>
            <a:pPr marL="457200" lvl="0" indent="-355600" algn="l" rtl="0">
              <a:lnSpc>
                <a:spcPct val="150000"/>
              </a:lnSpc>
              <a:spcBef>
                <a:spcPts val="0"/>
              </a:spcBef>
              <a:spcAft>
                <a:spcPts val="0"/>
              </a:spcAft>
              <a:buSzPts val="2000"/>
              <a:buChar char="●"/>
            </a:pPr>
            <a:r>
              <a:rPr lang="en-US" sz="2000" dirty="0"/>
              <a:t>Next steps: performance analyses over diverse networks</a:t>
            </a:r>
            <a:endParaRPr lang="en-US" sz="1600" dirty="0"/>
          </a:p>
          <a:p>
            <a:pPr lvl="1" indent="-355600">
              <a:lnSpc>
                <a:spcPct val="150000"/>
              </a:lnSpc>
              <a:spcBef>
                <a:spcPts val="0"/>
              </a:spcBef>
              <a:buSzPts val="2000"/>
              <a:buFont typeface="Courier New" panose="02070309020205020404" pitchFamily="49" charset="0"/>
              <a:buChar char="o"/>
            </a:pPr>
            <a:r>
              <a:rPr lang="en-US" sz="1800" dirty="0"/>
              <a:t>Refine the experiment design</a:t>
            </a:r>
          </a:p>
          <a:p>
            <a:pPr lvl="1" indent="-355600">
              <a:lnSpc>
                <a:spcPct val="150000"/>
              </a:lnSpc>
              <a:spcBef>
                <a:spcPts val="0"/>
              </a:spcBef>
              <a:buSzPts val="2000"/>
              <a:buFont typeface="Courier New" panose="02070309020205020404" pitchFamily="49" charset="0"/>
              <a:buChar char="o"/>
            </a:pPr>
            <a:r>
              <a:rPr lang="en-US" sz="1800" dirty="0"/>
              <a:t>Scale up the measurements w/ MARS</a:t>
            </a:r>
          </a:p>
        </p:txBody>
      </p:sp>
      <p:sp>
        <p:nvSpPr>
          <p:cNvPr id="114" name="Google Shape;114;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000"/>
              <a:buNone/>
            </a:pPr>
            <a:fld id="{00000000-1234-1234-1234-123412341234}" type="slidenum">
              <a:rPr lang="en"/>
              <a:t>12</a:t>
            </a:fld>
            <a:endParaRPr dirty="0"/>
          </a:p>
        </p:txBody>
      </p:sp>
    </p:spTree>
    <p:extLst>
      <p:ext uri="{BB962C8B-B14F-4D97-AF65-F5344CB8AC3E}">
        <p14:creationId xmlns:p14="http://schemas.microsoft.com/office/powerpoint/2010/main" val="3155161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8"/>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a:t>Potential Improvements for Do53, DoT, and DoH</a:t>
            </a:r>
            <a:endParaRPr sz="2400"/>
          </a:p>
        </p:txBody>
      </p:sp>
      <p:sp>
        <p:nvSpPr>
          <p:cNvPr id="210" name="Google Shape;210;p3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Char char="●"/>
            </a:pPr>
            <a:r>
              <a:rPr lang="en" sz="2000"/>
              <a:t>Opportunistic partial responses</a:t>
            </a:r>
            <a:endParaRPr sz="2000"/>
          </a:p>
          <a:p>
            <a:pPr marL="457200" lvl="0" indent="-355600" algn="l" rtl="0">
              <a:lnSpc>
                <a:spcPct val="150000"/>
              </a:lnSpc>
              <a:spcBef>
                <a:spcPts val="0"/>
              </a:spcBef>
              <a:spcAft>
                <a:spcPts val="0"/>
              </a:spcAft>
              <a:buSzPts val="2000"/>
              <a:buChar char="●"/>
            </a:pPr>
            <a:r>
              <a:rPr lang="en" sz="2000"/>
              <a:t>HTTP/2 push for DoH</a:t>
            </a:r>
            <a:endParaRPr sz="2000"/>
          </a:p>
          <a:p>
            <a:pPr marL="457200" lvl="0" indent="-355600" algn="l" rtl="0">
              <a:lnSpc>
                <a:spcPct val="150000"/>
              </a:lnSpc>
              <a:spcBef>
                <a:spcPts val="0"/>
              </a:spcBef>
              <a:spcAft>
                <a:spcPts val="0"/>
              </a:spcAft>
              <a:buSzPts val="2000"/>
              <a:buChar char="●"/>
            </a:pPr>
            <a:r>
              <a:rPr lang="en" sz="2000"/>
              <a:t>Wire format caching</a:t>
            </a:r>
            <a:endParaRPr/>
          </a:p>
        </p:txBody>
      </p:sp>
      <p:sp>
        <p:nvSpPr>
          <p:cNvPr id="211" name="Google Shape;211;p3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000"/>
              <a:buNone/>
            </a:pPr>
            <a:fld id="{00000000-1234-1234-1234-123412341234}" type="slidenum">
              <a:rPr lang="en"/>
              <a:t>13</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dirty="0"/>
              <a:t>Project Sponsorships</a:t>
            </a:r>
            <a:endParaRPr sz="2400" dirty="0"/>
          </a:p>
        </p:txBody>
      </p:sp>
      <p:sp>
        <p:nvSpPr>
          <p:cNvPr id="218" name="Google Shape;218;p3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000"/>
              <a:buNone/>
            </a:pPr>
            <a:fld id="{00000000-1234-1234-1234-123412341234}" type="slidenum">
              <a:rPr lang="en"/>
              <a:t>2</a:t>
            </a:fld>
            <a:endParaRPr/>
          </a:p>
        </p:txBody>
      </p:sp>
      <p:pic>
        <p:nvPicPr>
          <p:cNvPr id="6" name="Picture 5">
            <a:extLst>
              <a:ext uri="{FF2B5EF4-FFF2-40B4-BE49-F238E27FC236}">
                <a16:creationId xmlns:a16="http://schemas.microsoft.com/office/drawing/2014/main" id="{C24880FC-80D9-A14B-958A-3684538654E1}"/>
              </a:ext>
            </a:extLst>
          </p:cNvPr>
          <p:cNvPicPr>
            <a:picLocks noChangeAspect="1"/>
          </p:cNvPicPr>
          <p:nvPr/>
        </p:nvPicPr>
        <p:blipFill>
          <a:blip r:embed="rId3"/>
          <a:stretch>
            <a:fillRect/>
          </a:stretch>
        </p:blipFill>
        <p:spPr>
          <a:xfrm>
            <a:off x="3381780" y="1363732"/>
            <a:ext cx="2380440" cy="1338998"/>
          </a:xfrm>
          <a:prstGeom prst="rect">
            <a:avLst/>
          </a:prstGeom>
        </p:spPr>
      </p:pic>
      <p:pic>
        <p:nvPicPr>
          <p:cNvPr id="8" name="Picture 7">
            <a:extLst>
              <a:ext uri="{FF2B5EF4-FFF2-40B4-BE49-F238E27FC236}">
                <a16:creationId xmlns:a16="http://schemas.microsoft.com/office/drawing/2014/main" id="{AE8ED2E3-F005-604F-A66E-1260E4FE1876}"/>
              </a:ext>
            </a:extLst>
          </p:cNvPr>
          <p:cNvPicPr>
            <a:picLocks noChangeAspect="1"/>
          </p:cNvPicPr>
          <p:nvPr/>
        </p:nvPicPr>
        <p:blipFill>
          <a:blip r:embed="rId4"/>
          <a:stretch>
            <a:fillRect/>
          </a:stretch>
        </p:blipFill>
        <p:spPr>
          <a:xfrm>
            <a:off x="641435" y="1381122"/>
            <a:ext cx="1438461" cy="1445144"/>
          </a:xfrm>
          <a:prstGeom prst="rect">
            <a:avLst/>
          </a:prstGeom>
        </p:spPr>
      </p:pic>
      <p:pic>
        <p:nvPicPr>
          <p:cNvPr id="10" name="Picture 9">
            <a:extLst>
              <a:ext uri="{FF2B5EF4-FFF2-40B4-BE49-F238E27FC236}">
                <a16:creationId xmlns:a16="http://schemas.microsoft.com/office/drawing/2014/main" id="{F131BFA2-5F5D-1A4B-BFBB-3D3A58FAA928}"/>
              </a:ext>
            </a:extLst>
          </p:cNvPr>
          <p:cNvPicPr>
            <a:picLocks noChangeAspect="1"/>
          </p:cNvPicPr>
          <p:nvPr/>
        </p:nvPicPr>
        <p:blipFill>
          <a:blip r:embed="rId5"/>
          <a:stretch>
            <a:fillRect/>
          </a:stretch>
        </p:blipFill>
        <p:spPr>
          <a:xfrm>
            <a:off x="5928000" y="1381122"/>
            <a:ext cx="2904300" cy="1304218"/>
          </a:xfrm>
          <a:prstGeom prst="rect">
            <a:avLst/>
          </a:prstGeom>
        </p:spPr>
      </p:pic>
      <p:pic>
        <p:nvPicPr>
          <p:cNvPr id="12" name="Picture 11">
            <a:extLst>
              <a:ext uri="{FF2B5EF4-FFF2-40B4-BE49-F238E27FC236}">
                <a16:creationId xmlns:a16="http://schemas.microsoft.com/office/drawing/2014/main" id="{4C1DC5D8-1848-1740-B89E-A76644985273}"/>
              </a:ext>
            </a:extLst>
          </p:cNvPr>
          <p:cNvPicPr>
            <a:picLocks noChangeAspect="1"/>
          </p:cNvPicPr>
          <p:nvPr/>
        </p:nvPicPr>
        <p:blipFill>
          <a:blip r:embed="rId6"/>
          <a:stretch>
            <a:fillRect/>
          </a:stretch>
        </p:blipFill>
        <p:spPr>
          <a:xfrm>
            <a:off x="311700" y="2926122"/>
            <a:ext cx="2097933" cy="1573451"/>
          </a:xfrm>
          <a:prstGeom prst="rect">
            <a:avLst/>
          </a:prstGeom>
        </p:spPr>
      </p:pic>
      <p:pic>
        <p:nvPicPr>
          <p:cNvPr id="14" name="Picture 13">
            <a:extLst>
              <a:ext uri="{FF2B5EF4-FFF2-40B4-BE49-F238E27FC236}">
                <a16:creationId xmlns:a16="http://schemas.microsoft.com/office/drawing/2014/main" id="{D84D48CA-F0F8-704C-80E4-79F7066CE54D}"/>
              </a:ext>
            </a:extLst>
          </p:cNvPr>
          <p:cNvPicPr>
            <a:picLocks noChangeAspect="1"/>
          </p:cNvPicPr>
          <p:nvPr/>
        </p:nvPicPr>
        <p:blipFill>
          <a:blip r:embed="rId7"/>
          <a:stretch>
            <a:fillRect/>
          </a:stretch>
        </p:blipFill>
        <p:spPr>
          <a:xfrm>
            <a:off x="3691764" y="3170928"/>
            <a:ext cx="1760472" cy="929749"/>
          </a:xfrm>
          <a:prstGeom prst="rect">
            <a:avLst/>
          </a:prstGeom>
        </p:spPr>
      </p:pic>
      <p:pic>
        <p:nvPicPr>
          <p:cNvPr id="16" name="Picture 15">
            <a:extLst>
              <a:ext uri="{FF2B5EF4-FFF2-40B4-BE49-F238E27FC236}">
                <a16:creationId xmlns:a16="http://schemas.microsoft.com/office/drawing/2014/main" id="{1E184B8D-483C-8849-9E2E-DB38866D63F3}"/>
              </a:ext>
            </a:extLst>
          </p:cNvPr>
          <p:cNvPicPr>
            <a:picLocks noChangeAspect="1"/>
          </p:cNvPicPr>
          <p:nvPr/>
        </p:nvPicPr>
        <p:blipFill>
          <a:blip r:embed="rId8"/>
          <a:stretch>
            <a:fillRect/>
          </a:stretch>
        </p:blipFill>
        <p:spPr>
          <a:xfrm>
            <a:off x="6362199" y="2875732"/>
            <a:ext cx="2035901" cy="1520139"/>
          </a:xfrm>
          <a:prstGeom prst="rect">
            <a:avLst/>
          </a:prstGeom>
        </p:spPr>
      </p:pic>
    </p:spTree>
    <p:extLst>
      <p:ext uri="{BB962C8B-B14F-4D97-AF65-F5344CB8AC3E}">
        <p14:creationId xmlns:p14="http://schemas.microsoft.com/office/powerpoint/2010/main" val="3427340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2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dirty="0"/>
              <a:t>DNS Privacy Has Become a Significant Concern</a:t>
            </a:r>
            <a:endParaRPr sz="2400" dirty="0"/>
          </a:p>
        </p:txBody>
      </p:sp>
      <p:sp>
        <p:nvSpPr>
          <p:cNvPr id="106" name="Google Shape;106;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Char char="●"/>
            </a:pPr>
            <a:r>
              <a:rPr lang="en" sz="2000" dirty="0"/>
              <a:t>Coffee shops can see which websites you are visiting</a:t>
            </a:r>
          </a:p>
          <a:p>
            <a:pPr lvl="1" indent="-355600">
              <a:lnSpc>
                <a:spcPct val="150000"/>
              </a:lnSpc>
              <a:spcBef>
                <a:spcPts val="0"/>
              </a:spcBef>
              <a:buSzPts val="2000"/>
              <a:buFont typeface="Courier New" panose="02070309020205020404" pitchFamily="49" charset="0"/>
              <a:buChar char="o"/>
            </a:pPr>
            <a:r>
              <a:rPr lang="en" sz="1800" dirty="0"/>
              <a:t>Traditional DNS (Do53) traffic is unencrypted</a:t>
            </a:r>
            <a:endParaRPr sz="1800" dirty="0"/>
          </a:p>
          <a:p>
            <a:pPr marL="457200" lvl="0" indent="-355600" algn="l" rtl="0">
              <a:lnSpc>
                <a:spcPct val="150000"/>
              </a:lnSpc>
              <a:spcBef>
                <a:spcPts val="0"/>
              </a:spcBef>
              <a:spcAft>
                <a:spcPts val="0"/>
              </a:spcAft>
              <a:buSzPts val="2000"/>
              <a:buChar char="●"/>
            </a:pPr>
            <a:r>
              <a:rPr lang="en" sz="2000" dirty="0"/>
              <a:t>Two protocols have been proposed to encrypt DNS traffic</a:t>
            </a:r>
          </a:p>
          <a:p>
            <a:pPr lvl="1" indent="-355600">
              <a:lnSpc>
                <a:spcPct val="150000"/>
              </a:lnSpc>
              <a:spcBef>
                <a:spcPts val="0"/>
              </a:spcBef>
              <a:buSzPts val="2000"/>
              <a:buFont typeface="Courier New" panose="02070309020205020404" pitchFamily="49" charset="0"/>
              <a:buChar char="o"/>
            </a:pPr>
            <a:r>
              <a:rPr lang="en-US" sz="1600" dirty="0"/>
              <a:t>DNS-over-TLS (DoT)</a:t>
            </a:r>
          </a:p>
          <a:p>
            <a:pPr lvl="1" indent="-355600">
              <a:lnSpc>
                <a:spcPct val="150000"/>
              </a:lnSpc>
              <a:spcBef>
                <a:spcPts val="0"/>
              </a:spcBef>
              <a:buSzPts val="2000"/>
              <a:buFont typeface="Courier New" panose="02070309020205020404" pitchFamily="49" charset="0"/>
              <a:buChar char="o"/>
            </a:pPr>
            <a:r>
              <a:rPr lang="en-US" sz="1600" dirty="0"/>
              <a:t>DNS-over-HTTPS (</a:t>
            </a:r>
            <a:r>
              <a:rPr lang="en-US" sz="1600" dirty="0" err="1"/>
              <a:t>DoH</a:t>
            </a:r>
            <a:r>
              <a:rPr lang="en-US" sz="1600" dirty="0"/>
              <a:t>)</a:t>
            </a:r>
            <a:endParaRPr sz="1600" dirty="0"/>
          </a:p>
        </p:txBody>
      </p:sp>
      <p:sp>
        <p:nvSpPr>
          <p:cNvPr id="107" name="Google Shape;107;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000"/>
              <a:buNone/>
            </a:pPr>
            <a:fld id="{00000000-1234-1234-1234-123412341234}" type="slidenum">
              <a:rPr lang="en"/>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dirty="0"/>
              <a:t>Contributions</a:t>
            </a:r>
            <a:endParaRPr sz="2400" dirty="0"/>
          </a:p>
        </p:txBody>
      </p:sp>
      <p:sp>
        <p:nvSpPr>
          <p:cNvPr id="113" name="Google Shape;113;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lvl="0" indent="-355600" algn="l" rtl="0">
              <a:lnSpc>
                <a:spcPct val="150000"/>
              </a:lnSpc>
              <a:spcBef>
                <a:spcPts val="0"/>
              </a:spcBef>
              <a:spcAft>
                <a:spcPts val="0"/>
              </a:spcAft>
              <a:buSzPts val="2000"/>
              <a:buChar char="●"/>
            </a:pPr>
            <a:r>
              <a:rPr lang="en" sz="2000" dirty="0"/>
              <a:t>Rigorous, academic performance study of Do53, DoT, and </a:t>
            </a:r>
            <a:r>
              <a:rPr lang="en" sz="2000" dirty="0" err="1"/>
              <a:t>DoH</a:t>
            </a:r>
            <a:endParaRPr lang="en" sz="2000" dirty="0"/>
          </a:p>
          <a:p>
            <a:pPr lvl="1" indent="-355600">
              <a:lnSpc>
                <a:spcPct val="150000"/>
              </a:lnSpc>
              <a:spcBef>
                <a:spcPts val="0"/>
              </a:spcBef>
              <a:buSzPts val="2000"/>
              <a:buFont typeface="Courier New" panose="02070309020205020404" pitchFamily="49" charset="0"/>
              <a:buChar char="o"/>
            </a:pPr>
            <a:r>
              <a:rPr lang="en" sz="1800" dirty="0"/>
              <a:t>Query response times</a:t>
            </a:r>
          </a:p>
          <a:p>
            <a:pPr lvl="1" indent="-355600">
              <a:lnSpc>
                <a:spcPct val="150000"/>
              </a:lnSpc>
              <a:spcBef>
                <a:spcPts val="0"/>
              </a:spcBef>
              <a:buSzPts val="2000"/>
              <a:buFont typeface="Courier New" panose="02070309020205020404" pitchFamily="49" charset="0"/>
              <a:buChar char="o"/>
            </a:pPr>
            <a:r>
              <a:rPr lang="en" sz="1800" dirty="0"/>
              <a:t>Page load times</a:t>
            </a:r>
          </a:p>
          <a:p>
            <a:pPr indent="-355600">
              <a:lnSpc>
                <a:spcPct val="150000"/>
              </a:lnSpc>
              <a:buSzPts val="2000"/>
            </a:pPr>
            <a:r>
              <a:rPr lang="en" sz="2000" dirty="0"/>
              <a:t>Proposal to scale up our measurements w/ MARS</a:t>
            </a:r>
          </a:p>
          <a:p>
            <a:pPr marL="457200" lvl="0" indent="-355600" algn="l" rtl="0">
              <a:lnSpc>
                <a:spcPct val="150000"/>
              </a:lnSpc>
              <a:spcBef>
                <a:spcPts val="0"/>
              </a:spcBef>
              <a:spcAft>
                <a:spcPts val="0"/>
              </a:spcAft>
              <a:buSzPts val="2000"/>
              <a:buChar char="●"/>
            </a:pPr>
            <a:endParaRPr lang="en" sz="2000" dirty="0"/>
          </a:p>
          <a:p>
            <a:pPr lvl="1" indent="-355600">
              <a:lnSpc>
                <a:spcPct val="150000"/>
              </a:lnSpc>
              <a:spcBef>
                <a:spcPts val="0"/>
              </a:spcBef>
              <a:buSzPts val="2000"/>
              <a:buChar char="●"/>
            </a:pPr>
            <a:endParaRPr lang="en" sz="1600" dirty="0"/>
          </a:p>
        </p:txBody>
      </p:sp>
      <p:sp>
        <p:nvSpPr>
          <p:cNvPr id="114" name="Google Shape;114;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000"/>
              <a:buNone/>
            </a:pPr>
            <a:fld id="{00000000-1234-1234-1234-123412341234}" type="slidenum">
              <a:rPr lang="en"/>
              <a:t>4</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29"/>
          <p:cNvPicPr preferRelativeResize="0"/>
          <p:nvPr/>
        </p:nvPicPr>
        <p:blipFill>
          <a:blip r:embed="rId3">
            <a:alphaModFix/>
          </a:blip>
          <a:stretch>
            <a:fillRect/>
          </a:stretch>
        </p:blipFill>
        <p:spPr>
          <a:xfrm>
            <a:off x="519100" y="95250"/>
            <a:ext cx="8105775" cy="4953000"/>
          </a:xfrm>
          <a:prstGeom prst="rect">
            <a:avLst/>
          </a:prstGeom>
          <a:noFill/>
          <a:ln>
            <a:noFill/>
          </a:ln>
        </p:spPr>
      </p:pic>
      <p:sp>
        <p:nvSpPr>
          <p:cNvPr id="128" name="Google Shape;128;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lnSpc>
                <a:spcPct val="100000"/>
              </a:lnSpc>
              <a:spcBef>
                <a:spcPts val="0"/>
              </a:spcBef>
              <a:spcAft>
                <a:spcPts val="0"/>
              </a:spcAft>
              <a:buSzPts val="1000"/>
              <a:buNone/>
            </a:pPr>
            <a:fld id="{00000000-1234-1234-1234-123412341234}" type="slidenum">
              <a:rPr lang="en"/>
              <a:t>5</a:t>
            </a:fld>
            <a:endParaRPr/>
          </a:p>
        </p:txBody>
      </p:sp>
      <p:cxnSp>
        <p:nvCxnSpPr>
          <p:cNvPr id="129" name="Google Shape;129;p29"/>
          <p:cNvCxnSpPr/>
          <p:nvPr/>
        </p:nvCxnSpPr>
        <p:spPr>
          <a:xfrm rot="10800000" flipH="1">
            <a:off x="2247900" y="514000"/>
            <a:ext cx="4191000" cy="1299000"/>
          </a:xfrm>
          <a:prstGeom prst="straightConnector1">
            <a:avLst/>
          </a:prstGeom>
          <a:noFill/>
          <a:ln w="9525" cap="flat" cmpd="sng">
            <a:solidFill>
              <a:schemeClr val="dk2"/>
            </a:solidFill>
            <a:prstDash val="solid"/>
            <a:round/>
            <a:headEnd type="none" w="med" len="med"/>
            <a:tailEnd type="triangle" w="med" len="med"/>
          </a:ln>
        </p:spPr>
      </p:cxnSp>
      <p:cxnSp>
        <p:nvCxnSpPr>
          <p:cNvPr id="130" name="Google Shape;130;p29"/>
          <p:cNvCxnSpPr/>
          <p:nvPr/>
        </p:nvCxnSpPr>
        <p:spPr>
          <a:xfrm rot="10800000" flipH="1">
            <a:off x="2282550" y="960400"/>
            <a:ext cx="4191000" cy="1299000"/>
          </a:xfrm>
          <a:prstGeom prst="straightConnector1">
            <a:avLst/>
          </a:prstGeom>
          <a:noFill/>
          <a:ln w="9525" cap="flat" cmpd="sng">
            <a:solidFill>
              <a:schemeClr val="dk2"/>
            </a:solidFill>
            <a:prstDash val="solid"/>
            <a:round/>
            <a:headEnd type="stealth" w="med" len="med"/>
            <a:tailEnd type="none" w="med" len="med"/>
          </a:ln>
        </p:spPr>
      </p:cxnSp>
      <p:cxnSp>
        <p:nvCxnSpPr>
          <p:cNvPr id="131" name="Google Shape;131;p29"/>
          <p:cNvCxnSpPr/>
          <p:nvPr/>
        </p:nvCxnSpPr>
        <p:spPr>
          <a:xfrm>
            <a:off x="2351850" y="3087200"/>
            <a:ext cx="4052400" cy="1030500"/>
          </a:xfrm>
          <a:prstGeom prst="straightConnector1">
            <a:avLst/>
          </a:prstGeom>
          <a:noFill/>
          <a:ln w="9525" cap="flat" cmpd="sng">
            <a:solidFill>
              <a:schemeClr val="dk2"/>
            </a:solidFill>
            <a:prstDash val="solid"/>
            <a:round/>
            <a:headEnd type="none" w="med" len="med"/>
            <a:tailEnd type="triangle" w="med" len="med"/>
          </a:ln>
        </p:spPr>
      </p:cxnSp>
      <p:cxnSp>
        <p:nvCxnSpPr>
          <p:cNvPr id="132" name="Google Shape;132;p29"/>
          <p:cNvCxnSpPr/>
          <p:nvPr/>
        </p:nvCxnSpPr>
        <p:spPr>
          <a:xfrm>
            <a:off x="2317200" y="3632725"/>
            <a:ext cx="4052400" cy="1030500"/>
          </a:xfrm>
          <a:prstGeom prst="straightConnector1">
            <a:avLst/>
          </a:prstGeom>
          <a:noFill/>
          <a:ln w="9525" cap="flat" cmpd="sng">
            <a:solidFill>
              <a:schemeClr val="dk2"/>
            </a:solidFill>
            <a:prstDash val="solid"/>
            <a:round/>
            <a:headEnd type="stealth" w="med" len="med"/>
            <a:tailEnd type="none" w="med" len="med"/>
          </a:ln>
        </p:spPr>
      </p:cxnSp>
      <p:sp>
        <p:nvSpPr>
          <p:cNvPr id="133" name="Google Shape;133;p29"/>
          <p:cNvSpPr txBox="1"/>
          <p:nvPr/>
        </p:nvSpPr>
        <p:spPr>
          <a:xfrm>
            <a:off x="2121450" y="753225"/>
            <a:ext cx="3576300" cy="3936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AutoNum type="arabicPeriod"/>
            </a:pPr>
            <a:r>
              <a:rPr lang="en" sz="1200"/>
              <a:t>What is the IP address of </a:t>
            </a:r>
            <a:endParaRPr sz="1200"/>
          </a:p>
          <a:p>
            <a:pPr marL="457200" lvl="0" indent="0" algn="l" rtl="0">
              <a:spcBef>
                <a:spcPts val="0"/>
              </a:spcBef>
              <a:spcAft>
                <a:spcPts val="0"/>
              </a:spcAft>
              <a:buNone/>
            </a:pPr>
            <a:r>
              <a:rPr lang="en" sz="1200"/>
              <a:t>nytimes.com?</a:t>
            </a:r>
            <a:endParaRPr sz="1200"/>
          </a:p>
        </p:txBody>
      </p:sp>
      <p:sp>
        <p:nvSpPr>
          <p:cNvPr id="134" name="Google Shape;134;p29"/>
          <p:cNvSpPr txBox="1"/>
          <p:nvPr/>
        </p:nvSpPr>
        <p:spPr>
          <a:xfrm>
            <a:off x="2282550" y="2192963"/>
            <a:ext cx="3576300" cy="3936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AutoNum type="arabicPeriod" startAt="2"/>
            </a:pPr>
            <a:r>
              <a:rPr lang="en" sz="1200"/>
              <a:t>The IP address is </a:t>
            </a:r>
            <a:endParaRPr sz="1200"/>
          </a:p>
          <a:p>
            <a:pPr marL="457200" lvl="0" indent="0" algn="l" rtl="0">
              <a:spcBef>
                <a:spcPts val="0"/>
              </a:spcBef>
              <a:spcAft>
                <a:spcPts val="0"/>
              </a:spcAft>
              <a:buNone/>
            </a:pPr>
            <a:r>
              <a:rPr lang="en" sz="1200"/>
              <a:t>151.101.193.164</a:t>
            </a:r>
            <a:endParaRPr sz="1200"/>
          </a:p>
        </p:txBody>
      </p:sp>
      <p:sp>
        <p:nvSpPr>
          <p:cNvPr id="135" name="Google Shape;135;p29"/>
          <p:cNvSpPr txBox="1"/>
          <p:nvPr/>
        </p:nvSpPr>
        <p:spPr>
          <a:xfrm>
            <a:off x="2282550" y="2693588"/>
            <a:ext cx="3576300" cy="3936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AutoNum type="arabicPeriod" startAt="3"/>
            </a:pPr>
            <a:r>
              <a:rPr lang="en" sz="1200" dirty="0"/>
              <a:t>Can I have https://</a:t>
            </a:r>
            <a:r>
              <a:rPr lang="en" sz="1200" dirty="0" err="1"/>
              <a:t>nytimes.com</a:t>
            </a:r>
            <a:r>
              <a:rPr lang="en" sz="1200" dirty="0"/>
              <a:t>/</a:t>
            </a:r>
            <a:r>
              <a:rPr lang="en" sz="1200" dirty="0" err="1"/>
              <a:t>cool_article.html</a:t>
            </a:r>
            <a:r>
              <a:rPr lang="en" sz="1200" dirty="0"/>
              <a:t>?</a:t>
            </a:r>
            <a:endParaRPr sz="1200" dirty="0"/>
          </a:p>
        </p:txBody>
      </p:sp>
      <p:sp>
        <p:nvSpPr>
          <p:cNvPr id="136" name="Google Shape;136;p29"/>
          <p:cNvSpPr txBox="1"/>
          <p:nvPr/>
        </p:nvSpPr>
        <p:spPr>
          <a:xfrm>
            <a:off x="2247900" y="4117700"/>
            <a:ext cx="3576300" cy="393600"/>
          </a:xfrm>
          <a:prstGeom prst="rect">
            <a:avLst/>
          </a:prstGeom>
          <a:noFill/>
          <a:ln>
            <a:noFill/>
          </a:ln>
        </p:spPr>
        <p:txBody>
          <a:bodyPr spcFirstLastPara="1" wrap="square" lIns="91425" tIns="91425" rIns="91425" bIns="91425" anchor="t" anchorCtr="0">
            <a:noAutofit/>
          </a:bodyPr>
          <a:lstStyle/>
          <a:p>
            <a:pPr marL="457200" lvl="0" indent="-304800" algn="l" rtl="0">
              <a:spcBef>
                <a:spcPts val="0"/>
              </a:spcBef>
              <a:spcAft>
                <a:spcPts val="0"/>
              </a:spcAft>
              <a:buSzPts val="1200"/>
              <a:buAutoNum type="arabicPeriod" startAt="4"/>
            </a:pPr>
            <a:r>
              <a:rPr lang="en" sz="1200" dirty="0"/>
              <a:t>Here you go:</a:t>
            </a:r>
            <a:endParaRPr sz="1200" dirty="0"/>
          </a:p>
          <a:p>
            <a:pPr marL="457200" lvl="0" indent="0" algn="l" rtl="0">
              <a:spcBef>
                <a:spcPts val="0"/>
              </a:spcBef>
              <a:spcAft>
                <a:spcPts val="0"/>
              </a:spcAft>
              <a:buNone/>
            </a:pPr>
            <a:r>
              <a:rPr lang="en" sz="1200" dirty="0"/>
              <a:t>https://</a:t>
            </a:r>
            <a:r>
              <a:rPr lang="en" sz="1200" dirty="0" err="1"/>
              <a:t>nytimes.com</a:t>
            </a:r>
            <a:r>
              <a:rPr lang="en" sz="1200" dirty="0"/>
              <a:t>/</a:t>
            </a:r>
            <a:r>
              <a:rPr lang="en" sz="1200" dirty="0" err="1"/>
              <a:t>cool_article.html</a:t>
            </a:r>
            <a:endParaRPr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fade">
                                      <p:cBhvr>
                                        <p:cTn id="7" dur="1"/>
                                        <p:tgtEl>
                                          <p:spTgt spid="133"/>
                                        </p:tgtEl>
                                      </p:cBhvr>
                                    </p:animEffect>
                                  </p:childTnLst>
                                </p:cTn>
                              </p:par>
                              <p:par>
                                <p:cTn id="8" presetID="10" presetClass="entr" presetSubtype="0" fill="hold" nodeType="withEffect">
                                  <p:stCondLst>
                                    <p:cond delay="0"/>
                                  </p:stCondLst>
                                  <p:childTnLst>
                                    <p:set>
                                      <p:cBhvr>
                                        <p:cTn id="9" dur="1" fill="hold">
                                          <p:stCondLst>
                                            <p:cond delay="0"/>
                                          </p:stCondLst>
                                        </p:cTn>
                                        <p:tgtEl>
                                          <p:spTgt spid="129"/>
                                        </p:tgtEl>
                                        <p:attrNameLst>
                                          <p:attrName>style.visibility</p:attrName>
                                        </p:attrNameLst>
                                      </p:cBhvr>
                                      <p:to>
                                        <p:strVal val="visible"/>
                                      </p:to>
                                    </p:set>
                                    <p:animEffect transition="in" filter="fade">
                                      <p:cBhvr>
                                        <p:cTn id="10" dur="1"/>
                                        <p:tgtEl>
                                          <p:spTgt spid="1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0"/>
                                        </p:tgtEl>
                                        <p:attrNameLst>
                                          <p:attrName>style.visibility</p:attrName>
                                        </p:attrNameLst>
                                      </p:cBhvr>
                                      <p:to>
                                        <p:strVal val="visible"/>
                                      </p:to>
                                    </p:set>
                                    <p:animEffect transition="in" filter="fade">
                                      <p:cBhvr>
                                        <p:cTn id="15" dur="1"/>
                                        <p:tgtEl>
                                          <p:spTgt spid="130"/>
                                        </p:tgtEl>
                                      </p:cBhvr>
                                    </p:animEffect>
                                  </p:childTnLst>
                                </p:cTn>
                              </p:par>
                              <p:par>
                                <p:cTn id="16" presetID="10" presetClass="entr" presetSubtype="0" fill="hold" nodeType="withEffect">
                                  <p:stCondLst>
                                    <p:cond delay="0"/>
                                  </p:stCondLst>
                                  <p:childTnLst>
                                    <p:set>
                                      <p:cBhvr>
                                        <p:cTn id="17" dur="1" fill="hold">
                                          <p:stCondLst>
                                            <p:cond delay="0"/>
                                          </p:stCondLst>
                                        </p:cTn>
                                        <p:tgtEl>
                                          <p:spTgt spid="134"/>
                                        </p:tgtEl>
                                        <p:attrNameLst>
                                          <p:attrName>style.visibility</p:attrName>
                                        </p:attrNameLst>
                                      </p:cBhvr>
                                      <p:to>
                                        <p:strVal val="visible"/>
                                      </p:to>
                                    </p:set>
                                    <p:animEffect transition="in" filter="fade">
                                      <p:cBhvr>
                                        <p:cTn id="18" dur="1"/>
                                        <p:tgtEl>
                                          <p:spTgt spid="13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35"/>
                                        </p:tgtEl>
                                        <p:attrNameLst>
                                          <p:attrName>style.visibility</p:attrName>
                                        </p:attrNameLst>
                                      </p:cBhvr>
                                      <p:to>
                                        <p:strVal val="visible"/>
                                      </p:to>
                                    </p:set>
                                    <p:animEffect transition="in" filter="fade">
                                      <p:cBhvr>
                                        <p:cTn id="23" dur="1"/>
                                        <p:tgtEl>
                                          <p:spTgt spid="135"/>
                                        </p:tgtEl>
                                      </p:cBhvr>
                                    </p:animEffect>
                                  </p:childTnLst>
                                </p:cTn>
                              </p:par>
                              <p:par>
                                <p:cTn id="24" presetID="10" presetClass="entr" presetSubtype="0" fill="hold" nodeType="withEffect">
                                  <p:stCondLst>
                                    <p:cond delay="0"/>
                                  </p:stCondLst>
                                  <p:childTnLst>
                                    <p:set>
                                      <p:cBhvr>
                                        <p:cTn id="25" dur="1" fill="hold">
                                          <p:stCondLst>
                                            <p:cond delay="0"/>
                                          </p:stCondLst>
                                        </p:cTn>
                                        <p:tgtEl>
                                          <p:spTgt spid="131"/>
                                        </p:tgtEl>
                                        <p:attrNameLst>
                                          <p:attrName>style.visibility</p:attrName>
                                        </p:attrNameLst>
                                      </p:cBhvr>
                                      <p:to>
                                        <p:strVal val="visible"/>
                                      </p:to>
                                    </p:set>
                                    <p:animEffect transition="in" filter="fade">
                                      <p:cBhvr>
                                        <p:cTn id="26" dur="1"/>
                                        <p:tgtEl>
                                          <p:spTgt spid="13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32"/>
                                        </p:tgtEl>
                                        <p:attrNameLst>
                                          <p:attrName>style.visibility</p:attrName>
                                        </p:attrNameLst>
                                      </p:cBhvr>
                                      <p:to>
                                        <p:strVal val="visible"/>
                                      </p:to>
                                    </p:set>
                                    <p:animEffect transition="in" filter="fade">
                                      <p:cBhvr>
                                        <p:cTn id="31" dur="1"/>
                                        <p:tgtEl>
                                          <p:spTgt spid="132"/>
                                        </p:tgtEl>
                                      </p:cBhvr>
                                    </p:animEffect>
                                  </p:childTnLst>
                                </p:cTn>
                              </p:par>
                              <p:par>
                                <p:cTn id="32" presetID="10" presetClass="entr" presetSubtype="0" fill="hold" nodeType="withEffect">
                                  <p:stCondLst>
                                    <p:cond delay="0"/>
                                  </p:stCondLst>
                                  <p:childTnLst>
                                    <p:set>
                                      <p:cBhvr>
                                        <p:cTn id="33" dur="1" fill="hold">
                                          <p:stCondLst>
                                            <p:cond delay="0"/>
                                          </p:stCondLst>
                                        </p:cTn>
                                        <p:tgtEl>
                                          <p:spTgt spid="136"/>
                                        </p:tgtEl>
                                        <p:attrNameLst>
                                          <p:attrName>style.visibility</p:attrName>
                                        </p:attrNameLst>
                                      </p:cBhvr>
                                      <p:to>
                                        <p:strVal val="visible"/>
                                      </p:to>
                                    </p:set>
                                    <p:animEffect transition="in" filter="fade">
                                      <p:cBhvr>
                                        <p:cTn id="34" dur="1"/>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30"/>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a:t>DNS Responses from Cloudflare on Princeton’s Network</a:t>
            </a:r>
            <a:endParaRPr sz="2400"/>
          </a:p>
        </p:txBody>
      </p:sp>
      <p:sp>
        <p:nvSpPr>
          <p:cNvPr id="142" name="Google Shape;142;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
              <a:t>6</a:t>
            </a:fld>
            <a:endParaRPr/>
          </a:p>
        </p:txBody>
      </p:sp>
      <p:pic>
        <p:nvPicPr>
          <p:cNvPr id="143" name="Google Shape;143;p30"/>
          <p:cNvPicPr preferRelativeResize="0"/>
          <p:nvPr/>
        </p:nvPicPr>
        <p:blipFill rotWithShape="1">
          <a:blip r:embed="rId3">
            <a:alphaModFix/>
          </a:blip>
          <a:srcRect/>
          <a:stretch/>
        </p:blipFill>
        <p:spPr>
          <a:xfrm>
            <a:off x="971625" y="1017725"/>
            <a:ext cx="7200749" cy="3820975"/>
          </a:xfrm>
          <a:prstGeom prst="rect">
            <a:avLst/>
          </a:prstGeom>
          <a:noFill/>
          <a:ln>
            <a:noFill/>
          </a:ln>
        </p:spPr>
      </p:pic>
      <p:sp>
        <p:nvSpPr>
          <p:cNvPr id="144" name="Google Shape;144;p30"/>
          <p:cNvSpPr/>
          <p:nvPr/>
        </p:nvSpPr>
        <p:spPr>
          <a:xfrm>
            <a:off x="5433850" y="1173075"/>
            <a:ext cx="2509500" cy="393600"/>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Rectangle 10">
            <a:extLst>
              <a:ext uri="{FF2B5EF4-FFF2-40B4-BE49-F238E27FC236}">
                <a16:creationId xmlns:a16="http://schemas.microsoft.com/office/drawing/2014/main" id="{F8C03D97-D43A-6E40-BE5D-425ACBD66D24}"/>
              </a:ext>
            </a:extLst>
          </p:cNvPr>
          <p:cNvSpPr/>
          <p:nvPr/>
        </p:nvSpPr>
        <p:spPr>
          <a:xfrm>
            <a:off x="6408875" y="1717104"/>
            <a:ext cx="1534475" cy="733927"/>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DoH</a:t>
            </a:r>
            <a:r>
              <a:rPr lang="en-US" dirty="0"/>
              <a:t> outperforms Do53 in the tail</a:t>
            </a:r>
          </a:p>
        </p:txBody>
      </p:sp>
      <p:sp>
        <p:nvSpPr>
          <p:cNvPr id="12" name="Google Shape;154;p31">
            <a:extLst>
              <a:ext uri="{FF2B5EF4-FFF2-40B4-BE49-F238E27FC236}">
                <a16:creationId xmlns:a16="http://schemas.microsoft.com/office/drawing/2014/main" id="{741AB84F-E7F5-024A-A055-26A7EED3DBDC}"/>
              </a:ext>
            </a:extLst>
          </p:cNvPr>
          <p:cNvSpPr/>
          <p:nvPr/>
        </p:nvSpPr>
        <p:spPr>
          <a:xfrm>
            <a:off x="2448614" y="2084068"/>
            <a:ext cx="767100" cy="487682"/>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Rectangle 12">
            <a:extLst>
              <a:ext uri="{FF2B5EF4-FFF2-40B4-BE49-F238E27FC236}">
                <a16:creationId xmlns:a16="http://schemas.microsoft.com/office/drawing/2014/main" id="{4D5DD0C2-CC06-954F-BEDB-A8C644760BC8}"/>
              </a:ext>
            </a:extLst>
          </p:cNvPr>
          <p:cNvSpPr/>
          <p:nvPr/>
        </p:nvSpPr>
        <p:spPr>
          <a:xfrm>
            <a:off x="3804760" y="2084068"/>
            <a:ext cx="1534475" cy="733927"/>
          </a:xfrm>
          <a:prstGeom prst="rect">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DoH</a:t>
            </a:r>
            <a:r>
              <a:rPr lang="en-US" dirty="0"/>
              <a:t> outperforms 50% of DoT queries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
                                        <p:tgtEl>
                                          <p:spTgt spid="12"/>
                                        </p:tgtEl>
                                      </p:cBhvr>
                                    </p:animEffect>
                                  </p:childTnLst>
                                </p:cTn>
                              </p:par>
                              <p:par>
                                <p:cTn id="8" presetID="1"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44"/>
                                        </p:tgtEl>
                                        <p:attrNameLst>
                                          <p:attrName>style.visibility</p:attrName>
                                        </p:attrNameLst>
                                      </p:cBhvr>
                                      <p:to>
                                        <p:strVal val="visible"/>
                                      </p:to>
                                    </p:set>
                                    <p:animEffect transition="in" filter="fade">
                                      <p:cBhvr>
                                        <p:cTn id="14" dur="1"/>
                                        <p:tgtEl>
                                          <p:spTgt spid="144"/>
                                        </p:tgtEl>
                                      </p:cBhvr>
                                    </p:animEffect>
                                  </p:childTnLst>
                                </p:cTn>
                              </p:par>
                              <p:par>
                                <p:cTn id="15" presetID="1" presetClass="entr" presetSubtype="0" fill="hold" grpId="1"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animBg="1"/>
      <p:bldP spid="12" grpId="0" animBg="1"/>
      <p:bldP spid="13" grpId="0" animBg="1"/>
      <p:bldP spid="1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3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a:t>DNS Responses from Google on Princeton’s Network</a:t>
            </a:r>
            <a:endParaRPr sz="2400"/>
          </a:p>
        </p:txBody>
      </p:sp>
      <p:sp>
        <p:nvSpPr>
          <p:cNvPr id="151" name="Google Shape;151;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
              <a:t>7</a:t>
            </a:fld>
            <a:endParaRPr/>
          </a:p>
        </p:txBody>
      </p:sp>
      <p:pic>
        <p:nvPicPr>
          <p:cNvPr id="152" name="Google Shape;152;p31"/>
          <p:cNvPicPr preferRelativeResize="0"/>
          <p:nvPr/>
        </p:nvPicPr>
        <p:blipFill rotWithShape="1">
          <a:blip r:embed="rId3">
            <a:alphaModFix/>
          </a:blip>
          <a:srcRect/>
          <a:stretch/>
        </p:blipFill>
        <p:spPr>
          <a:xfrm>
            <a:off x="971625" y="1017725"/>
            <a:ext cx="7200749" cy="3820975"/>
          </a:xfrm>
          <a:prstGeom prst="rect">
            <a:avLst/>
          </a:prstGeom>
          <a:noFill/>
          <a:ln>
            <a:noFill/>
          </a:ln>
        </p:spPr>
      </p:pic>
      <p:sp>
        <p:nvSpPr>
          <p:cNvPr id="153" name="Google Shape;153;p31"/>
          <p:cNvSpPr/>
          <p:nvPr/>
        </p:nvSpPr>
        <p:spPr>
          <a:xfrm>
            <a:off x="5102025" y="1179975"/>
            <a:ext cx="2509500" cy="393600"/>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31"/>
          <p:cNvSpPr/>
          <p:nvPr/>
        </p:nvSpPr>
        <p:spPr>
          <a:xfrm>
            <a:off x="3567550" y="1463450"/>
            <a:ext cx="767100" cy="342300"/>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 name="Rectangle 1">
            <a:extLst>
              <a:ext uri="{FF2B5EF4-FFF2-40B4-BE49-F238E27FC236}">
                <a16:creationId xmlns:a16="http://schemas.microsoft.com/office/drawing/2014/main" id="{62B4386C-28A5-8A49-BC08-A13F6E7D11DE}"/>
              </a:ext>
            </a:extLst>
          </p:cNvPr>
          <p:cNvSpPr/>
          <p:nvPr/>
        </p:nvSpPr>
        <p:spPr>
          <a:xfrm>
            <a:off x="3567412" y="2019300"/>
            <a:ext cx="1534475" cy="7339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DoH</a:t>
            </a:r>
            <a:r>
              <a:rPr lang="en-US" dirty="0"/>
              <a:t> outperforms 20% of DoT queries</a:t>
            </a:r>
          </a:p>
        </p:txBody>
      </p:sp>
      <p:sp>
        <p:nvSpPr>
          <p:cNvPr id="10" name="Rectangle 9">
            <a:extLst>
              <a:ext uri="{FF2B5EF4-FFF2-40B4-BE49-F238E27FC236}">
                <a16:creationId xmlns:a16="http://schemas.microsoft.com/office/drawing/2014/main" id="{7D817552-BC38-CA49-93D3-9D8167E1239E}"/>
              </a:ext>
            </a:extLst>
          </p:cNvPr>
          <p:cNvSpPr/>
          <p:nvPr/>
        </p:nvSpPr>
        <p:spPr>
          <a:xfrm>
            <a:off x="6020704" y="1735825"/>
            <a:ext cx="1534475" cy="7339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DoH</a:t>
            </a:r>
            <a:r>
              <a:rPr lang="en-US" dirty="0"/>
              <a:t> outperforms Do53 in the tail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Effect transition="in" filter="fade">
                                      <p:cBhvr>
                                        <p:cTn id="7" dur="1"/>
                                        <p:tgtEl>
                                          <p:spTgt spid="154"/>
                                        </p:tgtEl>
                                      </p:cBhvr>
                                    </p:animEffect>
                                  </p:childTnLst>
                                </p:cTn>
                              </p:par>
                              <p:par>
                                <p:cTn id="8" presetID="1"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53"/>
                                        </p:tgtEl>
                                        <p:attrNameLst>
                                          <p:attrName>style.visibility</p:attrName>
                                        </p:attrNameLst>
                                      </p:cBhvr>
                                      <p:to>
                                        <p:strVal val="visible"/>
                                      </p:to>
                                    </p:set>
                                    <p:animEffect transition="in" filter="fade">
                                      <p:cBhvr>
                                        <p:cTn id="14" dur="1"/>
                                        <p:tgtEl>
                                          <p:spTgt spid="153"/>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154"/>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animBg="1"/>
      <p:bldP spid="2" grpId="0" animBg="1"/>
      <p:bldP spid="2" grpId="1"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a:t>DNS Responses from Quad9 on Princeton’s Network</a:t>
            </a:r>
            <a:endParaRPr sz="2400"/>
          </a:p>
        </p:txBody>
      </p:sp>
      <p:sp>
        <p:nvSpPr>
          <p:cNvPr id="160" name="Google Shape;160;p3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
              <a:t>8</a:t>
            </a:fld>
            <a:endParaRPr/>
          </a:p>
        </p:txBody>
      </p:sp>
      <p:pic>
        <p:nvPicPr>
          <p:cNvPr id="161" name="Google Shape;161;p32"/>
          <p:cNvPicPr preferRelativeResize="0"/>
          <p:nvPr/>
        </p:nvPicPr>
        <p:blipFill rotWithShape="1">
          <a:blip r:embed="rId3">
            <a:alphaModFix/>
          </a:blip>
          <a:srcRect/>
          <a:stretch/>
        </p:blipFill>
        <p:spPr>
          <a:xfrm>
            <a:off x="971625" y="1017725"/>
            <a:ext cx="7200749" cy="3820975"/>
          </a:xfrm>
          <a:prstGeom prst="rect">
            <a:avLst/>
          </a:prstGeom>
          <a:noFill/>
          <a:ln>
            <a:noFill/>
          </a:ln>
        </p:spPr>
      </p:pic>
      <p:sp>
        <p:nvSpPr>
          <p:cNvPr id="162" name="Google Shape;162;p32"/>
          <p:cNvSpPr/>
          <p:nvPr/>
        </p:nvSpPr>
        <p:spPr>
          <a:xfrm>
            <a:off x="4611150" y="1221500"/>
            <a:ext cx="3207900" cy="393600"/>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32"/>
          <p:cNvSpPr/>
          <p:nvPr/>
        </p:nvSpPr>
        <p:spPr>
          <a:xfrm>
            <a:off x="2641175" y="3205575"/>
            <a:ext cx="663300" cy="262800"/>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 name="Rectangle 7">
            <a:extLst>
              <a:ext uri="{FF2B5EF4-FFF2-40B4-BE49-F238E27FC236}">
                <a16:creationId xmlns:a16="http://schemas.microsoft.com/office/drawing/2014/main" id="{A208565B-EFF9-A046-AB6D-C0A28C4910C5}"/>
              </a:ext>
            </a:extLst>
          </p:cNvPr>
          <p:cNvSpPr/>
          <p:nvPr/>
        </p:nvSpPr>
        <p:spPr>
          <a:xfrm>
            <a:off x="3804761" y="2734448"/>
            <a:ext cx="1534475" cy="7339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DoH</a:t>
            </a:r>
            <a:r>
              <a:rPr lang="en-US" dirty="0"/>
              <a:t> outperforms 90% of DoT queries</a:t>
            </a:r>
          </a:p>
        </p:txBody>
      </p:sp>
      <p:sp>
        <p:nvSpPr>
          <p:cNvPr id="9" name="Rectangle 8">
            <a:extLst>
              <a:ext uri="{FF2B5EF4-FFF2-40B4-BE49-F238E27FC236}">
                <a16:creationId xmlns:a16="http://schemas.microsoft.com/office/drawing/2014/main" id="{14FDDA9A-E642-A145-B9DA-C2911DF0B0AC}"/>
              </a:ext>
            </a:extLst>
          </p:cNvPr>
          <p:cNvSpPr/>
          <p:nvPr/>
        </p:nvSpPr>
        <p:spPr>
          <a:xfrm>
            <a:off x="6287289" y="1798721"/>
            <a:ext cx="1534475" cy="7339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DoH</a:t>
            </a:r>
            <a:r>
              <a:rPr lang="en-US" dirty="0"/>
              <a:t> outperforms Do53 in the tail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3"/>
                                        </p:tgtEl>
                                        <p:attrNameLst>
                                          <p:attrName>style.visibility</p:attrName>
                                        </p:attrNameLst>
                                      </p:cBhvr>
                                      <p:to>
                                        <p:strVal val="visible"/>
                                      </p:to>
                                    </p:set>
                                    <p:animEffect transition="in" filter="fade">
                                      <p:cBhvr>
                                        <p:cTn id="7" dur="1"/>
                                        <p:tgtEl>
                                          <p:spTgt spid="163"/>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62"/>
                                        </p:tgtEl>
                                        <p:attrNameLst>
                                          <p:attrName>style.visibility</p:attrName>
                                        </p:attrNameLst>
                                      </p:cBhvr>
                                      <p:to>
                                        <p:strVal val="visible"/>
                                      </p:to>
                                    </p:set>
                                    <p:animEffect transition="in" filter="fade">
                                      <p:cBhvr>
                                        <p:cTn id="14" dur="1"/>
                                        <p:tgtEl>
                                          <p:spTgt spid="162"/>
                                        </p:tgtEl>
                                      </p:cBhvr>
                                    </p:animEffec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xit" presetSubtype="0" fill="hold" grpId="0" nodeType="withEffect">
                                  <p:stCondLst>
                                    <p:cond delay="0"/>
                                  </p:stCondLst>
                                  <p:childTnLst>
                                    <p:set>
                                      <p:cBhvr>
                                        <p:cTn id="18" dur="1" fill="hold">
                                          <p:stCondLst>
                                            <p:cond delay="0"/>
                                          </p:stCondLst>
                                        </p:cTn>
                                        <p:tgtEl>
                                          <p:spTgt spid="163"/>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animBg="1"/>
      <p:bldP spid="8" grpId="0" animBg="1"/>
      <p:bldP spid="8" grpId="1"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34"/>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en" sz="2400"/>
              <a:t>Page Loads with Cloudflare on Princeton’s Network</a:t>
            </a:r>
            <a:endParaRPr sz="2400"/>
          </a:p>
        </p:txBody>
      </p:sp>
      <p:sp>
        <p:nvSpPr>
          <p:cNvPr id="176" name="Google Shape;176;p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Clr>
                <a:srgbClr val="000000"/>
              </a:buClr>
              <a:buSzPts val="1000"/>
              <a:buFont typeface="Arial"/>
              <a:buNone/>
            </a:pPr>
            <a:fld id="{00000000-1234-1234-1234-123412341234}" type="slidenum">
              <a:rPr lang="en"/>
              <a:t>9</a:t>
            </a:fld>
            <a:endParaRPr/>
          </a:p>
        </p:txBody>
      </p:sp>
      <p:pic>
        <p:nvPicPr>
          <p:cNvPr id="177" name="Google Shape;177;p34"/>
          <p:cNvPicPr preferRelativeResize="0"/>
          <p:nvPr/>
        </p:nvPicPr>
        <p:blipFill>
          <a:blip r:embed="rId3"/>
          <a:srcRect/>
          <a:stretch/>
        </p:blipFill>
        <p:spPr>
          <a:xfrm>
            <a:off x="-47881" y="4365358"/>
            <a:ext cx="8994078" cy="333114"/>
          </a:xfrm>
          <a:prstGeom prst="rect">
            <a:avLst/>
          </a:prstGeom>
          <a:noFill/>
          <a:ln>
            <a:noFill/>
          </a:ln>
        </p:spPr>
      </p:pic>
      <p:pic>
        <p:nvPicPr>
          <p:cNvPr id="178" name="Google Shape;178;p34"/>
          <p:cNvPicPr preferRelativeResize="0"/>
          <p:nvPr/>
        </p:nvPicPr>
        <p:blipFill>
          <a:blip r:embed="rId4"/>
          <a:srcRect/>
          <a:stretch/>
        </p:blipFill>
        <p:spPr>
          <a:xfrm>
            <a:off x="4997550" y="1197113"/>
            <a:ext cx="3834760" cy="2988857"/>
          </a:xfrm>
          <a:prstGeom prst="rect">
            <a:avLst/>
          </a:prstGeom>
          <a:noFill/>
          <a:ln>
            <a:noFill/>
          </a:ln>
        </p:spPr>
      </p:pic>
      <p:pic>
        <p:nvPicPr>
          <p:cNvPr id="179" name="Google Shape;179;p34"/>
          <p:cNvPicPr preferRelativeResize="0"/>
          <p:nvPr/>
        </p:nvPicPr>
        <p:blipFill>
          <a:blip r:embed="rId5"/>
          <a:srcRect/>
          <a:stretch/>
        </p:blipFill>
        <p:spPr>
          <a:xfrm>
            <a:off x="311698" y="1197100"/>
            <a:ext cx="3834760" cy="2988857"/>
          </a:xfrm>
          <a:prstGeom prst="rect">
            <a:avLst/>
          </a:prstGeom>
          <a:noFill/>
          <a:ln>
            <a:noFill/>
          </a:ln>
        </p:spPr>
      </p:pic>
      <p:sp>
        <p:nvSpPr>
          <p:cNvPr id="7" name="Rectangle 6">
            <a:extLst>
              <a:ext uri="{FF2B5EF4-FFF2-40B4-BE49-F238E27FC236}">
                <a16:creationId xmlns:a16="http://schemas.microsoft.com/office/drawing/2014/main" id="{A0F5F703-AFAE-7847-B930-CFF23D5DE223}"/>
              </a:ext>
            </a:extLst>
          </p:cNvPr>
          <p:cNvSpPr/>
          <p:nvPr/>
        </p:nvSpPr>
        <p:spPr>
          <a:xfrm>
            <a:off x="2941280" y="2207793"/>
            <a:ext cx="1630724" cy="7339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DoT was 1ms slower than Do53</a:t>
            </a:r>
          </a:p>
        </p:txBody>
      </p:sp>
      <p:sp>
        <p:nvSpPr>
          <p:cNvPr id="8" name="Rectangle 7">
            <a:extLst>
              <a:ext uri="{FF2B5EF4-FFF2-40B4-BE49-F238E27FC236}">
                <a16:creationId xmlns:a16="http://schemas.microsoft.com/office/drawing/2014/main" id="{5578E11B-EC6D-2144-8B16-E4A95921A210}"/>
              </a:ext>
            </a:extLst>
          </p:cNvPr>
          <p:cNvSpPr/>
          <p:nvPr/>
        </p:nvSpPr>
        <p:spPr>
          <a:xfrm>
            <a:off x="7327233" y="2204786"/>
            <a:ext cx="1693926" cy="7339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t>DoH</a:t>
            </a:r>
            <a:r>
              <a:rPr lang="en-US" dirty="0"/>
              <a:t> was 20ms slower than Do53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1567</TotalTime>
  <Words>1050</Words>
  <Application>Microsoft Office PowerPoint</Application>
  <PresentationFormat>On-screen Show (16:9)</PresentationFormat>
  <Paragraphs>114</Paragraphs>
  <Slides>13</Slides>
  <Notes>13</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13</vt:i4>
      </vt:variant>
    </vt:vector>
  </HeadingPairs>
  <TitlesOfParts>
    <vt:vector size="17" baseType="lpstr">
      <vt:lpstr>Arial</vt:lpstr>
      <vt:lpstr>Courier New</vt:lpstr>
      <vt:lpstr>Simple Light</vt:lpstr>
      <vt:lpstr>Simple Light</vt:lpstr>
      <vt:lpstr>Understanding How DNS, DoT, and DoH  Affect End-User Experience at Scale</vt:lpstr>
      <vt:lpstr>Project Sponsorships</vt:lpstr>
      <vt:lpstr>DNS Privacy Has Become a Significant Concern</vt:lpstr>
      <vt:lpstr>Contributions</vt:lpstr>
      <vt:lpstr>PowerPoint Presentation</vt:lpstr>
      <vt:lpstr>DNS Responses from Cloudflare on Princeton’s Network</vt:lpstr>
      <vt:lpstr>DNS Responses from Google on Princeton’s Network</vt:lpstr>
      <vt:lpstr>DNS Responses from Quad9 on Princeton’s Network</vt:lpstr>
      <vt:lpstr>Page Loads with Cloudflare on Princeton’s Network</vt:lpstr>
      <vt:lpstr>Page Loads with Google on Princeton’s Network</vt:lpstr>
      <vt:lpstr>Page Loads with Quad9 on Princeton’s Network</vt:lpstr>
      <vt:lpstr>Summary</vt:lpstr>
      <vt:lpstr>Potential Improvements for Do53, DoT, and DoH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Analyzing the Costs (and Benefits) of  DNS, DoT, and DoH for the Modern Web</dc:title>
  <dc:creator>Padma Krishnaswamy</dc:creator>
  <cp:lastModifiedBy>Rajender Razdan</cp:lastModifiedBy>
  <cp:revision>173</cp:revision>
  <cp:lastPrinted>2019-09-19T12:03:36Z</cp:lastPrinted>
  <dcterms:modified xsi:type="dcterms:W3CDTF">2019-09-19T12:04:29Z</dcterms:modified>
</cp:coreProperties>
</file>